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3" r:id="rId10"/>
    <p:sldId id="274" r:id="rId11"/>
    <p:sldId id="275" r:id="rId12"/>
    <p:sldId id="276" r:id="rId13"/>
    <p:sldId id="265" r:id="rId14"/>
    <p:sldId id="266" r:id="rId15"/>
    <p:sldId id="267" r:id="rId16"/>
    <p:sldId id="268" r:id="rId17"/>
    <p:sldId id="269" r:id="rId18"/>
    <p:sldId id="270" r:id="rId19"/>
    <p:sldId id="272"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hyperlink" Target="https://www.rust-lang.org/es-ES/install.html"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tom.io/" TargetMode="External"/><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oyox86.github.io/elpr/README.html" TargetMode="External"/><Relationship Id="rId2" Type="http://schemas.openxmlformats.org/officeDocument/2006/relationships/hyperlink" Target="https://golang.org/do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Lenguajes de programación go / rust</a:t>
            </a:r>
          </a:p>
        </p:txBody>
      </p:sp>
      <p:sp>
        <p:nvSpPr>
          <p:cNvPr id="3" name="Subtítulo 2"/>
          <p:cNvSpPr>
            <a:spLocks noGrp="1"/>
          </p:cNvSpPr>
          <p:nvPr>
            <p:ph type="subTitle" idx="1"/>
          </p:nvPr>
        </p:nvSpPr>
        <p:spPr/>
        <p:txBody>
          <a:bodyPr>
            <a:normAutofit fontScale="92500" lnSpcReduction="20000"/>
          </a:bodyPr>
          <a:lstStyle/>
          <a:p>
            <a:r>
              <a:rPr lang="es-ES" dirty="0"/>
              <a:t>SAMUEL CESAR SANTANA (Coordinador)</a:t>
            </a:r>
          </a:p>
          <a:p>
            <a:r>
              <a:rPr lang="es-ES" dirty="0"/>
              <a:t>CARLOS ALBERTO EVANGELISTA CURI</a:t>
            </a:r>
          </a:p>
          <a:p>
            <a:r>
              <a:rPr lang="es-ES" dirty="0"/>
              <a:t>JONATAN MORENO LAZARO</a:t>
            </a:r>
          </a:p>
          <a:p>
            <a:r>
              <a:rPr lang="es-ES" dirty="0"/>
              <a:t>MARIA BENAVIDES BOLAÑOS</a:t>
            </a:r>
          </a:p>
          <a:p>
            <a:endParaRPr lang="es-ES" dirty="0"/>
          </a:p>
        </p:txBody>
      </p:sp>
      <p:sp>
        <p:nvSpPr>
          <p:cNvPr id="4" name="CuadroTexto 3"/>
          <p:cNvSpPr txBox="1"/>
          <p:nvPr/>
        </p:nvSpPr>
        <p:spPr>
          <a:xfrm>
            <a:off x="2743200" y="5658678"/>
            <a:ext cx="8285538" cy="369332"/>
          </a:xfrm>
          <a:prstGeom prst="rect">
            <a:avLst/>
          </a:prstGeom>
          <a:noFill/>
        </p:spPr>
        <p:txBody>
          <a:bodyPr wrap="none" rtlCol="0">
            <a:spAutoFit/>
          </a:bodyPr>
          <a:lstStyle/>
          <a:p>
            <a:r>
              <a:rPr lang="es-ES" dirty="0"/>
              <a:t>GRADO SISTEMAS DE INFORMACIÓN Practica 5   Desarrollo de Tecnologías Emergentes</a:t>
            </a:r>
          </a:p>
        </p:txBody>
      </p:sp>
    </p:spTree>
    <p:extLst>
      <p:ext uri="{BB962C8B-B14F-4D97-AF65-F5344CB8AC3E}">
        <p14:creationId xmlns:p14="http://schemas.microsoft.com/office/powerpoint/2010/main" val="473430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4.2 Documentación de construcción</a:t>
            </a:r>
            <a:br>
              <a:rPr lang="es-ES" b="1" dirty="0"/>
            </a:br>
            <a:endParaRPr lang="es-E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7029" y="1782555"/>
            <a:ext cx="4610743" cy="3153215"/>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5752156" y="1782555"/>
            <a:ext cx="5881826" cy="3153215"/>
          </a:xfrm>
          <a:prstGeom prst="rect">
            <a:avLst/>
          </a:prstGeom>
          <a:noFill/>
          <a:ln>
            <a:noFill/>
          </a:ln>
        </p:spPr>
      </p:pic>
      <p:sp>
        <p:nvSpPr>
          <p:cNvPr id="6" name="CuadroTexto 5"/>
          <p:cNvSpPr txBox="1"/>
          <p:nvPr/>
        </p:nvSpPr>
        <p:spPr>
          <a:xfrm>
            <a:off x="5668676" y="5057233"/>
            <a:ext cx="6523324" cy="923330"/>
          </a:xfrm>
          <a:prstGeom prst="rect">
            <a:avLst/>
          </a:prstGeom>
          <a:noFill/>
        </p:spPr>
        <p:txBody>
          <a:bodyPr wrap="none" rtlCol="0">
            <a:spAutoFit/>
          </a:bodyPr>
          <a:lstStyle/>
          <a:p>
            <a:r>
              <a:rPr lang="es-ES" dirty="0"/>
              <a:t> </a:t>
            </a:r>
          </a:p>
          <a:p>
            <a:r>
              <a:rPr lang="es-ES" dirty="0"/>
              <a:t>Una vez instalado podemos ver los comandos que disponemos en Go</a:t>
            </a:r>
          </a:p>
          <a:p>
            <a:endParaRPr lang="es-ES" dirty="0"/>
          </a:p>
        </p:txBody>
      </p:sp>
    </p:spTree>
    <p:extLst>
      <p:ext uri="{BB962C8B-B14F-4D97-AF65-F5344CB8AC3E}">
        <p14:creationId xmlns:p14="http://schemas.microsoft.com/office/powerpoint/2010/main" val="127010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4.3 Documentación de pruebas</a:t>
            </a:r>
            <a:br>
              <a:rPr lang="es-ES" b="1" dirty="0"/>
            </a:br>
            <a:endParaRPr lang="es-E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1" y="2894387"/>
            <a:ext cx="5824024" cy="1545091"/>
          </a:xfrm>
          <a:prstGeom prst="rect">
            <a:avLst/>
          </a:prstGeom>
          <a:noFill/>
          <a:ln>
            <a:noFill/>
          </a:ln>
        </p:spPr>
      </p:pic>
      <p:sp>
        <p:nvSpPr>
          <p:cNvPr id="5" name="CuadroTexto 4"/>
          <p:cNvSpPr txBox="1"/>
          <p:nvPr/>
        </p:nvSpPr>
        <p:spPr>
          <a:xfrm>
            <a:off x="1017155" y="1971056"/>
            <a:ext cx="6499274" cy="923330"/>
          </a:xfrm>
          <a:prstGeom prst="rect">
            <a:avLst/>
          </a:prstGeom>
          <a:noFill/>
        </p:spPr>
        <p:txBody>
          <a:bodyPr wrap="square" rtlCol="0">
            <a:spAutoFit/>
          </a:bodyPr>
          <a:lstStyle/>
          <a:p>
            <a:r>
              <a:rPr lang="es-ES" dirty="0"/>
              <a:t>Al principio, cuando estábamos probando la sintaxis de Go, tuvimos múltiples errores debido al poco conocimiento acerca de este lenguaje de programación</a:t>
            </a:r>
            <a:endParaRPr lang="es-ES" sz="1600" dirty="0"/>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6330462" y="2894386"/>
            <a:ext cx="5262489" cy="1545092"/>
          </a:xfrm>
          <a:prstGeom prst="rect">
            <a:avLst/>
          </a:prstGeom>
          <a:noFill/>
          <a:ln>
            <a:noFill/>
          </a:ln>
        </p:spPr>
      </p:pic>
      <p:pic>
        <p:nvPicPr>
          <p:cNvPr id="7" name="Imagen 6"/>
          <p:cNvPicPr/>
          <p:nvPr/>
        </p:nvPicPr>
        <p:blipFill>
          <a:blip r:embed="rId4">
            <a:extLst>
              <a:ext uri="{28A0092B-C50C-407E-A947-70E740481C1C}">
                <a14:useLocalDpi xmlns:a14="http://schemas.microsoft.com/office/drawing/2010/main" val="0"/>
              </a:ext>
            </a:extLst>
          </a:blip>
          <a:srcRect/>
          <a:stretch>
            <a:fillRect/>
          </a:stretch>
        </p:blipFill>
        <p:spPr bwMode="auto">
          <a:xfrm>
            <a:off x="365761" y="4839286"/>
            <a:ext cx="4543864" cy="1305731"/>
          </a:xfrm>
          <a:prstGeom prst="rect">
            <a:avLst/>
          </a:prstGeom>
          <a:noFill/>
          <a:ln>
            <a:noFill/>
          </a:ln>
        </p:spPr>
      </p:pic>
      <p:sp>
        <p:nvSpPr>
          <p:cNvPr id="8" name="CuadroTexto 7"/>
          <p:cNvSpPr txBox="1"/>
          <p:nvPr/>
        </p:nvSpPr>
        <p:spPr>
          <a:xfrm>
            <a:off x="5307510" y="5016917"/>
            <a:ext cx="6285442" cy="1200329"/>
          </a:xfrm>
          <a:prstGeom prst="rect">
            <a:avLst/>
          </a:prstGeom>
          <a:noFill/>
        </p:spPr>
        <p:txBody>
          <a:bodyPr wrap="square" rtlCol="0">
            <a:spAutoFit/>
          </a:bodyPr>
          <a:lstStyle/>
          <a:p>
            <a:r>
              <a:rPr lang="es-ES" dirty="0"/>
              <a:t>Una vez hecho el programa, pasamos a probar si puede realizar los 4 operaciones básicas y ver qué pasa si, no elegimos ninguna opción que nos muestra nuestro menú de calculadora.</a:t>
            </a:r>
          </a:p>
          <a:p>
            <a:endParaRPr lang="es-ES" dirty="0"/>
          </a:p>
        </p:txBody>
      </p:sp>
    </p:spTree>
    <p:extLst>
      <p:ext uri="{BB962C8B-B14F-4D97-AF65-F5344CB8AC3E}">
        <p14:creationId xmlns:p14="http://schemas.microsoft.com/office/powerpoint/2010/main" val="390422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929" y="1445529"/>
            <a:ext cx="3165502" cy="1966838"/>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7849772" y="1445529"/>
            <a:ext cx="3784210" cy="1966838"/>
          </a:xfrm>
          <a:prstGeom prst="rect">
            <a:avLst/>
          </a:prstGeom>
          <a:noFill/>
          <a:ln>
            <a:noFill/>
          </a:ln>
        </p:spPr>
      </p:pic>
      <p:pic>
        <p:nvPicPr>
          <p:cNvPr id="6" name="Imagen 5"/>
          <p:cNvPicPr/>
          <p:nvPr/>
        </p:nvPicPr>
        <p:blipFill>
          <a:blip r:embed="rId4">
            <a:extLst>
              <a:ext uri="{28A0092B-C50C-407E-A947-70E740481C1C}">
                <a14:useLocalDpi xmlns:a14="http://schemas.microsoft.com/office/drawing/2010/main" val="0"/>
              </a:ext>
            </a:extLst>
          </a:blip>
          <a:srcRect/>
          <a:stretch>
            <a:fillRect/>
          </a:stretch>
        </p:blipFill>
        <p:spPr bwMode="auto">
          <a:xfrm>
            <a:off x="956331" y="4168139"/>
            <a:ext cx="3165502" cy="2035713"/>
          </a:xfrm>
          <a:prstGeom prst="rect">
            <a:avLst/>
          </a:prstGeom>
          <a:noFill/>
          <a:ln>
            <a:noFill/>
          </a:ln>
        </p:spPr>
      </p:pic>
      <p:pic>
        <p:nvPicPr>
          <p:cNvPr id="7" name="Imagen 6"/>
          <p:cNvPicPr/>
          <p:nvPr/>
        </p:nvPicPr>
        <p:blipFill>
          <a:blip r:embed="rId5">
            <a:extLst>
              <a:ext uri="{28A0092B-C50C-407E-A947-70E740481C1C}">
                <a14:useLocalDpi xmlns:a14="http://schemas.microsoft.com/office/drawing/2010/main" val="0"/>
              </a:ext>
            </a:extLst>
          </a:blip>
          <a:srcRect/>
          <a:stretch>
            <a:fillRect/>
          </a:stretch>
        </p:blipFill>
        <p:spPr bwMode="auto">
          <a:xfrm>
            <a:off x="7849772" y="4168139"/>
            <a:ext cx="3784210" cy="1975340"/>
          </a:xfrm>
          <a:prstGeom prst="rect">
            <a:avLst/>
          </a:prstGeom>
          <a:noFill/>
          <a:ln>
            <a:noFill/>
          </a:ln>
        </p:spPr>
      </p:pic>
      <p:pic>
        <p:nvPicPr>
          <p:cNvPr id="8" name="Imagen 7"/>
          <p:cNvPicPr/>
          <p:nvPr/>
        </p:nvPicPr>
        <p:blipFill>
          <a:blip r:embed="rId6">
            <a:extLst>
              <a:ext uri="{28A0092B-C50C-407E-A947-70E740481C1C}">
                <a14:useLocalDpi xmlns:a14="http://schemas.microsoft.com/office/drawing/2010/main" val="0"/>
              </a:ext>
            </a:extLst>
          </a:blip>
          <a:srcRect/>
          <a:stretch>
            <a:fillRect/>
          </a:stretch>
        </p:blipFill>
        <p:spPr bwMode="auto">
          <a:xfrm>
            <a:off x="4739877" y="2984833"/>
            <a:ext cx="2681874" cy="1933355"/>
          </a:xfrm>
          <a:prstGeom prst="rect">
            <a:avLst/>
          </a:prstGeom>
          <a:noFill/>
          <a:ln>
            <a:noFill/>
          </a:ln>
        </p:spPr>
      </p:pic>
      <p:sp>
        <p:nvSpPr>
          <p:cNvPr id="9" name="CuadroTexto 8"/>
          <p:cNvSpPr txBox="1"/>
          <p:nvPr/>
        </p:nvSpPr>
        <p:spPr>
          <a:xfrm>
            <a:off x="1589649" y="956603"/>
            <a:ext cx="756938" cy="369332"/>
          </a:xfrm>
          <a:prstGeom prst="rect">
            <a:avLst/>
          </a:prstGeom>
          <a:noFill/>
        </p:spPr>
        <p:txBody>
          <a:bodyPr wrap="none" rtlCol="0">
            <a:spAutoFit/>
          </a:bodyPr>
          <a:lstStyle/>
          <a:p>
            <a:r>
              <a:rPr lang="es-ES" dirty="0"/>
              <a:t>SUMA</a:t>
            </a:r>
          </a:p>
        </p:txBody>
      </p:sp>
      <p:sp>
        <p:nvSpPr>
          <p:cNvPr id="10" name="CuadroTexto 9"/>
          <p:cNvSpPr txBox="1"/>
          <p:nvPr/>
        </p:nvSpPr>
        <p:spPr>
          <a:xfrm>
            <a:off x="8468139" y="956603"/>
            <a:ext cx="752322" cy="369332"/>
          </a:xfrm>
          <a:prstGeom prst="rect">
            <a:avLst/>
          </a:prstGeom>
          <a:noFill/>
        </p:spPr>
        <p:txBody>
          <a:bodyPr wrap="none" rtlCol="0">
            <a:spAutoFit/>
          </a:bodyPr>
          <a:lstStyle/>
          <a:p>
            <a:r>
              <a:rPr lang="es-ES" dirty="0"/>
              <a:t>RESTA</a:t>
            </a:r>
          </a:p>
        </p:txBody>
      </p:sp>
      <p:sp>
        <p:nvSpPr>
          <p:cNvPr id="11" name="CuadroTexto 10"/>
          <p:cNvSpPr txBox="1"/>
          <p:nvPr/>
        </p:nvSpPr>
        <p:spPr>
          <a:xfrm>
            <a:off x="4916557" y="2428948"/>
            <a:ext cx="2077172" cy="369332"/>
          </a:xfrm>
          <a:prstGeom prst="rect">
            <a:avLst/>
          </a:prstGeom>
          <a:noFill/>
        </p:spPr>
        <p:txBody>
          <a:bodyPr wrap="none" rtlCol="0">
            <a:spAutoFit/>
          </a:bodyPr>
          <a:lstStyle/>
          <a:p>
            <a:r>
              <a:rPr lang="es-ES" dirty="0"/>
              <a:t>EJEMPLO DE ERROR:</a:t>
            </a:r>
          </a:p>
        </p:txBody>
      </p:sp>
      <p:sp>
        <p:nvSpPr>
          <p:cNvPr id="12" name="CuadroTexto 11"/>
          <p:cNvSpPr txBox="1"/>
          <p:nvPr/>
        </p:nvSpPr>
        <p:spPr>
          <a:xfrm>
            <a:off x="1470991" y="3803374"/>
            <a:ext cx="1782796" cy="369332"/>
          </a:xfrm>
          <a:prstGeom prst="rect">
            <a:avLst/>
          </a:prstGeom>
          <a:noFill/>
        </p:spPr>
        <p:txBody>
          <a:bodyPr wrap="none" rtlCol="0">
            <a:spAutoFit/>
          </a:bodyPr>
          <a:lstStyle/>
          <a:p>
            <a:r>
              <a:rPr lang="es-ES" dirty="0"/>
              <a:t>MULTIPLICACION</a:t>
            </a:r>
          </a:p>
        </p:txBody>
      </p:sp>
      <p:sp>
        <p:nvSpPr>
          <p:cNvPr id="13" name="CuadroTexto 12"/>
          <p:cNvSpPr txBox="1"/>
          <p:nvPr/>
        </p:nvSpPr>
        <p:spPr>
          <a:xfrm>
            <a:off x="8825948" y="3803374"/>
            <a:ext cx="1064715" cy="369332"/>
          </a:xfrm>
          <a:prstGeom prst="rect">
            <a:avLst/>
          </a:prstGeom>
          <a:noFill/>
        </p:spPr>
        <p:txBody>
          <a:bodyPr wrap="none" rtlCol="0">
            <a:spAutoFit/>
          </a:bodyPr>
          <a:lstStyle/>
          <a:p>
            <a:r>
              <a:rPr lang="es-ES" dirty="0"/>
              <a:t>DIVISION</a:t>
            </a:r>
          </a:p>
        </p:txBody>
      </p:sp>
    </p:spTree>
    <p:extLst>
      <p:ext uri="{BB962C8B-B14F-4D97-AF65-F5344CB8AC3E}">
        <p14:creationId xmlns:p14="http://schemas.microsoft.com/office/powerpoint/2010/main" val="111301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5530"/>
            <a:ext cx="9905998" cy="808383"/>
          </a:xfrm>
        </p:spPr>
        <p:txBody>
          <a:bodyPr/>
          <a:lstStyle/>
          <a:p>
            <a:pPr algn="ctr"/>
            <a:r>
              <a:rPr lang="es-ES" dirty="0"/>
              <a:t>4.5 MANUAL DE USUARIO</a:t>
            </a:r>
          </a:p>
        </p:txBody>
      </p:sp>
      <p:pic>
        <p:nvPicPr>
          <p:cNvPr id="8" name="Marcador de contenido 7"/>
          <p:cNvPicPr>
            <a:picLocks noGrp="1"/>
          </p:cNvPicPr>
          <p:nvPr>
            <p:ph idx="1"/>
          </p:nvPr>
        </p:nvPicPr>
        <p:blipFill>
          <a:blip r:embed="rId2"/>
          <a:stretch>
            <a:fillRect/>
          </a:stretch>
        </p:blipFill>
        <p:spPr>
          <a:xfrm>
            <a:off x="1141413" y="1749453"/>
            <a:ext cx="4213225" cy="1531295"/>
          </a:xfrm>
          <a:prstGeom prst="rect">
            <a:avLst/>
          </a:prstGeom>
        </p:spPr>
      </p:pic>
      <p:sp>
        <p:nvSpPr>
          <p:cNvPr id="9" name="CuadroTexto 8"/>
          <p:cNvSpPr txBox="1"/>
          <p:nvPr/>
        </p:nvSpPr>
        <p:spPr>
          <a:xfrm>
            <a:off x="976409" y="1380121"/>
            <a:ext cx="4721164" cy="369332"/>
          </a:xfrm>
          <a:prstGeom prst="rect">
            <a:avLst/>
          </a:prstGeom>
          <a:noFill/>
        </p:spPr>
        <p:txBody>
          <a:bodyPr wrap="none" rtlCol="0">
            <a:spAutoFit/>
          </a:bodyPr>
          <a:lstStyle/>
          <a:p>
            <a:r>
              <a:rPr lang="es-ES" dirty="0"/>
              <a:t>1-Desde la pantalla de Símbolo del sistema CMD</a:t>
            </a:r>
          </a:p>
        </p:txBody>
      </p:sp>
      <p:sp>
        <p:nvSpPr>
          <p:cNvPr id="10" name="CuadroTexto 9"/>
          <p:cNvSpPr txBox="1"/>
          <p:nvPr/>
        </p:nvSpPr>
        <p:spPr>
          <a:xfrm>
            <a:off x="5989983" y="1486304"/>
            <a:ext cx="5804452" cy="1477328"/>
          </a:xfrm>
          <a:prstGeom prst="rect">
            <a:avLst/>
          </a:prstGeom>
          <a:noFill/>
        </p:spPr>
        <p:txBody>
          <a:bodyPr wrap="square" rtlCol="0">
            <a:spAutoFit/>
          </a:bodyPr>
          <a:lstStyle/>
          <a:p>
            <a:r>
              <a:rPr lang="es-ES" dirty="0"/>
              <a:t>2-Tiempo de navegación</a:t>
            </a:r>
            <a:r>
              <a:rPr lang="es-ES" b="1" dirty="0"/>
              <a:t> </a:t>
            </a:r>
            <a:r>
              <a:rPr lang="es-ES" dirty="0"/>
              <a:t>(requerimientos de software </a:t>
            </a:r>
            <a:r>
              <a:rPr lang="es-ES" b="1" dirty="0"/>
              <a:t>RFN04)</a:t>
            </a:r>
          </a:p>
          <a:p>
            <a:r>
              <a:rPr lang="es-ES" dirty="0"/>
              <a:t>Navegar por todas las carpetas hasta finalmente estar en la carpeta que guarda los códigos</a:t>
            </a:r>
          </a:p>
          <a:p>
            <a:r>
              <a:rPr lang="es-ES" dirty="0"/>
              <a:t> GO/</a:t>
            </a:r>
            <a:r>
              <a:rPr lang="es-ES" dirty="0" err="1"/>
              <a:t>src</a:t>
            </a:r>
            <a:r>
              <a:rPr lang="es-ES" dirty="0"/>
              <a:t>/ejemplos</a:t>
            </a:r>
          </a:p>
        </p:txBody>
      </p:sp>
      <p:pic>
        <p:nvPicPr>
          <p:cNvPr id="11" name="Imagen 10"/>
          <p:cNvPicPr/>
          <p:nvPr/>
        </p:nvPicPr>
        <p:blipFill>
          <a:blip r:embed="rId3"/>
          <a:stretch>
            <a:fillRect/>
          </a:stretch>
        </p:blipFill>
        <p:spPr>
          <a:xfrm>
            <a:off x="6256336" y="2966990"/>
            <a:ext cx="4791075" cy="3581400"/>
          </a:xfrm>
          <a:prstGeom prst="rect">
            <a:avLst/>
          </a:prstGeom>
        </p:spPr>
      </p:pic>
      <p:pic>
        <p:nvPicPr>
          <p:cNvPr id="12" name="Imagen 11"/>
          <p:cNvPicPr/>
          <p:nvPr/>
        </p:nvPicPr>
        <p:blipFill>
          <a:blip r:embed="rId4"/>
          <a:stretch>
            <a:fillRect/>
          </a:stretch>
        </p:blipFill>
        <p:spPr>
          <a:xfrm>
            <a:off x="919389" y="4042680"/>
            <a:ext cx="5095875" cy="2505710"/>
          </a:xfrm>
          <a:prstGeom prst="rect">
            <a:avLst/>
          </a:prstGeom>
        </p:spPr>
      </p:pic>
    </p:spTree>
    <p:extLst>
      <p:ext uri="{BB962C8B-B14F-4D97-AF65-F5344CB8AC3E}">
        <p14:creationId xmlns:p14="http://schemas.microsoft.com/office/powerpoint/2010/main" val="297897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929380" y="1290583"/>
            <a:ext cx="4629150" cy="1733550"/>
          </a:xfrm>
          <a:prstGeom prst="rect">
            <a:avLst/>
          </a:prstGeom>
        </p:spPr>
      </p:pic>
      <p:pic>
        <p:nvPicPr>
          <p:cNvPr id="5" name="Imagen 4"/>
          <p:cNvPicPr/>
          <p:nvPr/>
        </p:nvPicPr>
        <p:blipFill>
          <a:blip r:embed="rId3"/>
          <a:stretch>
            <a:fillRect/>
          </a:stretch>
        </p:blipFill>
        <p:spPr>
          <a:xfrm>
            <a:off x="6308033" y="1290584"/>
            <a:ext cx="4768362" cy="1733549"/>
          </a:xfrm>
          <a:prstGeom prst="rect">
            <a:avLst/>
          </a:prstGeom>
        </p:spPr>
      </p:pic>
      <p:sp>
        <p:nvSpPr>
          <p:cNvPr id="6" name="CuadroTexto 5"/>
          <p:cNvSpPr txBox="1"/>
          <p:nvPr/>
        </p:nvSpPr>
        <p:spPr>
          <a:xfrm>
            <a:off x="1908312" y="397565"/>
            <a:ext cx="8799443" cy="461665"/>
          </a:xfrm>
          <a:prstGeom prst="rect">
            <a:avLst/>
          </a:prstGeom>
          <a:noFill/>
        </p:spPr>
        <p:txBody>
          <a:bodyPr wrap="square" rtlCol="0">
            <a:spAutoFit/>
          </a:bodyPr>
          <a:lstStyle/>
          <a:p>
            <a:pPr algn="ctr"/>
            <a:r>
              <a:rPr lang="es-ES" sz="2400" dirty="0"/>
              <a:t>EL USUARIO VISUALIZA LA APLICACIÓN Y PODRA OPERAR</a:t>
            </a:r>
          </a:p>
        </p:txBody>
      </p:sp>
      <p:pic>
        <p:nvPicPr>
          <p:cNvPr id="7" name="Imagen 6"/>
          <p:cNvPicPr/>
          <p:nvPr/>
        </p:nvPicPr>
        <p:blipFill>
          <a:blip r:embed="rId4"/>
          <a:stretch>
            <a:fillRect/>
          </a:stretch>
        </p:blipFill>
        <p:spPr>
          <a:xfrm>
            <a:off x="1119880" y="4589071"/>
            <a:ext cx="4248150" cy="1590675"/>
          </a:xfrm>
          <a:prstGeom prst="rect">
            <a:avLst/>
          </a:prstGeom>
        </p:spPr>
      </p:pic>
      <p:pic>
        <p:nvPicPr>
          <p:cNvPr id="8" name="Imagen 7"/>
          <p:cNvPicPr/>
          <p:nvPr/>
        </p:nvPicPr>
        <p:blipFill>
          <a:blip r:embed="rId5"/>
          <a:stretch>
            <a:fillRect/>
          </a:stretch>
        </p:blipFill>
        <p:spPr>
          <a:xfrm>
            <a:off x="6396041" y="4417621"/>
            <a:ext cx="4229100" cy="1762125"/>
          </a:xfrm>
          <a:prstGeom prst="rect">
            <a:avLst/>
          </a:prstGeom>
        </p:spPr>
      </p:pic>
      <p:sp>
        <p:nvSpPr>
          <p:cNvPr id="9" name="CuadroTexto 8"/>
          <p:cNvSpPr txBox="1"/>
          <p:nvPr/>
        </p:nvSpPr>
        <p:spPr>
          <a:xfrm>
            <a:off x="1073569" y="3455486"/>
            <a:ext cx="3888218" cy="1200329"/>
          </a:xfrm>
          <a:prstGeom prst="rect">
            <a:avLst/>
          </a:prstGeom>
          <a:noFill/>
        </p:spPr>
        <p:txBody>
          <a:bodyPr wrap="square" rtlCol="0">
            <a:spAutoFit/>
          </a:bodyPr>
          <a:lstStyle/>
          <a:p>
            <a:pPr lvl="0"/>
            <a:r>
              <a:rPr lang="es-ES" dirty="0"/>
              <a:t>Introducir los dos argumentos</a:t>
            </a:r>
          </a:p>
          <a:p>
            <a:r>
              <a:rPr lang="es-ES" dirty="0"/>
              <a:t>(Aquí se comprueba uno de los requerimientos funcionales</a:t>
            </a:r>
            <a:r>
              <a:rPr lang="es-ES" b="1" dirty="0"/>
              <a:t> RF02)</a:t>
            </a:r>
            <a:endParaRPr lang="es-ES" dirty="0"/>
          </a:p>
          <a:p>
            <a:endParaRPr lang="es-ES" dirty="0"/>
          </a:p>
        </p:txBody>
      </p:sp>
      <p:sp>
        <p:nvSpPr>
          <p:cNvPr id="10" name="CuadroTexto 9"/>
          <p:cNvSpPr txBox="1"/>
          <p:nvPr/>
        </p:nvSpPr>
        <p:spPr>
          <a:xfrm>
            <a:off x="5976730" y="3455486"/>
            <a:ext cx="6215270" cy="923330"/>
          </a:xfrm>
          <a:prstGeom prst="rect">
            <a:avLst/>
          </a:prstGeom>
          <a:noFill/>
        </p:spPr>
        <p:txBody>
          <a:bodyPr wrap="square" rtlCol="0">
            <a:spAutoFit/>
          </a:bodyPr>
          <a:lstStyle/>
          <a:p>
            <a:pPr lvl="0"/>
            <a:r>
              <a:rPr lang="es-ES" dirty="0"/>
              <a:t>Respuesta del programa rápida y sin retraso </a:t>
            </a:r>
            <a:r>
              <a:rPr lang="es-ES" b="1" dirty="0"/>
              <a:t>RFN07 </a:t>
            </a:r>
            <a:endParaRPr lang="es-ES" dirty="0"/>
          </a:p>
          <a:p>
            <a:r>
              <a:rPr lang="es-ES" dirty="0"/>
              <a:t>Fácil aprendizaje</a:t>
            </a:r>
            <a:r>
              <a:rPr lang="es-ES" b="1" dirty="0"/>
              <a:t> RFN08</a:t>
            </a:r>
            <a:endParaRPr lang="es-ES" dirty="0"/>
          </a:p>
          <a:p>
            <a:endParaRPr lang="es-ES" dirty="0"/>
          </a:p>
        </p:txBody>
      </p:sp>
    </p:spTree>
    <p:extLst>
      <p:ext uri="{BB962C8B-B14F-4D97-AF65-F5344CB8AC3E}">
        <p14:creationId xmlns:p14="http://schemas.microsoft.com/office/powerpoint/2010/main" val="93570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41412" y="583096"/>
            <a:ext cx="9751875" cy="923330"/>
          </a:xfrm>
          <a:prstGeom prst="rect">
            <a:avLst/>
          </a:prstGeom>
          <a:noFill/>
        </p:spPr>
        <p:txBody>
          <a:bodyPr wrap="square" rtlCol="0">
            <a:spAutoFit/>
          </a:bodyPr>
          <a:lstStyle/>
          <a:p>
            <a:r>
              <a:rPr lang="es-ES" dirty="0"/>
              <a:t>ANEXO: otro más complejo que vamos a mostrar a continuación:</a:t>
            </a:r>
          </a:p>
          <a:p>
            <a:r>
              <a:rPr lang="es-PE" dirty="0"/>
              <a:t>Menos de sesenta líneas y donde mostramos el </a:t>
            </a:r>
            <a:r>
              <a:rPr lang="es-PE" i="1" dirty="0"/>
              <a:t>hostname</a:t>
            </a:r>
            <a:r>
              <a:rPr lang="es-PE" dirty="0"/>
              <a:t>, fecha y hora y probar más cosas:</a:t>
            </a:r>
            <a:endParaRPr lang="es-ES" dirty="0"/>
          </a:p>
          <a:p>
            <a:endParaRPr lang="es-ES" dirty="0"/>
          </a:p>
        </p:txBody>
      </p:sp>
      <p:pic>
        <p:nvPicPr>
          <p:cNvPr id="7" name="Marcador de contenido 6"/>
          <p:cNvPicPr>
            <a:picLocks noGrp="1" noChangeAspect="1"/>
          </p:cNvPicPr>
          <p:nvPr>
            <p:ph idx="1"/>
          </p:nvPr>
        </p:nvPicPr>
        <p:blipFill>
          <a:blip r:embed="rId2"/>
          <a:stretch>
            <a:fillRect/>
          </a:stretch>
        </p:blipFill>
        <p:spPr>
          <a:xfrm>
            <a:off x="926140" y="1506426"/>
            <a:ext cx="4813478" cy="3541712"/>
          </a:xfrm>
          <a:prstGeom prst="rect">
            <a:avLst/>
          </a:prstGeom>
        </p:spPr>
      </p:pic>
      <p:pic>
        <p:nvPicPr>
          <p:cNvPr id="8" name="Imagen 7"/>
          <p:cNvPicPr>
            <a:picLocks noChangeAspect="1"/>
          </p:cNvPicPr>
          <p:nvPr/>
        </p:nvPicPr>
        <p:blipFill>
          <a:blip r:embed="rId3"/>
          <a:stretch>
            <a:fillRect/>
          </a:stretch>
        </p:blipFill>
        <p:spPr>
          <a:xfrm>
            <a:off x="6274191" y="1462770"/>
            <a:ext cx="4619096" cy="3629025"/>
          </a:xfrm>
          <a:prstGeom prst="rect">
            <a:avLst/>
          </a:prstGeom>
        </p:spPr>
      </p:pic>
      <p:pic>
        <p:nvPicPr>
          <p:cNvPr id="9" name="Imagen 8"/>
          <p:cNvPicPr/>
          <p:nvPr/>
        </p:nvPicPr>
        <p:blipFill>
          <a:blip r:embed="rId4">
            <a:extLst>
              <a:ext uri="{28A0092B-C50C-407E-A947-70E740481C1C}">
                <a14:useLocalDpi xmlns:a14="http://schemas.microsoft.com/office/drawing/2010/main" val="0"/>
              </a:ext>
            </a:extLst>
          </a:blip>
          <a:srcRect/>
          <a:stretch>
            <a:fillRect/>
          </a:stretch>
        </p:blipFill>
        <p:spPr bwMode="auto">
          <a:xfrm>
            <a:off x="3981157" y="5303520"/>
            <a:ext cx="4107766" cy="896548"/>
          </a:xfrm>
          <a:prstGeom prst="rect">
            <a:avLst/>
          </a:prstGeom>
          <a:noFill/>
          <a:ln>
            <a:noFill/>
          </a:ln>
        </p:spPr>
      </p:pic>
      <p:sp>
        <p:nvSpPr>
          <p:cNvPr id="10" name="CuadroTexto 9"/>
          <p:cNvSpPr txBox="1"/>
          <p:nvPr/>
        </p:nvSpPr>
        <p:spPr>
          <a:xfrm>
            <a:off x="1280160" y="5403786"/>
            <a:ext cx="2264898" cy="923330"/>
          </a:xfrm>
          <a:prstGeom prst="rect">
            <a:avLst/>
          </a:prstGeom>
          <a:noFill/>
        </p:spPr>
        <p:txBody>
          <a:bodyPr wrap="square" rtlCol="0">
            <a:spAutoFit/>
          </a:bodyPr>
          <a:lstStyle/>
          <a:p>
            <a:r>
              <a:rPr lang="es-PE" dirty="0"/>
              <a:t>Aquí vemos cómo funciona el programa:</a:t>
            </a:r>
            <a:endParaRPr lang="es-ES" dirty="0"/>
          </a:p>
          <a:p>
            <a:endParaRPr lang="es-ES" dirty="0"/>
          </a:p>
        </p:txBody>
      </p:sp>
    </p:spTree>
    <p:extLst>
      <p:ext uri="{BB962C8B-B14F-4D97-AF65-F5344CB8AC3E}">
        <p14:creationId xmlns:p14="http://schemas.microsoft.com/office/powerpoint/2010/main" val="183536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5. Proyecto de implementación de un prototipo del sistema utilizando la tecnología B (Rust)</a:t>
            </a:r>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2097088"/>
            <a:ext cx="6468082" cy="3541712"/>
          </a:xfrm>
          <a:prstGeom prst="rect">
            <a:avLst/>
          </a:prstGeom>
          <a:noFill/>
          <a:ln>
            <a:noFill/>
          </a:ln>
        </p:spPr>
      </p:pic>
      <p:sp>
        <p:nvSpPr>
          <p:cNvPr id="5" name="CuadroTexto 4"/>
          <p:cNvSpPr txBox="1"/>
          <p:nvPr/>
        </p:nvSpPr>
        <p:spPr>
          <a:xfrm>
            <a:off x="7990449" y="3263705"/>
            <a:ext cx="3291840" cy="646331"/>
          </a:xfrm>
          <a:prstGeom prst="rect">
            <a:avLst/>
          </a:prstGeom>
          <a:noFill/>
        </p:spPr>
        <p:txBody>
          <a:bodyPr wrap="square" rtlCol="0">
            <a:spAutoFit/>
          </a:bodyPr>
          <a:lstStyle/>
          <a:p>
            <a:r>
              <a:rPr lang="es-ES" u="sng" dirty="0">
                <a:hlinkClick r:id="rId3"/>
              </a:rPr>
              <a:t>https://www.rust-lang.org/es-ES/install.html</a:t>
            </a:r>
            <a:endParaRPr lang="es-ES" dirty="0"/>
          </a:p>
        </p:txBody>
      </p:sp>
    </p:spTree>
    <p:extLst>
      <p:ext uri="{BB962C8B-B14F-4D97-AF65-F5344CB8AC3E}">
        <p14:creationId xmlns:p14="http://schemas.microsoft.com/office/powerpoint/2010/main" val="211775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1412557" y="1265480"/>
            <a:ext cx="3514725" cy="3228975"/>
          </a:xfrm>
          <a:prstGeom prst="rect">
            <a:avLst/>
          </a:prstGeom>
          <a:noFill/>
          <a:ln>
            <a:noFill/>
          </a:ln>
        </p:spPr>
      </p:pic>
      <p:sp>
        <p:nvSpPr>
          <p:cNvPr id="6" name="CuadroTexto 5"/>
          <p:cNvSpPr txBox="1"/>
          <p:nvPr/>
        </p:nvSpPr>
        <p:spPr>
          <a:xfrm>
            <a:off x="1631037" y="619149"/>
            <a:ext cx="1688283" cy="646331"/>
          </a:xfrm>
          <a:prstGeom prst="rect">
            <a:avLst/>
          </a:prstGeom>
          <a:noFill/>
        </p:spPr>
        <p:txBody>
          <a:bodyPr wrap="none" rtlCol="0">
            <a:spAutoFit/>
          </a:bodyPr>
          <a:lstStyle/>
          <a:p>
            <a:r>
              <a:rPr lang="es-ES" u="sng" dirty="0">
                <a:hlinkClick r:id="rId3"/>
              </a:rPr>
              <a:t>https://atom.io/</a:t>
            </a:r>
            <a:endParaRPr lang="es-ES" dirty="0"/>
          </a:p>
          <a:p>
            <a:endParaRPr lang="es-ES" dirty="0"/>
          </a:p>
        </p:txBody>
      </p:sp>
      <p:pic>
        <p:nvPicPr>
          <p:cNvPr id="7" name="Imagen 6"/>
          <p:cNvPicPr/>
          <p:nvPr/>
        </p:nvPicPr>
        <p:blipFill>
          <a:blip r:embed="rId4">
            <a:extLst>
              <a:ext uri="{28A0092B-C50C-407E-A947-70E740481C1C}">
                <a14:useLocalDpi xmlns:a14="http://schemas.microsoft.com/office/drawing/2010/main" val="0"/>
              </a:ext>
            </a:extLst>
          </a:blip>
          <a:srcRect/>
          <a:stretch>
            <a:fillRect/>
          </a:stretch>
        </p:blipFill>
        <p:spPr bwMode="auto">
          <a:xfrm>
            <a:off x="5504571" y="1265480"/>
            <a:ext cx="5594838" cy="3228975"/>
          </a:xfrm>
          <a:prstGeom prst="rect">
            <a:avLst/>
          </a:prstGeom>
          <a:noFill/>
          <a:ln>
            <a:noFill/>
          </a:ln>
        </p:spPr>
      </p:pic>
      <p:pic>
        <p:nvPicPr>
          <p:cNvPr id="8" name="Imagen 7"/>
          <p:cNvPicPr/>
          <p:nvPr/>
        </p:nvPicPr>
        <p:blipFill>
          <a:blip r:embed="rId5">
            <a:extLst>
              <a:ext uri="{28A0092B-C50C-407E-A947-70E740481C1C}">
                <a14:useLocalDpi xmlns:a14="http://schemas.microsoft.com/office/drawing/2010/main" val="0"/>
              </a:ext>
            </a:extLst>
          </a:blip>
          <a:srcRect/>
          <a:stretch>
            <a:fillRect/>
          </a:stretch>
        </p:blipFill>
        <p:spPr bwMode="auto">
          <a:xfrm>
            <a:off x="3319320" y="4572000"/>
            <a:ext cx="5400675" cy="2286000"/>
          </a:xfrm>
          <a:prstGeom prst="rect">
            <a:avLst/>
          </a:prstGeom>
          <a:noFill/>
          <a:ln>
            <a:noFill/>
          </a:ln>
        </p:spPr>
      </p:pic>
    </p:spTree>
    <p:extLst>
      <p:ext uri="{BB962C8B-B14F-4D97-AF65-F5344CB8AC3E}">
        <p14:creationId xmlns:p14="http://schemas.microsoft.com/office/powerpoint/2010/main" val="240140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rcRect/>
          <a:stretch>
            <a:fillRect/>
          </a:stretch>
        </p:blipFill>
        <p:spPr bwMode="auto">
          <a:xfrm>
            <a:off x="736868" y="880256"/>
            <a:ext cx="4855549" cy="1483116"/>
          </a:xfrm>
          <a:prstGeom prst="rect">
            <a:avLst/>
          </a:prstGeom>
          <a:noFill/>
          <a:ln>
            <a:noFill/>
          </a:ln>
        </p:spPr>
      </p:pic>
      <p:pic>
        <p:nvPicPr>
          <p:cNvPr id="3" name="Imagen 2"/>
          <p:cNvPicPr/>
          <p:nvPr/>
        </p:nvPicPr>
        <p:blipFill>
          <a:blip r:embed="rId3">
            <a:extLst>
              <a:ext uri="{28A0092B-C50C-407E-A947-70E740481C1C}">
                <a14:useLocalDpi xmlns:a14="http://schemas.microsoft.com/office/drawing/2010/main" val="0"/>
              </a:ext>
            </a:extLst>
          </a:blip>
          <a:srcRect/>
          <a:stretch>
            <a:fillRect/>
          </a:stretch>
        </p:blipFill>
        <p:spPr bwMode="auto">
          <a:xfrm>
            <a:off x="836518" y="2544706"/>
            <a:ext cx="5400675" cy="4131213"/>
          </a:xfrm>
          <a:prstGeom prst="rect">
            <a:avLst/>
          </a:prstGeom>
          <a:noFill/>
          <a:ln>
            <a:noFill/>
          </a:ln>
        </p:spPr>
      </p:pic>
      <p:sp>
        <p:nvSpPr>
          <p:cNvPr id="4" name="CuadroTexto 3"/>
          <p:cNvSpPr txBox="1"/>
          <p:nvPr/>
        </p:nvSpPr>
        <p:spPr>
          <a:xfrm>
            <a:off x="7406232" y="5098417"/>
            <a:ext cx="3488787" cy="369332"/>
          </a:xfrm>
          <a:prstGeom prst="rect">
            <a:avLst/>
          </a:prstGeom>
          <a:noFill/>
        </p:spPr>
        <p:txBody>
          <a:bodyPr wrap="square" rtlCol="0">
            <a:spAutoFit/>
          </a:bodyPr>
          <a:lstStyle/>
          <a:p>
            <a:r>
              <a:rPr lang="es-ES" dirty="0"/>
              <a:t>CALCULADORA</a:t>
            </a:r>
          </a:p>
        </p:txBody>
      </p:sp>
      <p:sp>
        <p:nvSpPr>
          <p:cNvPr id="5" name="CuadroTexto 4"/>
          <p:cNvSpPr txBox="1"/>
          <p:nvPr/>
        </p:nvSpPr>
        <p:spPr>
          <a:xfrm>
            <a:off x="6758609" y="1364974"/>
            <a:ext cx="3909391" cy="2585323"/>
          </a:xfrm>
          <a:prstGeom prst="rect">
            <a:avLst/>
          </a:prstGeom>
          <a:noFill/>
        </p:spPr>
        <p:txBody>
          <a:bodyPr wrap="square" rtlCol="0">
            <a:spAutoFit/>
          </a:bodyPr>
          <a:lstStyle/>
          <a:p>
            <a:r>
              <a:rPr lang="es-ES" dirty="0"/>
              <a:t>Ahora hemos de preparar el lugar donde vamos a guardar todos los archivos generados por y para Rust (El creado por Atom, el ejecutable creado por Rust, </a:t>
            </a:r>
            <a:r>
              <a:rPr lang="es-ES" dirty="0" err="1"/>
              <a:t>etc</a:t>
            </a:r>
            <a:r>
              <a:rPr lang="es-ES" dirty="0"/>
              <a:t>)</a:t>
            </a:r>
          </a:p>
          <a:p>
            <a:r>
              <a:rPr lang="es-ES" dirty="0"/>
              <a:t>Lo mas importante cuando creemos el nuevo fichero es acabarlo con .</a:t>
            </a:r>
            <a:r>
              <a:rPr lang="es-ES" dirty="0" err="1"/>
              <a:t>rs</a:t>
            </a:r>
            <a:r>
              <a:rPr lang="es-ES" dirty="0"/>
              <a:t> que es la extensión del lenguaje Rust</a:t>
            </a:r>
          </a:p>
          <a:p>
            <a:endParaRPr lang="es-ES" dirty="0"/>
          </a:p>
        </p:txBody>
      </p:sp>
    </p:spTree>
    <p:extLst>
      <p:ext uri="{BB962C8B-B14F-4D97-AF65-F5344CB8AC3E}">
        <p14:creationId xmlns:p14="http://schemas.microsoft.com/office/powerpoint/2010/main" val="274702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rcRect/>
          <a:stretch>
            <a:fillRect/>
          </a:stretch>
        </p:blipFill>
        <p:spPr bwMode="auto">
          <a:xfrm>
            <a:off x="1345223" y="804862"/>
            <a:ext cx="5111848" cy="3419475"/>
          </a:xfrm>
          <a:prstGeom prst="rect">
            <a:avLst/>
          </a:prstGeom>
          <a:noFill/>
          <a:ln>
            <a:noFill/>
          </a:ln>
        </p:spPr>
      </p:pic>
      <p:pic>
        <p:nvPicPr>
          <p:cNvPr id="3" name="Imagen 2"/>
          <p:cNvPicPr/>
          <p:nvPr/>
        </p:nvPicPr>
        <p:blipFill>
          <a:blip r:embed="rId3">
            <a:extLst>
              <a:ext uri="{28A0092B-C50C-407E-A947-70E740481C1C}">
                <a14:useLocalDpi xmlns:a14="http://schemas.microsoft.com/office/drawing/2010/main" val="0"/>
              </a:ext>
            </a:extLst>
          </a:blip>
          <a:srcRect/>
          <a:stretch>
            <a:fillRect/>
          </a:stretch>
        </p:blipFill>
        <p:spPr bwMode="auto">
          <a:xfrm>
            <a:off x="7078906" y="2844238"/>
            <a:ext cx="2676525" cy="1647825"/>
          </a:xfrm>
          <a:prstGeom prst="rect">
            <a:avLst/>
          </a:prstGeom>
          <a:noFill/>
          <a:ln>
            <a:noFill/>
          </a:ln>
        </p:spPr>
      </p:pic>
      <p:sp>
        <p:nvSpPr>
          <p:cNvPr id="4" name="CuadroTexto 3"/>
          <p:cNvSpPr txBox="1"/>
          <p:nvPr/>
        </p:nvSpPr>
        <p:spPr>
          <a:xfrm>
            <a:off x="6970643" y="1086678"/>
            <a:ext cx="4752784" cy="1477328"/>
          </a:xfrm>
          <a:prstGeom prst="rect">
            <a:avLst/>
          </a:prstGeom>
          <a:noFill/>
        </p:spPr>
        <p:txBody>
          <a:bodyPr wrap="square" rtlCol="0">
            <a:spAutoFit/>
          </a:bodyPr>
          <a:lstStyle/>
          <a:p>
            <a:r>
              <a:rPr lang="es-ES" dirty="0"/>
              <a:t> </a:t>
            </a:r>
          </a:p>
          <a:p>
            <a:r>
              <a:rPr lang="es-ES" dirty="0"/>
              <a:t>Si llega al final del código hace una llamada a la función, pasando como argumentos los valores introducidos por el teclado</a:t>
            </a:r>
          </a:p>
          <a:p>
            <a:endParaRPr lang="es-ES" dirty="0"/>
          </a:p>
        </p:txBody>
      </p:sp>
      <p:sp>
        <p:nvSpPr>
          <p:cNvPr id="5" name="CuadroTexto 4"/>
          <p:cNvSpPr txBox="1"/>
          <p:nvPr/>
        </p:nvSpPr>
        <p:spPr>
          <a:xfrm>
            <a:off x="1524000" y="4638261"/>
            <a:ext cx="8666922" cy="2031325"/>
          </a:xfrm>
          <a:prstGeom prst="rect">
            <a:avLst/>
          </a:prstGeom>
          <a:noFill/>
        </p:spPr>
        <p:txBody>
          <a:bodyPr wrap="square" rtlCol="0">
            <a:spAutoFit/>
          </a:bodyPr>
          <a:lstStyle/>
          <a:p>
            <a:r>
              <a:rPr lang="es-ES" dirty="0"/>
              <a:t>La ultima </a:t>
            </a:r>
            <a:r>
              <a:rPr lang="es-ES" dirty="0" err="1"/>
              <a:t>opcion</a:t>
            </a:r>
            <a:r>
              <a:rPr lang="es-ES" dirty="0"/>
              <a:t> (</a:t>
            </a:r>
            <a:r>
              <a:rPr lang="es-ES" dirty="0" err="1"/>
              <a:t>If</a:t>
            </a:r>
            <a:r>
              <a:rPr lang="es-ES" dirty="0"/>
              <a:t> </a:t>
            </a:r>
            <a:r>
              <a:rPr lang="es-ES" dirty="0" err="1"/>
              <a:t>seleccion</a:t>
            </a:r>
            <a:r>
              <a:rPr lang="es-ES" dirty="0"/>
              <a:t> == 5 {break;}) permite salir del bucle </a:t>
            </a:r>
            <a:r>
              <a:rPr lang="es-ES" dirty="0" err="1"/>
              <a:t>loop</a:t>
            </a:r>
            <a:r>
              <a:rPr lang="es-ES" dirty="0"/>
              <a:t> y con eso dar por finalizado el programa</a:t>
            </a:r>
          </a:p>
          <a:p>
            <a:r>
              <a:rPr lang="es-ES" dirty="0"/>
              <a:t> </a:t>
            </a:r>
          </a:p>
          <a:p>
            <a:r>
              <a:rPr lang="es-ES" dirty="0"/>
              <a:t>Como se ha comentado antes, si en algún momento se mete un tipo de dato </a:t>
            </a:r>
            <a:r>
              <a:rPr lang="es-ES" dirty="0" err="1"/>
              <a:t>erroneo</a:t>
            </a:r>
            <a:r>
              <a:rPr lang="es-ES" dirty="0"/>
              <a:t>, el programa se reiniciara de forma automática, solo terminando cuando se introduzca la opción correcta ("5")</a:t>
            </a:r>
          </a:p>
          <a:p>
            <a:endParaRPr lang="es-ES" dirty="0"/>
          </a:p>
        </p:txBody>
      </p:sp>
    </p:spTree>
    <p:extLst>
      <p:ext uri="{BB962C8B-B14F-4D97-AF65-F5344CB8AC3E}">
        <p14:creationId xmlns:p14="http://schemas.microsoft.com/office/powerpoint/2010/main" val="214134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490330"/>
            <a:ext cx="8791575" cy="1696279"/>
          </a:xfrm>
        </p:spPr>
        <p:txBody>
          <a:bodyPr/>
          <a:lstStyle/>
          <a:p>
            <a:pPr algn="ctr"/>
            <a:r>
              <a:rPr lang="es-ES" b="1" dirty="0"/>
              <a:t>prototipos a implementar</a:t>
            </a:r>
            <a:br>
              <a:rPr lang="es-ES" b="1" dirty="0"/>
            </a:br>
            <a:endParaRPr lang="es-ES" dirty="0"/>
          </a:p>
        </p:txBody>
      </p:sp>
      <p:sp>
        <p:nvSpPr>
          <p:cNvPr id="3" name="Subtítulo 2"/>
          <p:cNvSpPr>
            <a:spLocks noGrp="1"/>
          </p:cNvSpPr>
          <p:nvPr>
            <p:ph type="subTitle" idx="1"/>
          </p:nvPr>
        </p:nvSpPr>
        <p:spPr>
          <a:xfrm>
            <a:off x="1876424" y="1921565"/>
            <a:ext cx="8791575" cy="3336235"/>
          </a:xfrm>
        </p:spPr>
        <p:txBody>
          <a:bodyPr>
            <a:normAutofit/>
          </a:bodyPr>
          <a:lstStyle/>
          <a:p>
            <a:r>
              <a:rPr lang="es-ES" b="1" i="1" dirty="0">
                <a:solidFill>
                  <a:schemeClr val="tx1"/>
                </a:solidFill>
              </a:rPr>
              <a:t>A. Código simple para diferenciar la sintaxis (ambos)</a:t>
            </a:r>
            <a:endParaRPr lang="es-ES" dirty="0">
              <a:solidFill>
                <a:schemeClr val="tx1"/>
              </a:solidFill>
            </a:endParaRPr>
          </a:p>
          <a:p>
            <a:r>
              <a:rPr lang="es-ES" dirty="0">
                <a:solidFill>
                  <a:schemeClr val="tx1"/>
                </a:solidFill>
              </a:rPr>
              <a:t>* hola mundo</a:t>
            </a:r>
          </a:p>
          <a:p>
            <a:r>
              <a:rPr lang="es-ES" b="1" dirty="0">
                <a:solidFill>
                  <a:schemeClr val="tx1"/>
                </a:solidFill>
              </a:rPr>
              <a:t>B. Menú funcional de calculadora (ambos)</a:t>
            </a:r>
            <a:endParaRPr lang="es-ES" dirty="0">
              <a:solidFill>
                <a:schemeClr val="tx1"/>
              </a:solidFill>
            </a:endParaRPr>
          </a:p>
          <a:p>
            <a:r>
              <a:rPr lang="es-ES" dirty="0">
                <a:solidFill>
                  <a:schemeClr val="tx1"/>
                </a:solidFill>
              </a:rPr>
              <a:t>*suma ,*resta, *multiplicación, *división.</a:t>
            </a:r>
          </a:p>
          <a:p>
            <a:endParaRPr lang="es-ES" dirty="0">
              <a:solidFill>
                <a:schemeClr val="tx1"/>
              </a:solidFill>
            </a:endParaRPr>
          </a:p>
          <a:p>
            <a:endParaRPr lang="es-ES" dirty="0"/>
          </a:p>
        </p:txBody>
      </p:sp>
    </p:spTree>
    <p:extLst>
      <p:ext uri="{BB962C8B-B14F-4D97-AF65-F5344CB8AC3E}">
        <p14:creationId xmlns:p14="http://schemas.microsoft.com/office/powerpoint/2010/main" val="2593268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34221" y="348640"/>
            <a:ext cx="8791575" cy="891967"/>
          </a:xfrm>
        </p:spPr>
        <p:txBody>
          <a:bodyPr/>
          <a:lstStyle/>
          <a:p>
            <a:pPr algn="ctr"/>
            <a:r>
              <a:rPr lang="es-ES" dirty="0"/>
              <a:t>pruebas</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68444" y="1160932"/>
            <a:ext cx="5940595" cy="4390146"/>
          </a:xfrm>
          <a:prstGeom prst="rect">
            <a:avLst/>
          </a:prstGeom>
          <a:noFill/>
          <a:ln>
            <a:noFill/>
          </a:ln>
        </p:spPr>
      </p:pic>
      <p:sp>
        <p:nvSpPr>
          <p:cNvPr id="5" name="CuadroTexto 4"/>
          <p:cNvSpPr txBox="1"/>
          <p:nvPr/>
        </p:nvSpPr>
        <p:spPr>
          <a:xfrm>
            <a:off x="6835674" y="1300624"/>
            <a:ext cx="4315842" cy="1754326"/>
          </a:xfrm>
          <a:prstGeom prst="rect">
            <a:avLst/>
          </a:prstGeom>
          <a:noFill/>
        </p:spPr>
        <p:txBody>
          <a:bodyPr wrap="square" rtlCol="0">
            <a:spAutoFit/>
          </a:bodyPr>
          <a:lstStyle/>
          <a:p>
            <a:r>
              <a:rPr lang="es-ES" dirty="0"/>
              <a:t>Como se ha comentado antes, si en algún momento se mete un tipo de dato erróneo, el programa se reiniciara de forma automática, solo terminando cuando se introduzca la opción correcta ("5")</a:t>
            </a:r>
          </a:p>
          <a:p>
            <a:endParaRPr lang="es-ES"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6560892" y="3054950"/>
            <a:ext cx="5400675" cy="3638550"/>
          </a:xfrm>
          <a:prstGeom prst="rect">
            <a:avLst/>
          </a:prstGeom>
          <a:noFill/>
          <a:ln>
            <a:noFill/>
          </a:ln>
        </p:spPr>
      </p:pic>
    </p:spTree>
    <p:extLst>
      <p:ext uri="{BB962C8B-B14F-4D97-AF65-F5344CB8AC3E}">
        <p14:creationId xmlns:p14="http://schemas.microsoft.com/office/powerpoint/2010/main" val="159934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2716696"/>
            <a:ext cx="8282608" cy="2899223"/>
          </a:xfrm>
          <a:prstGeom prst="rect">
            <a:avLst/>
          </a:prstGeom>
          <a:noFill/>
          <a:ln>
            <a:noFill/>
          </a:ln>
        </p:spPr>
      </p:pic>
      <p:sp>
        <p:nvSpPr>
          <p:cNvPr id="5" name="CuadroTexto 4"/>
          <p:cNvSpPr txBox="1"/>
          <p:nvPr/>
        </p:nvSpPr>
        <p:spPr>
          <a:xfrm>
            <a:off x="1219200" y="967409"/>
            <a:ext cx="9835513" cy="1200329"/>
          </a:xfrm>
          <a:prstGeom prst="rect">
            <a:avLst/>
          </a:prstGeom>
          <a:noFill/>
        </p:spPr>
        <p:txBody>
          <a:bodyPr wrap="none" rtlCol="0">
            <a:spAutoFit/>
          </a:bodyPr>
          <a:lstStyle/>
          <a:p>
            <a:r>
              <a:rPr lang="es-ES" dirty="0"/>
              <a:t>Si todo va bien y el código no genera ningún fallo no pasara nada en apariencia</a:t>
            </a:r>
          </a:p>
          <a:p>
            <a:r>
              <a:rPr lang="es-ES" dirty="0"/>
              <a:t>Si repetimos el comando dir podremos ver que e ha ejecutado un archivo con extensión .</a:t>
            </a:r>
            <a:r>
              <a:rPr lang="es-ES" dirty="0" err="1"/>
              <a:t>exe</a:t>
            </a:r>
            <a:endParaRPr lang="es-ES" dirty="0"/>
          </a:p>
          <a:p>
            <a:r>
              <a:rPr lang="es-ES" dirty="0"/>
              <a:t>Ahora metemos el nombre del archivo y su </a:t>
            </a:r>
            <a:r>
              <a:rPr lang="es-ES" dirty="0" err="1"/>
              <a:t>extension</a:t>
            </a:r>
            <a:r>
              <a:rPr lang="es-ES" dirty="0"/>
              <a:t> .</a:t>
            </a:r>
            <a:r>
              <a:rPr lang="es-ES" dirty="0" err="1"/>
              <a:t>exe</a:t>
            </a:r>
            <a:r>
              <a:rPr lang="es-ES" dirty="0"/>
              <a:t> y comenzara la ejecución de nuestro programa</a:t>
            </a:r>
          </a:p>
          <a:p>
            <a:endParaRPr lang="es-ES" dirty="0"/>
          </a:p>
        </p:txBody>
      </p:sp>
    </p:spTree>
    <p:extLst>
      <p:ext uri="{BB962C8B-B14F-4D97-AF65-F5344CB8AC3E}">
        <p14:creationId xmlns:p14="http://schemas.microsoft.com/office/powerpoint/2010/main" val="80974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73426" y="159026"/>
            <a:ext cx="9621077" cy="1272209"/>
          </a:xfrm>
        </p:spPr>
        <p:txBody>
          <a:bodyPr>
            <a:normAutofit fontScale="90000"/>
          </a:bodyPr>
          <a:lstStyle/>
          <a:p>
            <a:pPr algn="ctr"/>
            <a:r>
              <a:rPr lang="es-ES" dirty="0"/>
              <a:t>6. Comparación de las dos implementaciones</a:t>
            </a:r>
          </a:p>
        </p:txBody>
      </p:sp>
      <p:sp>
        <p:nvSpPr>
          <p:cNvPr id="4" name="Rectángulo 3"/>
          <p:cNvSpPr/>
          <p:nvPr/>
        </p:nvSpPr>
        <p:spPr>
          <a:xfrm>
            <a:off x="1258956" y="795130"/>
            <a:ext cx="9687340" cy="948849"/>
          </a:xfrm>
          <a:prstGeom prst="rect">
            <a:avLst/>
          </a:prstGeom>
        </p:spPr>
        <p:txBody>
          <a:bodyPr wrap="square">
            <a:spAutoFit/>
          </a:bodyPr>
          <a:lstStyle/>
          <a:p>
            <a:pPr algn="ctr">
              <a:lnSpc>
                <a:spcPct val="107000"/>
              </a:lnSpc>
              <a:spcBef>
                <a:spcPts val="1200"/>
              </a:spcBef>
              <a:spcAft>
                <a:spcPts val="600"/>
              </a:spcAft>
            </a:pPr>
            <a:r>
              <a:rPr lang="es-ES" sz="2000" b="1" kern="0" dirty="0">
                <a:solidFill>
                  <a:srgbClr val="000000"/>
                </a:solidFill>
                <a:latin typeface="Arial" panose="020B0604020202020204" pitchFamily="34" charset="0"/>
                <a:ea typeface="Times New Roman" panose="02020603050405020304" pitchFamily="18" charset="0"/>
              </a:rPr>
              <a:t> </a:t>
            </a:r>
          </a:p>
          <a:p>
            <a:pPr algn="ctr">
              <a:lnSpc>
                <a:spcPct val="107000"/>
              </a:lnSpc>
              <a:spcBef>
                <a:spcPts val="1200"/>
              </a:spcBef>
              <a:spcAft>
                <a:spcPts val="600"/>
              </a:spcAft>
            </a:pPr>
            <a:r>
              <a:rPr lang="es-ES" b="1" dirty="0">
                <a:solidFill>
                  <a:srgbClr val="000000"/>
                </a:solidFill>
                <a:latin typeface="Arial" panose="020B0604020202020204" pitchFamily="34" charset="0"/>
                <a:ea typeface="Times New Roman" panose="02020603050405020304" pitchFamily="18" charset="0"/>
              </a:rPr>
              <a:t>6.1 Evaluación de los criterios en la implementación usando el lenguaje Go</a:t>
            </a:r>
          </a:p>
        </p:txBody>
      </p:sp>
      <p:graphicFrame>
        <p:nvGraphicFramePr>
          <p:cNvPr id="5" name="Tabla 4"/>
          <p:cNvGraphicFramePr>
            <a:graphicFrameLocks noGrp="1"/>
          </p:cNvGraphicFramePr>
          <p:nvPr>
            <p:extLst>
              <p:ext uri="{D42A27DB-BD31-4B8C-83A1-F6EECF244321}">
                <p14:modId xmlns:p14="http://schemas.microsoft.com/office/powerpoint/2010/main" val="3184367342"/>
              </p:ext>
            </p:extLst>
          </p:nvPr>
        </p:nvGraphicFramePr>
        <p:xfrm>
          <a:off x="1258956" y="1855306"/>
          <a:ext cx="9992140" cy="4783063"/>
        </p:xfrm>
        <a:graphic>
          <a:graphicData uri="http://schemas.openxmlformats.org/drawingml/2006/table">
            <a:tbl>
              <a:tblPr firstRow="1" firstCol="1" bandRow="1">
                <a:tableStyleId>{5C22544A-7EE6-4342-B048-85BDC9FD1C3A}</a:tableStyleId>
              </a:tblPr>
              <a:tblGrid>
                <a:gridCol w="4330241">
                  <a:extLst>
                    <a:ext uri="{9D8B030D-6E8A-4147-A177-3AD203B41FA5}">
                      <a16:colId xmlns:a16="http://schemas.microsoft.com/office/drawing/2014/main" val="1116866709"/>
                    </a:ext>
                  </a:extLst>
                </a:gridCol>
                <a:gridCol w="5661899">
                  <a:extLst>
                    <a:ext uri="{9D8B030D-6E8A-4147-A177-3AD203B41FA5}">
                      <a16:colId xmlns:a16="http://schemas.microsoft.com/office/drawing/2014/main" val="301959718"/>
                    </a:ext>
                  </a:extLst>
                </a:gridCol>
              </a:tblGrid>
              <a:tr h="206636">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EVALUACIÓN</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8428120"/>
                  </a:ext>
                </a:extLst>
              </a:tr>
              <a:tr h="1704024">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1: Horas empleadas en el desarrollo del sistema</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dirty="0">
                          <a:effectLst/>
                          <a:latin typeface="Arial" panose="020B0604020202020204" pitchFamily="34" charset="0"/>
                          <a:cs typeface="Arial" panose="020B0604020202020204" pitchFamily="34" charset="0"/>
                        </a:rPr>
                        <a:t>8</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2770913"/>
                  </a:ext>
                </a:extLst>
              </a:tr>
              <a:tr h="429489">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2: Velocidad de ejecución de Código</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a:effectLst/>
                          <a:latin typeface="Arial" panose="020B0604020202020204" pitchFamily="34" charset="0"/>
                          <a:cs typeface="Arial" panose="020B0604020202020204" pitchFamily="34" charset="0"/>
                        </a:rPr>
                        <a:t>7</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78457604"/>
                  </a:ext>
                </a:extLst>
              </a:tr>
              <a:tr h="206636">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3: Documentación</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a:effectLst/>
                          <a:latin typeface="Arial" panose="020B0604020202020204" pitchFamily="34" charset="0"/>
                          <a:cs typeface="Arial" panose="020B0604020202020204" pitchFamily="34" charset="0"/>
                        </a:rPr>
                        <a:t>8</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476785"/>
                  </a:ext>
                </a:extLst>
              </a:tr>
              <a:tr h="360793">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4: Coste del entorno de desarrollo</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a:effectLst/>
                          <a:latin typeface="Arial" panose="020B0604020202020204" pitchFamily="34" charset="0"/>
                          <a:cs typeface="Arial" panose="020B0604020202020204" pitchFamily="34" charset="0"/>
                        </a:rPr>
                        <a:t>9</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9121284"/>
                  </a:ext>
                </a:extLst>
              </a:tr>
              <a:tr h="206636">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5: Líneas de código</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a:effectLst/>
                          <a:latin typeface="Arial" panose="020B0604020202020204" pitchFamily="34" charset="0"/>
                          <a:cs typeface="Arial" panose="020B0604020202020204" pitchFamily="34" charset="0"/>
                        </a:rPr>
                        <a:t>8</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58787471"/>
                  </a:ext>
                </a:extLst>
              </a:tr>
              <a:tr h="429489">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6: Tiempo de instalación del programa</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a:effectLst/>
                          <a:latin typeface="Arial" panose="020B0604020202020204" pitchFamily="34" charset="0"/>
                          <a:cs typeface="Arial" panose="020B0604020202020204" pitchFamily="34" charset="0"/>
                        </a:rPr>
                        <a:t>8</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57958853"/>
                  </a:ext>
                </a:extLst>
              </a:tr>
              <a:tr h="206636">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7: Tiempo de aprendizaje</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a:effectLst/>
                          <a:latin typeface="Arial" panose="020B0604020202020204" pitchFamily="34" charset="0"/>
                          <a:cs typeface="Arial" panose="020B0604020202020204" pitchFamily="34" charset="0"/>
                        </a:rPr>
                        <a:t>7</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1743856"/>
                  </a:ext>
                </a:extLst>
              </a:tr>
              <a:tr h="206636">
                <a:tc>
                  <a:txBody>
                    <a:bodyPr/>
                    <a:lstStyle/>
                    <a:p>
                      <a:pPr algn="just">
                        <a:lnSpc>
                          <a:spcPct val="107000"/>
                        </a:lnSpc>
                        <a:spcAft>
                          <a:spcPts val="800"/>
                        </a:spcAft>
                      </a:pPr>
                      <a:r>
                        <a:rPr lang="es-ES" sz="1600">
                          <a:effectLst/>
                          <a:latin typeface="Arial" panose="020B0604020202020204" pitchFamily="34" charset="0"/>
                          <a:cs typeface="Arial" panose="020B0604020202020204" pitchFamily="34" charset="0"/>
                        </a:rPr>
                        <a:t>Criterio 8: Calidad del sistema</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600">
                          <a:effectLst/>
                          <a:latin typeface="Arial" panose="020B0604020202020204" pitchFamily="34" charset="0"/>
                          <a:cs typeface="Arial" panose="020B0604020202020204" pitchFamily="34" charset="0"/>
                        </a:rPr>
                        <a:t>8</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7981615"/>
                  </a:ext>
                </a:extLst>
              </a:tr>
              <a:tr h="429489">
                <a:tc>
                  <a:txBody>
                    <a:bodyPr/>
                    <a:lstStyle/>
                    <a:p>
                      <a:pPr algn="just">
                        <a:lnSpc>
                          <a:spcPct val="107000"/>
                        </a:lnSpc>
                        <a:spcAft>
                          <a:spcPts val="0"/>
                        </a:spcAft>
                      </a:pPr>
                      <a:r>
                        <a:rPr lang="es-ES" sz="1600">
                          <a:effectLst/>
                          <a:latin typeface="Arial" panose="020B0604020202020204" pitchFamily="34" charset="0"/>
                          <a:cs typeface="Arial" panose="020B0604020202020204" pitchFamily="34" charset="0"/>
                        </a:rPr>
                        <a:t>Criterio 9: Tiempo de arranque de tecnologías</a:t>
                      </a:r>
                      <a:endParaRPr lang="es-E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ES" sz="1600" dirty="0">
                          <a:effectLst/>
                          <a:latin typeface="Arial" panose="020B0604020202020204" pitchFamily="34" charset="0"/>
                          <a:cs typeface="Arial" panose="020B0604020202020204" pitchFamily="34" charset="0"/>
                        </a:rPr>
                        <a:t>9</a:t>
                      </a:r>
                      <a:endParaRPr lang="es-E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0343160"/>
                  </a:ext>
                </a:extLst>
              </a:tr>
            </a:tbl>
          </a:graphicData>
        </a:graphic>
      </p:graphicFrame>
    </p:spTree>
    <p:extLst>
      <p:ext uri="{BB962C8B-B14F-4D97-AF65-F5344CB8AC3E}">
        <p14:creationId xmlns:p14="http://schemas.microsoft.com/office/powerpoint/2010/main" val="984752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016244230"/>
              </p:ext>
            </p:extLst>
          </p:nvPr>
        </p:nvGraphicFramePr>
        <p:xfrm>
          <a:off x="795130" y="1179446"/>
          <a:ext cx="10416209" cy="4697480"/>
        </p:xfrm>
        <a:graphic>
          <a:graphicData uri="http://schemas.openxmlformats.org/drawingml/2006/table">
            <a:tbl>
              <a:tblPr firstRow="1" firstCol="1" bandRow="1">
                <a:tableStyleId>{5C22544A-7EE6-4342-B048-85BDC9FD1C3A}</a:tableStyleId>
              </a:tblPr>
              <a:tblGrid>
                <a:gridCol w="4514017">
                  <a:extLst>
                    <a:ext uri="{9D8B030D-6E8A-4147-A177-3AD203B41FA5}">
                      <a16:colId xmlns:a16="http://schemas.microsoft.com/office/drawing/2014/main" val="185224453"/>
                    </a:ext>
                  </a:extLst>
                </a:gridCol>
                <a:gridCol w="5902192">
                  <a:extLst>
                    <a:ext uri="{9D8B030D-6E8A-4147-A177-3AD203B41FA5}">
                      <a16:colId xmlns:a16="http://schemas.microsoft.com/office/drawing/2014/main" val="3811778548"/>
                    </a:ext>
                  </a:extLst>
                </a:gridCol>
              </a:tblGrid>
              <a:tr h="307220">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EVALUACIÓN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0240688"/>
                  </a:ext>
                </a:extLst>
              </a:tr>
              <a:tr h="632276">
                <a:tc>
                  <a:txBody>
                    <a:bodyPr/>
                    <a:lstStyle/>
                    <a:p>
                      <a:pPr algn="just">
                        <a:lnSpc>
                          <a:spcPct val="107000"/>
                        </a:lnSpc>
                        <a:spcAft>
                          <a:spcPts val="800"/>
                        </a:spcAft>
                      </a:pPr>
                      <a:r>
                        <a:rPr lang="es-ES" sz="1400" dirty="0">
                          <a:effectLst/>
                          <a:latin typeface="Arial" panose="020B0604020202020204" pitchFamily="34" charset="0"/>
                          <a:cs typeface="Arial" panose="020B0604020202020204" pitchFamily="34" charset="0"/>
                        </a:rPr>
                        <a:t>Criterio 1: Horas empleadas en el desarrollo del sistema</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7</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4087551"/>
                  </a:ext>
                </a:extLst>
              </a:tr>
              <a:tr h="632276">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 2: Velocidad de ejecución de Código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6</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9594974"/>
                  </a:ext>
                </a:extLst>
              </a:tr>
              <a:tr h="307220">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 3: Documentación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8</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5900758"/>
                  </a:ext>
                </a:extLst>
              </a:tr>
              <a:tr h="632276">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 4: Coste del entorno de desarrollo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9</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48392651"/>
                  </a:ext>
                </a:extLst>
              </a:tr>
              <a:tr h="307220">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 5: Líneas de código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6</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6975697"/>
                  </a:ext>
                </a:extLst>
              </a:tr>
              <a:tr h="632276">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 6: Tiempo de instalación del programa</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7</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9398311"/>
                  </a:ext>
                </a:extLst>
              </a:tr>
              <a:tr h="307220">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 7: Tiempo de aprendizaje</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7</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5029048"/>
                  </a:ext>
                </a:extLst>
              </a:tr>
              <a:tr h="307220">
                <a:tc>
                  <a:txBody>
                    <a:bodyPr/>
                    <a:lstStyle/>
                    <a:p>
                      <a:pPr algn="just">
                        <a:lnSpc>
                          <a:spcPct val="107000"/>
                        </a:lnSpc>
                        <a:spcAft>
                          <a:spcPts val="800"/>
                        </a:spcAft>
                      </a:pPr>
                      <a:r>
                        <a:rPr lang="es-ES" sz="1400">
                          <a:effectLst/>
                          <a:latin typeface="Arial" panose="020B0604020202020204" pitchFamily="34" charset="0"/>
                          <a:cs typeface="Arial" panose="020B0604020202020204" pitchFamily="34" charset="0"/>
                        </a:rPr>
                        <a:t>Criterio 8: Calidad del sistema</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s-ES" sz="1400">
                          <a:effectLst/>
                          <a:latin typeface="Arial" panose="020B0604020202020204" pitchFamily="34" charset="0"/>
                          <a:cs typeface="Arial" panose="020B0604020202020204" pitchFamily="34" charset="0"/>
                        </a:rPr>
                        <a:t>7</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3193290"/>
                  </a:ext>
                </a:extLst>
              </a:tr>
              <a:tr h="632276">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Criterio 9: Tiempo de arranque de tecnologías</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ES" sz="1400" dirty="0">
                          <a:effectLst/>
                          <a:latin typeface="Arial" panose="020B0604020202020204" pitchFamily="34" charset="0"/>
                          <a:cs typeface="Arial" panose="020B0604020202020204" pitchFamily="34" charset="0"/>
                        </a:rPr>
                        <a:t>9</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3051990"/>
                  </a:ext>
                </a:extLst>
              </a:tr>
            </a:tbl>
          </a:graphicData>
        </a:graphic>
      </p:graphicFrame>
      <p:sp>
        <p:nvSpPr>
          <p:cNvPr id="4" name="Rectángulo 3"/>
          <p:cNvSpPr/>
          <p:nvPr/>
        </p:nvSpPr>
        <p:spPr>
          <a:xfrm>
            <a:off x="901148" y="304802"/>
            <a:ext cx="10080002" cy="388696"/>
          </a:xfrm>
          <a:prstGeom prst="rect">
            <a:avLst/>
          </a:prstGeom>
        </p:spPr>
        <p:txBody>
          <a:bodyPr wrap="square">
            <a:spAutoFit/>
          </a:bodyPr>
          <a:lstStyle/>
          <a:p>
            <a:pPr algn="ctr">
              <a:lnSpc>
                <a:spcPct val="107000"/>
              </a:lnSpc>
              <a:spcBef>
                <a:spcPts val="1200"/>
              </a:spcBef>
              <a:spcAft>
                <a:spcPts val="600"/>
              </a:spcAft>
            </a:pPr>
            <a:r>
              <a:rPr lang="es-ES" b="1" dirty="0">
                <a:solidFill>
                  <a:srgbClr val="000000"/>
                </a:solidFill>
                <a:latin typeface="Arial" panose="020B0604020202020204" pitchFamily="34" charset="0"/>
                <a:ea typeface="Times New Roman" panose="02020603050405020304" pitchFamily="18" charset="0"/>
              </a:rPr>
              <a:t>6.2 Evaluación de los criterios en la implementación usando el lenguaje Rust</a:t>
            </a:r>
          </a:p>
        </p:txBody>
      </p:sp>
    </p:spTree>
    <p:extLst>
      <p:ext uri="{BB962C8B-B14F-4D97-AF65-F5344CB8AC3E}">
        <p14:creationId xmlns:p14="http://schemas.microsoft.com/office/powerpoint/2010/main" val="229683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0331" y="419999"/>
            <a:ext cx="11330608" cy="772697"/>
          </a:xfrm>
        </p:spPr>
        <p:txBody>
          <a:bodyPr>
            <a:normAutofit fontScale="90000"/>
          </a:bodyPr>
          <a:lstStyle/>
          <a:p>
            <a:pPr algn="ctr"/>
            <a:r>
              <a:rPr lang="es-ES" sz="2700" b="1" dirty="0"/>
              <a:t>7. Comparación de la implementación de las tecnologías</a:t>
            </a:r>
            <a:br>
              <a:rPr lang="es-ES" b="1" dirty="0"/>
            </a:b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048314203"/>
              </p:ext>
            </p:extLst>
          </p:nvPr>
        </p:nvGraphicFramePr>
        <p:xfrm>
          <a:off x="901148" y="980661"/>
          <a:ext cx="10654747" cy="5724939"/>
        </p:xfrm>
        <a:graphic>
          <a:graphicData uri="http://schemas.openxmlformats.org/drawingml/2006/table">
            <a:tbl>
              <a:tblPr firstRow="1" firstCol="1" bandRow="1">
                <a:tableStyleId>{5C22544A-7EE6-4342-B048-85BDC9FD1C3A}</a:tableStyleId>
              </a:tblPr>
              <a:tblGrid>
                <a:gridCol w="1827722">
                  <a:extLst>
                    <a:ext uri="{9D8B030D-6E8A-4147-A177-3AD203B41FA5}">
                      <a16:colId xmlns:a16="http://schemas.microsoft.com/office/drawing/2014/main" val="79101491"/>
                    </a:ext>
                  </a:extLst>
                </a:gridCol>
                <a:gridCol w="1288145">
                  <a:extLst>
                    <a:ext uri="{9D8B030D-6E8A-4147-A177-3AD203B41FA5}">
                      <a16:colId xmlns:a16="http://schemas.microsoft.com/office/drawing/2014/main" val="250556026"/>
                    </a:ext>
                  </a:extLst>
                </a:gridCol>
                <a:gridCol w="1508536">
                  <a:extLst>
                    <a:ext uri="{9D8B030D-6E8A-4147-A177-3AD203B41FA5}">
                      <a16:colId xmlns:a16="http://schemas.microsoft.com/office/drawing/2014/main" val="951498393"/>
                    </a:ext>
                  </a:extLst>
                </a:gridCol>
                <a:gridCol w="6030344">
                  <a:extLst>
                    <a:ext uri="{9D8B030D-6E8A-4147-A177-3AD203B41FA5}">
                      <a16:colId xmlns:a16="http://schemas.microsoft.com/office/drawing/2014/main" val="3483115732"/>
                    </a:ext>
                  </a:extLst>
                </a:gridCol>
              </a:tblGrid>
              <a:tr h="331627">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CRITERIOS</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LENGUAJE GO</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LENGUAJE RUST</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dirty="0">
                          <a:effectLst/>
                          <a:latin typeface="Arial" panose="020B0604020202020204" pitchFamily="34" charset="0"/>
                          <a:cs typeface="Arial" panose="020B0604020202020204" pitchFamily="34" charset="0"/>
                        </a:rPr>
                        <a:t>COMENTARIOS</a:t>
                      </a:r>
                      <a:endParaRPr lang="es-ES" sz="1200" dirty="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1040032933"/>
                  </a:ext>
                </a:extLst>
              </a:tr>
              <a:tr h="847771">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Criterio1: Horas empleadas en el desarrollo del sistema</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8</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7</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Tiempo empleado parecido, aunque mayor en rust, debido al código y a un pequeño problema de compatibilidad que tuvimos en rust.(con Windows 10)</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4066866272"/>
                  </a:ext>
                </a:extLst>
              </a:tr>
              <a:tr h="675722">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Criterio2:Velocidad de ejecución de Código</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7</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6</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La diferencia reside en el código, aunque una vez realizado el programa su velocidad de ejecución es muy rápida en ambos lenguajes</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980528261"/>
                  </a:ext>
                </a:extLst>
              </a:tr>
              <a:tr h="503675">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Criterio3: Documentación</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8</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8</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dirty="0">
                          <a:effectLst/>
                          <a:latin typeface="Arial" panose="020B0604020202020204" pitchFamily="34" charset="0"/>
                          <a:cs typeface="Arial" panose="020B0604020202020204" pitchFamily="34" charset="0"/>
                        </a:rPr>
                        <a:t>Documentación gratuita en ambos lenguajes. </a:t>
                      </a:r>
                    </a:p>
                    <a:p>
                      <a:pPr algn="just">
                        <a:lnSpc>
                          <a:spcPct val="107000"/>
                        </a:lnSpc>
                        <a:spcAft>
                          <a:spcPts val="0"/>
                        </a:spcAft>
                      </a:pPr>
                      <a:r>
                        <a:rPr lang="es-ES" sz="1200" dirty="0">
                          <a:effectLst/>
                          <a:latin typeface="Arial" panose="020B0604020202020204" pitchFamily="34" charset="0"/>
                          <a:cs typeface="Arial" panose="020B0604020202020204" pitchFamily="34" charset="0"/>
                        </a:rPr>
                        <a:t>Poseen la misma problemática con los manuales, ya que están en ingles</a:t>
                      </a:r>
                      <a:endParaRPr lang="es-ES" sz="1200" dirty="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2502176564"/>
                  </a:ext>
                </a:extLst>
              </a:tr>
              <a:tr h="503675">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Criterio4: Coste del entorno de desarrollo</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9</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dirty="0">
                          <a:effectLst/>
                          <a:latin typeface="Arial" panose="020B0604020202020204" pitchFamily="34" charset="0"/>
                          <a:cs typeface="Arial" panose="020B0604020202020204" pitchFamily="34" charset="0"/>
                        </a:rPr>
                        <a:t>9</a:t>
                      </a:r>
                      <a:endParaRPr lang="es-ES" sz="1200" dirty="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Ambos gratuitos. Algo de agradecer para el usuario.</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2011189663"/>
                  </a:ext>
                </a:extLst>
              </a:tr>
              <a:tr h="503675">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Criterio5: Líneas de código</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dirty="0">
                          <a:effectLst/>
                          <a:latin typeface="Arial" panose="020B0604020202020204" pitchFamily="34" charset="0"/>
                          <a:cs typeface="Arial" panose="020B0604020202020204" pitchFamily="34" charset="0"/>
                        </a:rPr>
                        <a:t>8</a:t>
                      </a:r>
                      <a:endParaRPr lang="es-ES" sz="1200" dirty="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6</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Son intuitivos pero es más complicada en rust.</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4138258283"/>
                  </a:ext>
                </a:extLst>
              </a:tr>
              <a:tr h="675722">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Criterio6: Tiempo de instalación del programa</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8</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7</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Instalación parecida, rust tarda un poco más por las cosas anexas que hay que instalarle para que todo vaya bien.</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164584473"/>
                  </a:ext>
                </a:extLst>
              </a:tr>
              <a:tr h="503675">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Criterio7: Tiempo de aprendizaje</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7</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7</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dirty="0">
                          <a:effectLst/>
                          <a:latin typeface="Arial" panose="020B0604020202020204" pitchFamily="34" charset="0"/>
                          <a:cs typeface="Arial" panose="020B0604020202020204" pitchFamily="34" charset="0"/>
                        </a:rPr>
                        <a:t>El tiempo de aprendizaje es parecido, dependerá sobretodo de lo difícil que se nos del adaptarnos al nuevo lenguaje.</a:t>
                      </a:r>
                      <a:endParaRPr lang="es-ES" sz="1200" dirty="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22540831"/>
                  </a:ext>
                </a:extLst>
              </a:tr>
              <a:tr h="503675">
                <a:tc>
                  <a:txBody>
                    <a:bodyPr/>
                    <a:lstStyle/>
                    <a:p>
                      <a:pPr algn="ctr">
                        <a:lnSpc>
                          <a:spcPct val="107000"/>
                        </a:lnSpc>
                        <a:spcAft>
                          <a:spcPts val="800"/>
                        </a:spcAft>
                      </a:pPr>
                      <a:r>
                        <a:rPr lang="es-ES" sz="1200">
                          <a:effectLst/>
                          <a:latin typeface="Arial" panose="020B0604020202020204" pitchFamily="34" charset="0"/>
                          <a:cs typeface="Arial" panose="020B0604020202020204" pitchFamily="34" charset="0"/>
                        </a:rPr>
                        <a:t>Criterio8: Calidad del sistema</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8</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7</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a:effectLst/>
                          <a:latin typeface="Arial" panose="020B0604020202020204" pitchFamily="34" charset="0"/>
                          <a:cs typeface="Arial" panose="020B0604020202020204" pitchFamily="34" charset="0"/>
                        </a:rPr>
                        <a:t>Ambos intuitivos, pero go lo es un poco más.</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1115851182"/>
                  </a:ext>
                </a:extLst>
              </a:tr>
              <a:tr h="675722">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Criterio 9: Tiempo de arranque de tecnologías</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9</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ctr">
                        <a:lnSpc>
                          <a:spcPct val="107000"/>
                        </a:lnSpc>
                        <a:spcAft>
                          <a:spcPts val="0"/>
                        </a:spcAft>
                      </a:pPr>
                      <a:r>
                        <a:rPr lang="es-ES" sz="1200">
                          <a:effectLst/>
                          <a:latin typeface="Arial" panose="020B0604020202020204" pitchFamily="34" charset="0"/>
                          <a:cs typeface="Arial" panose="020B0604020202020204" pitchFamily="34" charset="0"/>
                        </a:rPr>
                        <a:t>9</a:t>
                      </a:r>
                      <a:endParaRPr lang="es-ES" sz="120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tc>
                  <a:txBody>
                    <a:bodyPr/>
                    <a:lstStyle/>
                    <a:p>
                      <a:pPr algn="just">
                        <a:lnSpc>
                          <a:spcPct val="107000"/>
                        </a:lnSpc>
                        <a:spcAft>
                          <a:spcPts val="0"/>
                        </a:spcAft>
                      </a:pPr>
                      <a:r>
                        <a:rPr lang="es-ES" sz="1200" dirty="0">
                          <a:effectLst/>
                          <a:latin typeface="Arial" panose="020B0604020202020204" pitchFamily="34" charset="0"/>
                          <a:cs typeface="Arial" panose="020B0604020202020204" pitchFamily="34" charset="0"/>
                        </a:rPr>
                        <a:t>Programas rápidos a la hora de ejecutar.</a:t>
                      </a:r>
                      <a:endParaRPr lang="es-ES" sz="1200" dirty="0">
                        <a:effectLst/>
                        <a:latin typeface="Arial" panose="020B0604020202020204" pitchFamily="34" charset="0"/>
                        <a:ea typeface="Calibri" panose="020F0502020204030204" pitchFamily="34" charset="0"/>
                        <a:cs typeface="Arial" panose="020B0604020202020204" pitchFamily="34" charset="0"/>
                      </a:endParaRPr>
                    </a:p>
                  </a:txBody>
                  <a:tcPr marL="55698" marR="55698" marT="0" marB="0"/>
                </a:tc>
                <a:extLst>
                  <a:ext uri="{0D108BD9-81ED-4DB2-BD59-A6C34878D82A}">
                    <a16:rowId xmlns:a16="http://schemas.microsoft.com/office/drawing/2014/main" val="2817725403"/>
                  </a:ext>
                </a:extLst>
              </a:tr>
            </a:tbl>
          </a:graphicData>
        </a:graphic>
      </p:graphicFrame>
    </p:spTree>
    <p:extLst>
      <p:ext uri="{BB962C8B-B14F-4D97-AF65-F5344CB8AC3E}">
        <p14:creationId xmlns:p14="http://schemas.microsoft.com/office/powerpoint/2010/main" val="359836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25288"/>
            <a:ext cx="9905998" cy="649355"/>
          </a:xfrm>
        </p:spPr>
        <p:txBody>
          <a:bodyPr>
            <a:normAutofit fontScale="90000"/>
          </a:bodyPr>
          <a:lstStyle/>
          <a:p>
            <a:pPr algn="ctr"/>
            <a:r>
              <a:rPr lang="es-ES" b="1" dirty="0"/>
              <a:t>8. Conclusiones</a:t>
            </a:r>
            <a:br>
              <a:rPr lang="es-ES" b="1" dirty="0"/>
            </a:br>
            <a:endParaRPr lang="es-ES" dirty="0"/>
          </a:p>
        </p:txBody>
      </p:sp>
      <p:sp>
        <p:nvSpPr>
          <p:cNvPr id="4" name="CuadroTexto 3"/>
          <p:cNvSpPr txBox="1"/>
          <p:nvPr/>
        </p:nvSpPr>
        <p:spPr>
          <a:xfrm>
            <a:off x="4359966" y="980661"/>
            <a:ext cx="3805594" cy="923330"/>
          </a:xfrm>
          <a:prstGeom prst="rect">
            <a:avLst/>
          </a:prstGeom>
          <a:noFill/>
        </p:spPr>
        <p:txBody>
          <a:bodyPr wrap="none" rtlCol="0">
            <a:spAutoFit/>
          </a:bodyPr>
          <a:lstStyle/>
          <a:p>
            <a:r>
              <a:rPr lang="es-ES" b="1" dirty="0"/>
              <a:t>La puntuación final de Go:</a:t>
            </a:r>
            <a:r>
              <a:rPr lang="es-ES" dirty="0"/>
              <a:t>  72 puntos</a:t>
            </a:r>
          </a:p>
          <a:p>
            <a:r>
              <a:rPr lang="es-ES" b="1" dirty="0"/>
              <a:t>La puntuación final de Rust:</a:t>
            </a:r>
            <a:r>
              <a:rPr lang="es-ES" dirty="0"/>
              <a:t> 66 puntos</a:t>
            </a:r>
          </a:p>
          <a:p>
            <a:endParaRPr lang="es-ES" dirty="0"/>
          </a:p>
        </p:txBody>
      </p:sp>
      <p:sp>
        <p:nvSpPr>
          <p:cNvPr id="5" name="Rectángulo 4"/>
          <p:cNvSpPr/>
          <p:nvPr/>
        </p:nvSpPr>
        <p:spPr>
          <a:xfrm>
            <a:off x="800168" y="2118533"/>
            <a:ext cx="10588487" cy="4659930"/>
          </a:xfrm>
          <a:prstGeom prst="rect">
            <a:avLst/>
          </a:prstGeom>
        </p:spPr>
        <p:txBody>
          <a:bodyPr wrap="square">
            <a:spAutoFit/>
          </a:bodyPr>
          <a:lstStyle/>
          <a:p>
            <a:pPr marL="342900" indent="-342900" algn="just">
              <a:lnSpc>
                <a:spcPct val="107000"/>
              </a:lnSpc>
              <a:spcAft>
                <a:spcPts val="800"/>
              </a:spcAft>
              <a:buFont typeface="+mj-lt"/>
              <a:buAutoNum type="arabicPeriod"/>
            </a:pPr>
            <a:r>
              <a:rPr lang="es-ES" sz="1600" dirty="0">
                <a:latin typeface="Arial" panose="020B0604020202020204" pitchFamily="34" charset="0"/>
                <a:ea typeface="Calibri" panose="020F0502020204030204" pitchFamily="34" charset="0"/>
              </a:rPr>
              <a:t>Podemos ver como go es ligeramente superior según nuestra experiencia. Esto se debe sobre todo a mayor dificultad a la hora de programar en rust.</a:t>
            </a:r>
          </a:p>
          <a:p>
            <a:pPr marL="342900" indent="-342900" algn="just">
              <a:lnSpc>
                <a:spcPct val="107000"/>
              </a:lnSpc>
              <a:spcAft>
                <a:spcPts val="800"/>
              </a:spcAft>
              <a:buFont typeface="+mj-lt"/>
              <a:buAutoNum type="arabicPeriod"/>
            </a:pPr>
            <a:r>
              <a:rPr lang="es-ES" sz="1600" dirty="0">
                <a:latin typeface="Arial" panose="020B0604020202020204" pitchFamily="34" charset="0"/>
                <a:ea typeface="Calibri" panose="020F0502020204030204" pitchFamily="34" charset="0"/>
              </a:rPr>
              <a:t>Ambos poseen similitudes con c. pero go resulta más intuitivo. Además, hay que tener en cuenta el mayor número de información existente de go.</a:t>
            </a:r>
          </a:p>
          <a:p>
            <a:pPr marL="342900" indent="-342900" algn="just">
              <a:lnSpc>
                <a:spcPct val="107000"/>
              </a:lnSpc>
              <a:spcAft>
                <a:spcPts val="800"/>
              </a:spcAft>
              <a:buFont typeface="+mj-lt"/>
              <a:buAutoNum type="arabicPeriod"/>
            </a:pPr>
            <a:r>
              <a:rPr lang="es-ES" sz="1600" dirty="0">
                <a:latin typeface="Arial" panose="020B0604020202020204" pitchFamily="34" charset="0"/>
                <a:ea typeface="Calibri" panose="020F0502020204030204" pitchFamily="34" charset="0"/>
              </a:rPr>
              <a:t>Documentación gratuita en ambos lenguajes, hay multitud de manuales, la gran mayoría de ellos en inglés. Aunque se puede buscar información en castellano. También hay videos tutoriales, aunque la gran mayoría están en inglés. </a:t>
            </a:r>
          </a:p>
          <a:p>
            <a:pPr marL="342900" indent="-342900" algn="just">
              <a:lnSpc>
                <a:spcPct val="107000"/>
              </a:lnSpc>
              <a:spcAft>
                <a:spcPts val="800"/>
              </a:spcAft>
              <a:buFont typeface="+mj-lt"/>
              <a:buAutoNum type="arabicPeriod"/>
            </a:pPr>
            <a:r>
              <a:rPr lang="es-ES" sz="1600" dirty="0">
                <a:latin typeface="Arial" panose="020B0604020202020204" pitchFamily="34" charset="0"/>
                <a:ea typeface="Calibri" panose="020F0502020204030204" pitchFamily="34" charset="0"/>
              </a:rPr>
              <a:t>Aunque hay extensos manuales generales de ambas tecnologías, a la hora de trabajar con ellos y buscar dudas específicas costaba más solucionarlas.</a:t>
            </a:r>
          </a:p>
          <a:p>
            <a:pPr marL="342900" indent="-342900" algn="just">
              <a:lnSpc>
                <a:spcPct val="107000"/>
              </a:lnSpc>
              <a:spcAft>
                <a:spcPts val="800"/>
              </a:spcAft>
              <a:buFont typeface="+mj-lt"/>
              <a:buAutoNum type="arabicPeriod"/>
            </a:pPr>
            <a:r>
              <a:rPr lang="es-ES" sz="1600" dirty="0">
                <a:latin typeface="Arial" panose="020B0604020202020204" pitchFamily="34" charset="0"/>
                <a:ea typeface="Calibri" panose="020F0502020204030204" pitchFamily="34" charset="0"/>
              </a:rPr>
              <a:t>Creemos que para alguien que vaya a emprender el aprendizaje de un lenguaje de programación, go será más intuitivo y rápido de aprender, aunque para un usuario más avanzado rust también tendrá su atractivo.</a:t>
            </a:r>
          </a:p>
          <a:p>
            <a:pPr marL="342900" indent="-342900" algn="just">
              <a:lnSpc>
                <a:spcPct val="107000"/>
              </a:lnSpc>
              <a:spcAft>
                <a:spcPts val="800"/>
              </a:spcAft>
              <a:buFont typeface="+mj-lt"/>
              <a:buAutoNum type="arabicPeriod"/>
            </a:pPr>
            <a:r>
              <a:rPr lang="es-ES" sz="1600" dirty="0">
                <a:latin typeface="Arial" panose="020B0604020202020204" pitchFamily="34" charset="0"/>
                <a:ea typeface="Calibri" panose="020F0502020204030204" pitchFamily="34" charset="0"/>
              </a:rPr>
              <a:t>La diferencia principal reside en el código, aunque una vez realizado el programa su ejecución es muy rápida en ambos lenguajes.</a:t>
            </a:r>
          </a:p>
          <a:p>
            <a:pPr marL="342900" indent="-342900" algn="just">
              <a:lnSpc>
                <a:spcPct val="107000"/>
              </a:lnSpc>
              <a:spcAft>
                <a:spcPts val="800"/>
              </a:spcAft>
              <a:buFont typeface="+mj-lt"/>
              <a:buAutoNum type="arabicPeriod"/>
            </a:pPr>
            <a:r>
              <a:rPr lang="es-ES" sz="1600" dirty="0">
                <a:latin typeface="Arial" panose="020B0604020202020204" pitchFamily="34" charset="0"/>
                <a:ea typeface="Calibri" panose="020F0502020204030204" pitchFamily="34" charset="0"/>
              </a:rPr>
              <a:t>Además del trabajo principal, vemos adecuado incluir un anexo de la herramienta cargo, además de dos pequeños programas hechos en dicha herramienta.</a:t>
            </a:r>
          </a:p>
        </p:txBody>
      </p:sp>
    </p:spTree>
    <p:extLst>
      <p:ext uri="{BB962C8B-B14F-4D97-AF65-F5344CB8AC3E}">
        <p14:creationId xmlns:p14="http://schemas.microsoft.com/office/powerpoint/2010/main" val="88970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Requisitos funcionales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90608272"/>
              </p:ext>
            </p:extLst>
          </p:nvPr>
        </p:nvGraphicFramePr>
        <p:xfrm>
          <a:off x="887896" y="1842052"/>
          <a:ext cx="10561981" cy="4240694"/>
        </p:xfrm>
        <a:graphic>
          <a:graphicData uri="http://schemas.openxmlformats.org/drawingml/2006/table">
            <a:tbl>
              <a:tblPr firstRow="1" firstCol="1" bandRow="1">
                <a:tableStyleId>{5C22544A-7EE6-4342-B048-85BDC9FD1C3A}</a:tableStyleId>
              </a:tblPr>
              <a:tblGrid>
                <a:gridCol w="1051969">
                  <a:extLst>
                    <a:ext uri="{9D8B030D-6E8A-4147-A177-3AD203B41FA5}">
                      <a16:colId xmlns:a16="http://schemas.microsoft.com/office/drawing/2014/main" val="2746732416"/>
                    </a:ext>
                  </a:extLst>
                </a:gridCol>
                <a:gridCol w="9510012">
                  <a:extLst>
                    <a:ext uri="{9D8B030D-6E8A-4147-A177-3AD203B41FA5}">
                      <a16:colId xmlns:a16="http://schemas.microsoft.com/office/drawing/2014/main" val="4075597480"/>
                    </a:ext>
                  </a:extLst>
                </a:gridCol>
              </a:tblGrid>
              <a:tr h="471188">
                <a:tc>
                  <a:txBody>
                    <a:bodyPr/>
                    <a:lstStyle/>
                    <a:p>
                      <a:pPr algn="just">
                        <a:lnSpc>
                          <a:spcPct val="107000"/>
                        </a:lnSpc>
                        <a:spcAft>
                          <a:spcPts val="0"/>
                        </a:spcAft>
                      </a:pPr>
                      <a:r>
                        <a:rPr lang="es-ES" sz="1600">
                          <a:effectLst/>
                        </a:rPr>
                        <a:t>REQ.</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ctr">
                        <a:lnSpc>
                          <a:spcPct val="107000"/>
                        </a:lnSpc>
                        <a:spcAft>
                          <a:spcPts val="0"/>
                        </a:spcAft>
                      </a:pPr>
                      <a:r>
                        <a:rPr lang="es-ES" sz="1800" dirty="0">
                          <a:effectLst/>
                        </a:rPr>
                        <a:t>DESCRIPCIÓN</a:t>
                      </a:r>
                      <a:endParaRPr lang="es-ES" sz="1800" dirty="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2240522744"/>
                  </a:ext>
                </a:extLst>
              </a:tr>
              <a:tr h="471188">
                <a:tc>
                  <a:txBody>
                    <a:bodyPr/>
                    <a:lstStyle/>
                    <a:p>
                      <a:pPr algn="just">
                        <a:lnSpc>
                          <a:spcPct val="107000"/>
                        </a:lnSpc>
                        <a:spcAft>
                          <a:spcPts val="0"/>
                        </a:spcAft>
                      </a:pPr>
                      <a:r>
                        <a:rPr lang="es-ES" sz="1600">
                          <a:effectLst/>
                        </a:rPr>
                        <a:t>RF01</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600">
                          <a:effectLst/>
                        </a:rPr>
                        <a:t>Se genera un código que sacara por pantalla Un texto “Hola Mundo”  </a:t>
                      </a:r>
                      <a:endParaRPr lang="es-ES" sz="160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3446681309"/>
                  </a:ext>
                </a:extLst>
              </a:tr>
              <a:tr h="471188">
                <a:tc>
                  <a:txBody>
                    <a:bodyPr/>
                    <a:lstStyle/>
                    <a:p>
                      <a:pPr algn="just">
                        <a:lnSpc>
                          <a:spcPct val="107000"/>
                        </a:lnSpc>
                        <a:spcAft>
                          <a:spcPts val="0"/>
                        </a:spcAft>
                      </a:pPr>
                      <a:r>
                        <a:rPr lang="es-ES" sz="1600">
                          <a:effectLst/>
                        </a:rPr>
                        <a:t>RF02</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600">
                          <a:effectLst/>
                        </a:rPr>
                        <a:t>Se creará una calculadora con las funcionalidades de suma, resta, multiplicación y división usando 2 argumentos</a:t>
                      </a:r>
                      <a:endParaRPr lang="es-ES" sz="160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1769864254"/>
                  </a:ext>
                </a:extLst>
              </a:tr>
              <a:tr h="471188">
                <a:tc>
                  <a:txBody>
                    <a:bodyPr/>
                    <a:lstStyle/>
                    <a:p>
                      <a:pPr algn="just">
                        <a:lnSpc>
                          <a:spcPct val="107000"/>
                        </a:lnSpc>
                        <a:spcAft>
                          <a:spcPts val="0"/>
                        </a:spcAft>
                      </a:pPr>
                      <a:r>
                        <a:rPr lang="es-ES" sz="1600">
                          <a:effectLst/>
                        </a:rPr>
                        <a:t>RF03</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600">
                          <a:effectLst/>
                        </a:rPr>
                        <a:t>Se mostrará con rasgos visibles cuando se ejecute código en Go o Rust a través de la consola del sistema</a:t>
                      </a:r>
                      <a:endParaRPr lang="es-ES" sz="160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1935977750"/>
                  </a:ext>
                </a:extLst>
              </a:tr>
              <a:tr h="706784">
                <a:tc>
                  <a:txBody>
                    <a:bodyPr/>
                    <a:lstStyle/>
                    <a:p>
                      <a:pPr algn="just">
                        <a:lnSpc>
                          <a:spcPct val="107000"/>
                        </a:lnSpc>
                        <a:spcAft>
                          <a:spcPts val="0"/>
                        </a:spcAft>
                      </a:pPr>
                      <a:r>
                        <a:rPr lang="es-ES" sz="1600">
                          <a:effectLst/>
                        </a:rPr>
                        <a:t>RF04</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600" dirty="0">
                          <a:effectLst/>
                        </a:rPr>
                        <a:t>La aplicación utilizara los métodos correspondientes que serán mostrados por pantalla (Menú) para ser elegidos, hasta que compile exitosamente.</a:t>
                      </a:r>
                      <a:endParaRPr lang="es-ES" sz="1600" dirty="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2242363134"/>
                  </a:ext>
                </a:extLst>
              </a:tr>
              <a:tr h="471188">
                <a:tc>
                  <a:txBody>
                    <a:bodyPr/>
                    <a:lstStyle/>
                    <a:p>
                      <a:pPr algn="just">
                        <a:lnSpc>
                          <a:spcPct val="107000"/>
                        </a:lnSpc>
                        <a:spcAft>
                          <a:spcPts val="0"/>
                        </a:spcAft>
                      </a:pPr>
                      <a:r>
                        <a:rPr lang="es-ES" sz="1600">
                          <a:effectLst/>
                        </a:rPr>
                        <a:t>RF05</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600">
                          <a:effectLst/>
                        </a:rPr>
                        <a:t>Los datos Generados serán en tiempo Real</a:t>
                      </a:r>
                      <a:endParaRPr lang="es-ES" sz="160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1816914967"/>
                  </a:ext>
                </a:extLst>
              </a:tr>
              <a:tr h="471188">
                <a:tc>
                  <a:txBody>
                    <a:bodyPr/>
                    <a:lstStyle/>
                    <a:p>
                      <a:pPr algn="just">
                        <a:lnSpc>
                          <a:spcPct val="107000"/>
                        </a:lnSpc>
                        <a:spcAft>
                          <a:spcPts val="0"/>
                        </a:spcAft>
                      </a:pPr>
                      <a:r>
                        <a:rPr lang="es-ES" sz="1600">
                          <a:effectLst/>
                        </a:rPr>
                        <a:t>RF06</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600">
                          <a:effectLst/>
                        </a:rPr>
                        <a:t>Códigos fáciles de comparar, usar y practicar</a:t>
                      </a:r>
                      <a:endParaRPr lang="es-ES" sz="160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2705836338"/>
                  </a:ext>
                </a:extLst>
              </a:tr>
              <a:tr h="471188">
                <a:tc>
                  <a:txBody>
                    <a:bodyPr/>
                    <a:lstStyle/>
                    <a:p>
                      <a:pPr algn="just">
                        <a:lnSpc>
                          <a:spcPct val="107000"/>
                        </a:lnSpc>
                        <a:spcAft>
                          <a:spcPts val="0"/>
                        </a:spcAft>
                      </a:pPr>
                      <a:r>
                        <a:rPr lang="es-ES" sz="1600">
                          <a:effectLst/>
                        </a:rPr>
                        <a:t>RF07</a:t>
                      </a:r>
                      <a:endParaRPr lang="es-ES" sz="16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600" dirty="0">
                          <a:effectLst/>
                        </a:rPr>
                        <a:t>Podrá operar con números de más de 9 dígitos  </a:t>
                      </a:r>
                      <a:endParaRPr lang="es-ES" sz="1600" dirty="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2652963200"/>
                  </a:ext>
                </a:extLst>
              </a:tr>
              <a:tr h="235594">
                <a:tc>
                  <a:txBody>
                    <a:bodyPr/>
                    <a:lstStyle/>
                    <a:p>
                      <a:pPr algn="just">
                        <a:lnSpc>
                          <a:spcPct val="107000"/>
                        </a:lnSpc>
                        <a:spcAft>
                          <a:spcPts val="0"/>
                        </a:spcAft>
                      </a:pPr>
                      <a:r>
                        <a:rPr lang="es-ES" sz="1200">
                          <a:effectLst/>
                        </a:rPr>
                        <a:t> </a:t>
                      </a:r>
                      <a:endParaRPr lang="es-ES" sz="900">
                        <a:effectLst/>
                        <a:latin typeface="Arial" panose="020B0604020202020204" pitchFamily="34" charset="0"/>
                        <a:ea typeface="Calibri" panose="020F0502020204030204" pitchFamily="34" charset="0"/>
                      </a:endParaRPr>
                    </a:p>
                  </a:txBody>
                  <a:tcPr marL="59111" marR="59111" marT="0" marB="0"/>
                </a:tc>
                <a:tc>
                  <a:txBody>
                    <a:bodyPr/>
                    <a:lstStyle/>
                    <a:p>
                      <a:pPr algn="just">
                        <a:lnSpc>
                          <a:spcPct val="107000"/>
                        </a:lnSpc>
                        <a:spcAft>
                          <a:spcPts val="0"/>
                        </a:spcAft>
                      </a:pPr>
                      <a:r>
                        <a:rPr lang="es-ES" sz="1200" dirty="0">
                          <a:effectLst/>
                        </a:rPr>
                        <a:t> </a:t>
                      </a:r>
                      <a:endParaRPr lang="es-ES" sz="900" dirty="0">
                        <a:effectLst/>
                        <a:latin typeface="Arial" panose="020B0604020202020204" pitchFamily="34" charset="0"/>
                        <a:ea typeface="Calibri" panose="020F0502020204030204" pitchFamily="34" charset="0"/>
                      </a:endParaRPr>
                    </a:p>
                  </a:txBody>
                  <a:tcPr marL="59111" marR="59111" marT="0" marB="0"/>
                </a:tc>
                <a:extLst>
                  <a:ext uri="{0D108BD9-81ED-4DB2-BD59-A6C34878D82A}">
                    <a16:rowId xmlns:a16="http://schemas.microsoft.com/office/drawing/2014/main" val="2089730388"/>
                  </a:ext>
                </a:extLst>
              </a:tr>
            </a:tbl>
          </a:graphicData>
        </a:graphic>
      </p:graphicFrame>
    </p:spTree>
    <p:extLst>
      <p:ext uri="{BB962C8B-B14F-4D97-AF65-F5344CB8AC3E}">
        <p14:creationId xmlns:p14="http://schemas.microsoft.com/office/powerpoint/2010/main" val="172682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20953"/>
            <a:ext cx="9905998" cy="1077760"/>
          </a:xfrm>
        </p:spPr>
        <p:txBody>
          <a:bodyPr/>
          <a:lstStyle/>
          <a:p>
            <a:pPr algn="ctr"/>
            <a:r>
              <a:rPr lang="es-ES" dirty="0"/>
              <a:t>Otros requisitos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851029874"/>
              </p:ext>
            </p:extLst>
          </p:nvPr>
        </p:nvGraphicFramePr>
        <p:xfrm>
          <a:off x="1141413" y="1298715"/>
          <a:ext cx="10321717" cy="4946655"/>
        </p:xfrm>
        <a:graphic>
          <a:graphicData uri="http://schemas.openxmlformats.org/drawingml/2006/table">
            <a:tbl>
              <a:tblPr firstRow="1" firstCol="1" bandRow="1">
                <a:tableStyleId>{5C22544A-7EE6-4342-B048-85BDC9FD1C3A}</a:tableStyleId>
              </a:tblPr>
              <a:tblGrid>
                <a:gridCol w="1028039">
                  <a:extLst>
                    <a:ext uri="{9D8B030D-6E8A-4147-A177-3AD203B41FA5}">
                      <a16:colId xmlns:a16="http://schemas.microsoft.com/office/drawing/2014/main" val="2089595583"/>
                    </a:ext>
                  </a:extLst>
                </a:gridCol>
                <a:gridCol w="9293678">
                  <a:extLst>
                    <a:ext uri="{9D8B030D-6E8A-4147-A177-3AD203B41FA5}">
                      <a16:colId xmlns:a16="http://schemas.microsoft.com/office/drawing/2014/main" val="1271904662"/>
                    </a:ext>
                  </a:extLst>
                </a:gridCol>
              </a:tblGrid>
              <a:tr h="530085">
                <a:tc>
                  <a:txBody>
                    <a:bodyPr/>
                    <a:lstStyle/>
                    <a:p>
                      <a:pPr algn="just">
                        <a:lnSpc>
                          <a:spcPct val="107000"/>
                        </a:lnSpc>
                        <a:spcAft>
                          <a:spcPts val="0"/>
                        </a:spcAft>
                      </a:pPr>
                      <a:r>
                        <a:rPr lang="es-ES" sz="1600">
                          <a:effectLst/>
                        </a:rPr>
                        <a:t>REQ.</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ctr">
                        <a:lnSpc>
                          <a:spcPct val="107000"/>
                        </a:lnSpc>
                        <a:spcAft>
                          <a:spcPts val="0"/>
                        </a:spcAft>
                      </a:pPr>
                      <a:r>
                        <a:rPr lang="es-ES" sz="1800" dirty="0">
                          <a:effectLst/>
                        </a:rPr>
                        <a:t>DESCRIPCIÓN</a:t>
                      </a:r>
                    </a:p>
                    <a:p>
                      <a:pPr algn="just">
                        <a:lnSpc>
                          <a:spcPct val="107000"/>
                        </a:lnSpc>
                        <a:spcAft>
                          <a:spcPts val="0"/>
                        </a:spcAft>
                      </a:pPr>
                      <a:r>
                        <a:rPr lang="es-ES" sz="1600" dirty="0">
                          <a:effectLst/>
                        </a:rPr>
                        <a:t> </a:t>
                      </a:r>
                      <a:endParaRPr lang="es-ES" sz="1600"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691075251"/>
                  </a:ext>
                </a:extLst>
              </a:tr>
              <a:tr h="268269">
                <a:tc>
                  <a:txBody>
                    <a:bodyPr/>
                    <a:lstStyle/>
                    <a:p>
                      <a:pPr algn="just">
                        <a:lnSpc>
                          <a:spcPct val="107000"/>
                        </a:lnSpc>
                        <a:spcAft>
                          <a:spcPts val="0"/>
                        </a:spcAft>
                      </a:pPr>
                      <a:r>
                        <a:rPr lang="es-ES" sz="1600">
                          <a:effectLst/>
                        </a:rPr>
                        <a:t> </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b="1" dirty="0">
                          <a:effectLst/>
                        </a:rPr>
                        <a:t>REQUISITOS HW</a:t>
                      </a:r>
                      <a:endParaRPr lang="es-ES" sz="1600" b="1"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2277582354"/>
                  </a:ext>
                </a:extLst>
              </a:tr>
              <a:tr h="273945">
                <a:tc>
                  <a:txBody>
                    <a:bodyPr/>
                    <a:lstStyle/>
                    <a:p>
                      <a:pPr algn="just">
                        <a:lnSpc>
                          <a:spcPct val="107000"/>
                        </a:lnSpc>
                        <a:spcAft>
                          <a:spcPts val="0"/>
                        </a:spcAft>
                      </a:pPr>
                      <a:r>
                        <a:rPr lang="es-ES" sz="1600">
                          <a:effectLst/>
                        </a:rPr>
                        <a:t>RNF01</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dirty="0">
                          <a:effectLst/>
                        </a:rPr>
                        <a:t>Será necesaria Conectividad Ethernet.</a:t>
                      </a:r>
                      <a:endParaRPr lang="es-ES" sz="1600"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1660333487"/>
                  </a:ext>
                </a:extLst>
              </a:tr>
              <a:tr h="273945">
                <a:tc>
                  <a:txBody>
                    <a:bodyPr/>
                    <a:lstStyle/>
                    <a:p>
                      <a:pPr algn="just">
                        <a:lnSpc>
                          <a:spcPct val="107000"/>
                        </a:lnSpc>
                        <a:spcAft>
                          <a:spcPts val="0"/>
                        </a:spcAft>
                      </a:pPr>
                      <a:r>
                        <a:rPr lang="es-ES" sz="1600">
                          <a:effectLst/>
                        </a:rPr>
                        <a:t>RNF02</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a:effectLst/>
                        </a:rPr>
                        <a:t>Conexión constante a la corriente.</a:t>
                      </a:r>
                      <a:endParaRPr lang="es-ES" sz="160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2095063887"/>
                  </a:ext>
                </a:extLst>
              </a:tr>
              <a:tr h="273945">
                <a:tc>
                  <a:txBody>
                    <a:bodyPr/>
                    <a:lstStyle/>
                    <a:p>
                      <a:pPr algn="just">
                        <a:lnSpc>
                          <a:spcPct val="107000"/>
                        </a:lnSpc>
                        <a:spcAft>
                          <a:spcPts val="0"/>
                        </a:spcAft>
                      </a:pPr>
                      <a:r>
                        <a:rPr lang="es-ES" sz="1600">
                          <a:effectLst/>
                        </a:rPr>
                        <a:t>RNF03</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dirty="0">
                          <a:effectLst/>
                        </a:rPr>
                        <a:t>256MB RAM mínima requerida para el dispositivo sobre el que se instala la app</a:t>
                      </a:r>
                      <a:endParaRPr lang="es-ES" sz="1600"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768209763"/>
                  </a:ext>
                </a:extLst>
              </a:tr>
              <a:tr h="268269">
                <a:tc>
                  <a:txBody>
                    <a:bodyPr/>
                    <a:lstStyle/>
                    <a:p>
                      <a:pPr algn="just">
                        <a:lnSpc>
                          <a:spcPct val="107000"/>
                        </a:lnSpc>
                        <a:spcAft>
                          <a:spcPts val="0"/>
                        </a:spcAft>
                      </a:pPr>
                      <a:r>
                        <a:rPr lang="es-ES" sz="1600">
                          <a:effectLst/>
                        </a:rPr>
                        <a:t> </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b="1" dirty="0">
                          <a:effectLst/>
                        </a:rPr>
                        <a:t>REQUISITOS SW</a:t>
                      </a:r>
                      <a:endParaRPr lang="es-ES" sz="1600" b="1"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2684043143"/>
                  </a:ext>
                </a:extLst>
              </a:tr>
              <a:tr h="273945">
                <a:tc>
                  <a:txBody>
                    <a:bodyPr/>
                    <a:lstStyle/>
                    <a:p>
                      <a:pPr algn="just">
                        <a:lnSpc>
                          <a:spcPct val="107000"/>
                        </a:lnSpc>
                        <a:spcAft>
                          <a:spcPts val="0"/>
                        </a:spcAft>
                      </a:pPr>
                      <a:r>
                        <a:rPr lang="es-ES" sz="1600">
                          <a:effectLst/>
                        </a:rPr>
                        <a:t>RNF04</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a:effectLst/>
                        </a:rPr>
                        <a:t>El lenguaje de programación debe de ser Go y Rust</a:t>
                      </a:r>
                      <a:endParaRPr lang="es-ES" sz="160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3084547960"/>
                  </a:ext>
                </a:extLst>
              </a:tr>
              <a:tr h="1421512">
                <a:tc>
                  <a:txBody>
                    <a:bodyPr/>
                    <a:lstStyle/>
                    <a:p>
                      <a:pPr algn="just">
                        <a:lnSpc>
                          <a:spcPct val="107000"/>
                        </a:lnSpc>
                        <a:spcAft>
                          <a:spcPts val="0"/>
                        </a:spcAft>
                      </a:pPr>
                      <a:r>
                        <a:rPr lang="es-ES" sz="1600">
                          <a:effectLst/>
                        </a:rPr>
                        <a:t>RNF05</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l">
                        <a:lnSpc>
                          <a:spcPct val="115000"/>
                        </a:lnSpc>
                        <a:spcAft>
                          <a:spcPts val="0"/>
                        </a:spcAft>
                      </a:pPr>
                      <a:r>
                        <a:rPr lang="es-ES" sz="1600" dirty="0">
                          <a:effectLst/>
                        </a:rPr>
                        <a:t>Funcionará al menos sobre los siguientes sistemas operativos:</a:t>
                      </a:r>
                    </a:p>
                    <a:p>
                      <a:pPr marL="742950" lvl="1" indent="-285750" algn="l">
                        <a:lnSpc>
                          <a:spcPct val="115000"/>
                        </a:lnSpc>
                        <a:spcAft>
                          <a:spcPts val="0"/>
                        </a:spcAft>
                        <a:buFont typeface="Symbol" panose="05050102010706020507" pitchFamily="18" charset="2"/>
                        <a:buChar char=""/>
                      </a:pPr>
                      <a:r>
                        <a:rPr lang="es-ES" sz="1600" dirty="0">
                          <a:effectLst/>
                        </a:rPr>
                        <a:t>Windows 8</a:t>
                      </a:r>
                    </a:p>
                    <a:p>
                      <a:pPr marL="742950" lvl="1" indent="-285750" algn="l">
                        <a:lnSpc>
                          <a:spcPct val="115000"/>
                        </a:lnSpc>
                        <a:spcAft>
                          <a:spcPts val="0"/>
                        </a:spcAft>
                        <a:buFont typeface="Symbol" panose="05050102010706020507" pitchFamily="18" charset="2"/>
                        <a:buChar char=""/>
                      </a:pPr>
                      <a:r>
                        <a:rPr lang="es-ES" sz="1600" dirty="0">
                          <a:effectLst/>
                        </a:rPr>
                        <a:t>Android</a:t>
                      </a:r>
                    </a:p>
                    <a:p>
                      <a:pPr algn="just">
                        <a:lnSpc>
                          <a:spcPct val="107000"/>
                        </a:lnSpc>
                        <a:spcAft>
                          <a:spcPts val="0"/>
                        </a:spcAft>
                      </a:pPr>
                      <a:endParaRPr lang="es-ES" sz="1600"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3077925207"/>
                  </a:ext>
                </a:extLst>
              </a:tr>
              <a:tr h="536535">
                <a:tc>
                  <a:txBody>
                    <a:bodyPr/>
                    <a:lstStyle/>
                    <a:p>
                      <a:pPr algn="just">
                        <a:lnSpc>
                          <a:spcPct val="107000"/>
                        </a:lnSpc>
                        <a:spcAft>
                          <a:spcPts val="0"/>
                        </a:spcAft>
                      </a:pPr>
                      <a:r>
                        <a:rPr lang="es-ES" sz="1600">
                          <a:effectLst/>
                        </a:rPr>
                        <a:t>RNF06</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a:effectLst/>
                        </a:rPr>
                        <a:t>La información mostrada no requiere de ningún coste ni de aplicaciones externas ya que son propias del equipo donde se ejecute</a:t>
                      </a:r>
                      <a:endParaRPr lang="es-ES" sz="160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399784139"/>
                  </a:ext>
                </a:extLst>
              </a:tr>
              <a:tr h="268269">
                <a:tc>
                  <a:txBody>
                    <a:bodyPr/>
                    <a:lstStyle/>
                    <a:p>
                      <a:pPr algn="just">
                        <a:lnSpc>
                          <a:spcPct val="107000"/>
                        </a:lnSpc>
                        <a:spcAft>
                          <a:spcPts val="0"/>
                        </a:spcAft>
                      </a:pPr>
                      <a:r>
                        <a:rPr lang="es-ES" sz="1600">
                          <a:effectLst/>
                        </a:rPr>
                        <a:t> </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b="1" dirty="0">
                          <a:effectLst/>
                        </a:rPr>
                        <a:t>REQUISITOS DE RENDIMIENTO</a:t>
                      </a:r>
                      <a:endParaRPr lang="es-ES" sz="1600" b="1"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1309098426"/>
                  </a:ext>
                </a:extLst>
              </a:tr>
              <a:tr h="273945">
                <a:tc>
                  <a:txBody>
                    <a:bodyPr/>
                    <a:lstStyle/>
                    <a:p>
                      <a:pPr algn="just">
                        <a:lnSpc>
                          <a:spcPct val="107000"/>
                        </a:lnSpc>
                        <a:spcAft>
                          <a:spcPts val="0"/>
                        </a:spcAft>
                      </a:pPr>
                      <a:r>
                        <a:rPr lang="es-ES" sz="1600">
                          <a:effectLst/>
                        </a:rPr>
                        <a:t>RNF07</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a:effectLst/>
                        </a:rPr>
                        <a:t>La información se debe mostrar en menos de 30 segundos</a:t>
                      </a:r>
                      <a:endParaRPr lang="es-ES" sz="160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1501692456"/>
                  </a:ext>
                </a:extLst>
              </a:tr>
              <a:tr h="273945">
                <a:tc>
                  <a:txBody>
                    <a:bodyPr/>
                    <a:lstStyle/>
                    <a:p>
                      <a:pPr algn="just">
                        <a:lnSpc>
                          <a:spcPct val="107000"/>
                        </a:lnSpc>
                        <a:spcAft>
                          <a:spcPts val="0"/>
                        </a:spcAft>
                      </a:pPr>
                      <a:r>
                        <a:rPr lang="es-ES" sz="1600">
                          <a:effectLst/>
                        </a:rPr>
                        <a:t>RNF08</a:t>
                      </a:r>
                      <a:endParaRPr lang="es-ES" sz="1600">
                        <a:effectLst/>
                        <a:latin typeface="Arial" panose="020B0604020202020204" pitchFamily="34" charset="0"/>
                        <a:ea typeface="Calibri" panose="020F0502020204030204" pitchFamily="34" charset="0"/>
                      </a:endParaRPr>
                    </a:p>
                  </a:txBody>
                  <a:tcPr marL="49929" marR="49929" marT="0" marB="0"/>
                </a:tc>
                <a:tc>
                  <a:txBody>
                    <a:bodyPr/>
                    <a:lstStyle/>
                    <a:p>
                      <a:pPr algn="just">
                        <a:lnSpc>
                          <a:spcPct val="107000"/>
                        </a:lnSpc>
                        <a:spcAft>
                          <a:spcPts val="0"/>
                        </a:spcAft>
                      </a:pPr>
                      <a:r>
                        <a:rPr lang="es-ES" sz="1600" dirty="0">
                          <a:effectLst/>
                        </a:rPr>
                        <a:t>Los usuarios deben ser capaces de aprender a utilizar el programa en 3 minutos</a:t>
                      </a:r>
                      <a:endParaRPr lang="es-ES" sz="1600" dirty="0">
                        <a:effectLst/>
                        <a:latin typeface="Arial" panose="020B0604020202020204" pitchFamily="34" charset="0"/>
                        <a:ea typeface="Calibri" panose="020F0502020204030204" pitchFamily="34" charset="0"/>
                      </a:endParaRPr>
                    </a:p>
                  </a:txBody>
                  <a:tcPr marL="49929" marR="49929" marT="0" marB="0"/>
                </a:tc>
                <a:extLst>
                  <a:ext uri="{0D108BD9-81ED-4DB2-BD59-A6C34878D82A}">
                    <a16:rowId xmlns:a16="http://schemas.microsoft.com/office/drawing/2014/main" val="2958795501"/>
                  </a:ext>
                </a:extLst>
              </a:tr>
            </a:tbl>
          </a:graphicData>
        </a:graphic>
      </p:graphicFrame>
    </p:spTree>
    <p:extLst>
      <p:ext uri="{BB962C8B-B14F-4D97-AF65-F5344CB8AC3E}">
        <p14:creationId xmlns:p14="http://schemas.microsoft.com/office/powerpoint/2010/main" val="295973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Criterios de comparación en la implementación</a:t>
            </a:r>
            <a:endParaRPr lang="es-ES" dirty="0"/>
          </a:p>
        </p:txBody>
      </p:sp>
      <p:sp>
        <p:nvSpPr>
          <p:cNvPr id="3" name="Marcador de contenido 2"/>
          <p:cNvSpPr>
            <a:spLocks noGrp="1"/>
          </p:cNvSpPr>
          <p:nvPr>
            <p:ph idx="1"/>
          </p:nvPr>
        </p:nvSpPr>
        <p:spPr>
          <a:xfrm>
            <a:off x="424070" y="1908313"/>
            <a:ext cx="10623341" cy="4386470"/>
          </a:xfrm>
        </p:spPr>
        <p:txBody>
          <a:bodyPr>
            <a:normAutofit lnSpcReduction="10000"/>
          </a:bodyPr>
          <a:lstStyle/>
          <a:p>
            <a:pPr marL="514350" indent="-514350">
              <a:buFont typeface="+mj-lt"/>
              <a:buAutoNum type="romanUcPeriod"/>
            </a:pPr>
            <a:r>
              <a:rPr lang="es-E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Horas empleadas en el desarrollo del sistema: </a:t>
            </a:r>
            <a:r>
              <a:rPr lang="es-E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Numérico (horas).</a:t>
            </a:r>
          </a:p>
          <a:p>
            <a:pPr marL="514350" indent="-514350">
              <a:buFont typeface="+mj-lt"/>
              <a:buAutoNum type="romanUcPeriod"/>
            </a:pPr>
            <a:r>
              <a:rPr lang="es-E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Velocidad de ejecución de Código: Ejecución tiempo de desarrollo (horas).</a:t>
            </a:r>
          </a:p>
          <a:p>
            <a:pPr marL="514350" indent="-514350">
              <a:buFont typeface="+mj-lt"/>
              <a:buAutoNum type="romanUcPeriod"/>
            </a:pPr>
            <a:r>
              <a:rPr lang="es-ES" sz="2000" dirty="0">
                <a:latin typeface="Arial" panose="020B0604020202020204" pitchFamily="34" charset="0"/>
                <a:cs typeface="Arial" panose="020B0604020202020204" pitchFamily="34" charset="0"/>
              </a:rPr>
              <a:t> Documentación: golang  </a:t>
            </a:r>
            <a:r>
              <a:rPr lang="es-ES" sz="2000" u="sng" dirty="0">
                <a:latin typeface="Arial" panose="020B0604020202020204" pitchFamily="34" charset="0"/>
                <a:cs typeface="Arial" panose="020B0604020202020204" pitchFamily="34" charset="0"/>
                <a:hlinkClick r:id="rId2"/>
              </a:rPr>
              <a:t>https://golang.org/doc/</a:t>
            </a:r>
            <a:r>
              <a:rPr lang="es-ES" sz="2000" u="sng" dirty="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  y rust. </a:t>
            </a:r>
            <a:r>
              <a:rPr lang="es-ES" sz="2000" u="sng" dirty="0">
                <a:latin typeface="Arial" panose="020B0604020202020204" pitchFamily="34" charset="0"/>
                <a:cs typeface="Arial" panose="020B0604020202020204" pitchFamily="34" charset="0"/>
                <a:hlinkClick r:id="rId3"/>
              </a:rPr>
              <a:t>https://goyox86.github.io/elpr/README.html</a:t>
            </a:r>
            <a:r>
              <a:rPr lang="es-ES" sz="2000" u="sng" dirty="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(euros económico).</a:t>
            </a:r>
          </a:p>
          <a:p>
            <a:pPr marL="514350" indent="-514350">
              <a:buFont typeface="+mj-lt"/>
              <a:buAutoNum type="romanUcPeriod"/>
            </a:pPr>
            <a:r>
              <a:rPr lang="es-ES" sz="2000" b="1" dirty="0">
                <a:latin typeface="Arial" panose="020B0604020202020204" pitchFamily="34" charset="0"/>
                <a:cs typeface="Arial" panose="020B0604020202020204" pitchFamily="34" charset="0"/>
              </a:rPr>
              <a:t> Coste del entorno de desarrollo: </a:t>
            </a:r>
            <a:r>
              <a:rPr lang="es-ES" sz="2000" dirty="0">
                <a:latin typeface="Arial" panose="020B0604020202020204" pitchFamily="34" charset="0"/>
                <a:cs typeface="Arial" panose="020B0604020202020204" pitchFamily="34" charset="0"/>
              </a:rPr>
              <a:t>Software distribuido y desarrollado libremente, licencias gratuitas(euros económico) .</a:t>
            </a:r>
          </a:p>
          <a:p>
            <a:pPr marL="514350" indent="-514350">
              <a:buFont typeface="+mj-lt"/>
              <a:buAutoNum type="romanUcPeriod"/>
            </a:pPr>
            <a:r>
              <a:rPr lang="es-ES" sz="2000" dirty="0">
                <a:latin typeface="Arial" panose="020B0604020202020204" pitchFamily="34" charset="0"/>
                <a:cs typeface="Arial" panose="020B0604020202020204" pitchFamily="34" charset="0"/>
              </a:rPr>
              <a:t>Líneas de Código: líneas generadas por los códigos. (numérico).</a:t>
            </a:r>
          </a:p>
          <a:p>
            <a:pPr marL="514350" indent="-514350">
              <a:buFont typeface="+mj-lt"/>
              <a:buAutoNum type="romanUcPeriod"/>
            </a:pPr>
            <a:r>
              <a:rPr lang="es-ES" sz="2000" dirty="0">
                <a:latin typeface="Arial" panose="020B0604020202020204" pitchFamily="34" charset="0"/>
                <a:cs typeface="Arial" panose="020B0604020202020204" pitchFamily="34" charset="0"/>
              </a:rPr>
              <a:t>Tiempo de instalación del Programa. Descarga e Instalación. (numérico min/horas).</a:t>
            </a:r>
          </a:p>
          <a:p>
            <a:pPr marL="514350" indent="-514350">
              <a:buFont typeface="+mj-lt"/>
              <a:buAutoNum type="romanUcPeriod"/>
            </a:pPr>
            <a:r>
              <a:rPr lang="es-ES" sz="2000" dirty="0">
                <a:latin typeface="Arial" panose="020B0604020202020204" pitchFamily="34" charset="0"/>
                <a:cs typeface="Arial" panose="020B0604020202020204" pitchFamily="34" charset="0"/>
              </a:rPr>
              <a:t>Tiempo de Aprendizaje:</a:t>
            </a:r>
            <a:r>
              <a:rPr lang="es-ES" dirty="0"/>
              <a:t> horas para la investigación y pruebas en el entorno de desarrollo (numérico/minutos)</a:t>
            </a:r>
            <a:endParaRPr lang="es-ES" sz="2000" dirty="0">
              <a:latin typeface="Arial" panose="020B0604020202020204" pitchFamily="34" charset="0"/>
              <a:cs typeface="Arial" panose="020B0604020202020204" pitchFamily="34" charset="0"/>
            </a:endParaRPr>
          </a:p>
          <a:p>
            <a:pPr marL="0" indent="0">
              <a:buNone/>
            </a:pPr>
            <a:endParaRPr lang="es-E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65316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Criterios de comparación en la implementación</a:t>
            </a:r>
            <a:endParaRPr lang="es-ES" dirty="0"/>
          </a:p>
        </p:txBody>
      </p:sp>
      <p:sp>
        <p:nvSpPr>
          <p:cNvPr id="3" name="Marcador de contenido 2"/>
          <p:cNvSpPr>
            <a:spLocks noGrp="1"/>
          </p:cNvSpPr>
          <p:nvPr>
            <p:ph idx="1"/>
          </p:nvPr>
        </p:nvSpPr>
        <p:spPr/>
        <p:txBody>
          <a:bodyPr>
            <a:normAutofit/>
          </a:bodyPr>
          <a:lstStyle/>
          <a:p>
            <a:pPr marL="0" indent="0">
              <a:buNone/>
            </a:pPr>
            <a:r>
              <a:rPr lang="es-ES" sz="2000" dirty="0">
                <a:latin typeface="Arial" panose="020B0604020202020204" pitchFamily="34" charset="0"/>
                <a:cs typeface="Arial" panose="020B0604020202020204" pitchFamily="34" charset="0"/>
              </a:rPr>
              <a:t>VIII. </a:t>
            </a:r>
            <a:r>
              <a:rPr lang="es-ES" sz="2000" b="1" dirty="0">
                <a:latin typeface="Arial" panose="020B0604020202020204" pitchFamily="34" charset="0"/>
                <a:cs typeface="Arial" panose="020B0604020202020204" pitchFamily="34" charset="0"/>
              </a:rPr>
              <a:t>Calidad del sistema: </a:t>
            </a:r>
            <a:r>
              <a:rPr lang="es-ES" sz="2000" dirty="0">
                <a:latin typeface="Arial" panose="020B0604020202020204" pitchFamily="34" charset="0"/>
                <a:cs typeface="Arial" panose="020B0604020202020204" pitchFamily="34" charset="0"/>
              </a:rPr>
              <a:t>comparación de todos los aspectos de cada aplicación  (intervalo 1-10).</a:t>
            </a:r>
          </a:p>
          <a:p>
            <a:pPr marL="0" indent="0">
              <a:buNone/>
            </a:pPr>
            <a:endParaRPr lang="es-ES" sz="2000" dirty="0">
              <a:latin typeface="Arial" panose="020B0604020202020204" pitchFamily="34" charset="0"/>
              <a:cs typeface="Arial" panose="020B0604020202020204" pitchFamily="34" charset="0"/>
            </a:endParaRPr>
          </a:p>
          <a:p>
            <a:pPr marL="0" indent="0">
              <a:buNone/>
            </a:pPr>
            <a:r>
              <a:rPr lang="es-ES" sz="2000" dirty="0">
                <a:latin typeface="Arial" panose="020B0604020202020204" pitchFamily="34" charset="0"/>
                <a:cs typeface="Arial" panose="020B0604020202020204" pitchFamily="34" charset="0"/>
              </a:rPr>
              <a:t>IX . </a:t>
            </a:r>
            <a:r>
              <a:rPr lang="es-ES" sz="2000" b="1" dirty="0">
                <a:latin typeface="Arial" panose="020B0604020202020204" pitchFamily="34" charset="0"/>
                <a:cs typeface="Arial" panose="020B0604020202020204" pitchFamily="34" charset="0"/>
              </a:rPr>
              <a:t>Tiempo de arranque de tecnologías: Tiempo </a:t>
            </a:r>
            <a:r>
              <a:rPr lang="es-ES" sz="2000" dirty="0">
                <a:latin typeface="Arial" panose="020B0604020202020204" pitchFamily="34" charset="0"/>
                <a:cs typeface="Arial" panose="020B0604020202020204" pitchFamily="34" charset="0"/>
              </a:rPr>
              <a:t>conecta a la aplicación, se ejecuta el código y finalmente da resultados (numérico).</a:t>
            </a:r>
          </a:p>
          <a:p>
            <a:pPr marL="0" indent="0">
              <a:buNone/>
            </a:pPr>
            <a:br>
              <a:rPr lang="es-ES" sz="2000" dirty="0"/>
            </a:b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696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5530"/>
            <a:ext cx="9905998" cy="808383"/>
          </a:xfrm>
        </p:spPr>
        <p:txBody>
          <a:bodyPr/>
          <a:lstStyle/>
          <a:p>
            <a:pPr algn="ctr"/>
            <a:r>
              <a:rPr lang="es-ES" dirty="0"/>
              <a:t>4.4 Documentación de instalación go</a:t>
            </a:r>
          </a:p>
        </p:txBody>
      </p:sp>
      <p:pic>
        <p:nvPicPr>
          <p:cNvPr id="4" name="Marcador de contenido 3"/>
          <p:cNvPicPr>
            <a:picLocks noGrp="1"/>
          </p:cNvPicPr>
          <p:nvPr>
            <p:ph idx="1"/>
          </p:nvPr>
        </p:nvPicPr>
        <p:blipFill>
          <a:blip r:embed="rId2"/>
          <a:stretch>
            <a:fillRect/>
          </a:stretch>
        </p:blipFill>
        <p:spPr>
          <a:xfrm>
            <a:off x="1236050" y="1978278"/>
            <a:ext cx="3840358" cy="3050393"/>
          </a:xfrm>
          <a:prstGeom prst="rect">
            <a:avLst/>
          </a:prstGeom>
        </p:spPr>
      </p:pic>
      <p:sp>
        <p:nvSpPr>
          <p:cNvPr id="5" name="CuadroTexto 4"/>
          <p:cNvSpPr txBox="1"/>
          <p:nvPr/>
        </p:nvSpPr>
        <p:spPr>
          <a:xfrm>
            <a:off x="1141413" y="1116763"/>
            <a:ext cx="10771538" cy="369332"/>
          </a:xfrm>
          <a:prstGeom prst="rect">
            <a:avLst/>
          </a:prstGeom>
          <a:noFill/>
        </p:spPr>
        <p:txBody>
          <a:bodyPr wrap="none" rtlCol="0">
            <a:spAutoFit/>
          </a:bodyPr>
          <a:lstStyle/>
          <a:p>
            <a:r>
              <a:rPr lang="es-ES" dirty="0"/>
              <a:t>https:// atom.io, carpeta por defecto, elegir GO ya que Atom programa en diferentes lenguajes   y  acceso directo</a:t>
            </a:r>
          </a:p>
        </p:txBody>
      </p:sp>
      <p:pic>
        <p:nvPicPr>
          <p:cNvPr id="6" name="Imagen 5"/>
          <p:cNvPicPr/>
          <p:nvPr/>
        </p:nvPicPr>
        <p:blipFill>
          <a:blip r:embed="rId3"/>
          <a:stretch>
            <a:fillRect/>
          </a:stretch>
        </p:blipFill>
        <p:spPr>
          <a:xfrm>
            <a:off x="7494586" y="1978278"/>
            <a:ext cx="3552825" cy="3050393"/>
          </a:xfrm>
          <a:prstGeom prst="rect">
            <a:avLst/>
          </a:prstGeom>
        </p:spPr>
      </p:pic>
      <p:pic>
        <p:nvPicPr>
          <p:cNvPr id="7" name="Imagen 6"/>
          <p:cNvPicPr/>
          <p:nvPr/>
        </p:nvPicPr>
        <p:blipFill>
          <a:blip r:embed="rId4"/>
          <a:stretch>
            <a:fillRect/>
          </a:stretch>
        </p:blipFill>
        <p:spPr>
          <a:xfrm>
            <a:off x="5747334" y="3032837"/>
            <a:ext cx="1076325" cy="1466850"/>
          </a:xfrm>
          <a:prstGeom prst="rect">
            <a:avLst/>
          </a:prstGeom>
        </p:spPr>
      </p:pic>
    </p:spTree>
    <p:extLst>
      <p:ext uri="{BB962C8B-B14F-4D97-AF65-F5344CB8AC3E}">
        <p14:creationId xmlns:p14="http://schemas.microsoft.com/office/powerpoint/2010/main" val="277508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stretch>
            <a:fillRect/>
          </a:stretch>
        </p:blipFill>
        <p:spPr>
          <a:xfrm>
            <a:off x="1814732" y="1378635"/>
            <a:ext cx="9059594" cy="4740812"/>
          </a:xfrm>
          <a:prstGeom prst="rect">
            <a:avLst/>
          </a:prstGeom>
        </p:spPr>
      </p:pic>
      <p:sp>
        <p:nvSpPr>
          <p:cNvPr id="3" name="CuadroTexto 2"/>
          <p:cNvSpPr txBox="1"/>
          <p:nvPr/>
        </p:nvSpPr>
        <p:spPr>
          <a:xfrm>
            <a:off x="3967089" y="913584"/>
            <a:ext cx="4262511" cy="369332"/>
          </a:xfrm>
          <a:prstGeom prst="rect">
            <a:avLst/>
          </a:prstGeom>
          <a:noFill/>
        </p:spPr>
        <p:txBody>
          <a:bodyPr wrap="square" rtlCol="0">
            <a:spAutoFit/>
          </a:bodyPr>
          <a:lstStyle/>
          <a:p>
            <a:pPr algn="ctr"/>
            <a:r>
              <a:rPr lang="es-ES" dirty="0"/>
              <a:t>PANTALLA INICION GO</a:t>
            </a:r>
          </a:p>
        </p:txBody>
      </p:sp>
    </p:spTree>
    <p:extLst>
      <p:ext uri="{BB962C8B-B14F-4D97-AF65-F5344CB8AC3E}">
        <p14:creationId xmlns:p14="http://schemas.microsoft.com/office/powerpoint/2010/main" val="197525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4.1Proyecto de implementación de un prototipo del sistema utilizando la tecnología A (Go)</a:t>
            </a:r>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4172" y="3382249"/>
            <a:ext cx="5420481" cy="1276190"/>
          </a:xfrm>
          <a:prstGeom prst="rect">
            <a:avLst/>
          </a:prstGeom>
          <a:noFill/>
          <a:ln>
            <a:noFill/>
          </a:ln>
        </p:spPr>
      </p:pic>
      <p:sp>
        <p:nvSpPr>
          <p:cNvPr id="5" name="CuadroTexto 4"/>
          <p:cNvSpPr txBox="1"/>
          <p:nvPr/>
        </p:nvSpPr>
        <p:spPr>
          <a:xfrm>
            <a:off x="420351" y="2278003"/>
            <a:ext cx="11330371" cy="1200329"/>
          </a:xfrm>
          <a:prstGeom prst="rect">
            <a:avLst/>
          </a:prstGeom>
          <a:noFill/>
        </p:spPr>
        <p:txBody>
          <a:bodyPr wrap="square" rtlCol="0">
            <a:spAutoFit/>
          </a:bodyPr>
          <a:lstStyle/>
          <a:p>
            <a:r>
              <a:rPr lang="es-ES" b="1" dirty="0"/>
              <a:t>4.1 Documentación de diseño</a:t>
            </a:r>
          </a:p>
          <a:p>
            <a:r>
              <a:rPr lang="es-ES" dirty="0"/>
              <a:t>Nuestro prototipo “principal” es una calculadora que puede resolver las 4 operaciones básicas (suma, resta, multiplicación y división), que tiene las siguientes iteraciones.</a:t>
            </a:r>
          </a:p>
          <a:p>
            <a:endParaRPr lang="es-ES" dirty="0"/>
          </a:p>
        </p:txBody>
      </p:sp>
    </p:spTree>
    <p:extLst>
      <p:ext uri="{BB962C8B-B14F-4D97-AF65-F5344CB8AC3E}">
        <p14:creationId xmlns:p14="http://schemas.microsoft.com/office/powerpoint/2010/main" val="3766680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190</TotalTime>
  <Words>1444</Words>
  <Application>Microsoft Office PowerPoint</Application>
  <PresentationFormat>Panorámica</PresentationFormat>
  <Paragraphs>214</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Symbol</vt:lpstr>
      <vt:lpstr>Times New Roman</vt:lpstr>
      <vt:lpstr>Trebuchet MS</vt:lpstr>
      <vt:lpstr>Tw Cen MT</vt:lpstr>
      <vt:lpstr>Circuito</vt:lpstr>
      <vt:lpstr>Lenguajes de programación go / rust</vt:lpstr>
      <vt:lpstr>prototipos a implementar </vt:lpstr>
      <vt:lpstr>Requisitos funcionales</vt:lpstr>
      <vt:lpstr>Otros requisitos</vt:lpstr>
      <vt:lpstr>Criterios de comparación en la implementación</vt:lpstr>
      <vt:lpstr>Criterios de comparación en la implementación</vt:lpstr>
      <vt:lpstr>4.4 Documentación de instalación go</vt:lpstr>
      <vt:lpstr>Presentación de PowerPoint</vt:lpstr>
      <vt:lpstr>4.1Proyecto de implementación de un prototipo del sistema utilizando la tecnología A (Go)</vt:lpstr>
      <vt:lpstr>4.2 Documentación de construcción </vt:lpstr>
      <vt:lpstr>4.3 Documentación de pruebas </vt:lpstr>
      <vt:lpstr>Presentación de PowerPoint</vt:lpstr>
      <vt:lpstr>4.5 MANUAL DE USUARIO</vt:lpstr>
      <vt:lpstr>Presentación de PowerPoint</vt:lpstr>
      <vt:lpstr>Presentación de PowerPoint</vt:lpstr>
      <vt:lpstr>5. Proyecto de implementación de un prototipo del sistema utilizando la tecnología B (Rust)</vt:lpstr>
      <vt:lpstr>Presentación de PowerPoint</vt:lpstr>
      <vt:lpstr>Presentación de PowerPoint</vt:lpstr>
      <vt:lpstr>Presentación de PowerPoint</vt:lpstr>
      <vt:lpstr>pruebas</vt:lpstr>
      <vt:lpstr>Presentación de PowerPoint</vt:lpstr>
      <vt:lpstr>6. Comparación de las dos implementaciones</vt:lpstr>
      <vt:lpstr>Presentación de PowerPoint</vt:lpstr>
      <vt:lpstr>7. Comparación de la implementación de las tecnologías </vt:lpstr>
      <vt:lpstr>8. 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 go / rust</dc:title>
  <dc:creator>Benavides Bolaños María Fernanda</dc:creator>
  <cp:lastModifiedBy>Benavides Bolaños María Fernanda</cp:lastModifiedBy>
  <cp:revision>19</cp:revision>
  <dcterms:created xsi:type="dcterms:W3CDTF">2017-05-08T15:56:36Z</dcterms:created>
  <dcterms:modified xsi:type="dcterms:W3CDTF">2017-05-08T19:07:01Z</dcterms:modified>
</cp:coreProperties>
</file>