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2.jpg" ContentType="image/jpe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31" r:id="rId3"/>
    <p:sldId id="334" r:id="rId4"/>
    <p:sldId id="349" r:id="rId5"/>
    <p:sldId id="261" r:id="rId6"/>
    <p:sldId id="335" r:id="rId7"/>
    <p:sldId id="336" r:id="rId8"/>
    <p:sldId id="344" r:id="rId9"/>
    <p:sldId id="345" r:id="rId10"/>
    <p:sldId id="346" r:id="rId11"/>
    <p:sldId id="347" r:id="rId12"/>
    <p:sldId id="348" r:id="rId13"/>
    <p:sldId id="343" r:id="rId14"/>
    <p:sldId id="337" r:id="rId15"/>
    <p:sldId id="339" r:id="rId16"/>
    <p:sldId id="340" r:id="rId17"/>
    <p:sldId id="338" r:id="rId18"/>
    <p:sldId id="341" r:id="rId19"/>
  </p:sldIdLst>
  <p:sldSz cx="9906000" cy="6858000" type="A4"/>
  <p:notesSz cx="9906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orient="horz" pos="25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77C83-C867-4BAE-A78A-F670D6818B0A}" v="39" dt="2024-12-14T13:20:38.53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06"/>
    <p:restoredTop sz="94658"/>
  </p:normalViewPr>
  <p:slideViewPr>
    <p:cSldViewPr>
      <p:cViewPr varScale="1">
        <p:scale>
          <a:sx n="90" d="100"/>
          <a:sy n="90" d="100"/>
        </p:scale>
        <p:origin x="1864" y="72"/>
      </p:cViewPr>
      <p:guideLst>
        <p:guide orient="horz" pos="720"/>
        <p:guide pos="288"/>
        <p:guide orient="horz" pos="25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ME WOO" userId="2423f56399691527" providerId="LiveId" clId="{1D72416F-D87B-4B0D-84EA-BE53A109ACE6}"/>
    <pc:docChg chg="modSld">
      <pc:chgData name="HOME WOO" userId="2423f56399691527" providerId="LiveId" clId="{1D72416F-D87B-4B0D-84EA-BE53A109ACE6}" dt="2024-12-15T07:14:20.173" v="17" actId="20577"/>
      <pc:docMkLst>
        <pc:docMk/>
      </pc:docMkLst>
      <pc:sldChg chg="modSp mod">
        <pc:chgData name="HOME WOO" userId="2423f56399691527" providerId="LiveId" clId="{1D72416F-D87B-4B0D-84EA-BE53A109ACE6}" dt="2024-12-15T07:14:20.173" v="17" actId="20577"/>
        <pc:sldMkLst>
          <pc:docMk/>
          <pc:sldMk cId="1530985608" sldId="336"/>
        </pc:sldMkLst>
        <pc:graphicFrameChg chg="modGraphic">
          <ac:chgData name="HOME WOO" userId="2423f56399691527" providerId="LiveId" clId="{1D72416F-D87B-4B0D-84EA-BE53A109ACE6}" dt="2024-12-15T07:14:20.173" v="17" actId="20577"/>
          <ac:graphicFrameMkLst>
            <pc:docMk/>
            <pc:sldMk cId="1530985608" sldId="336"/>
            <ac:graphicFrameMk id="5" creationId="{138D92DE-3313-341A-7253-A23793A03C32}"/>
          </ac:graphicFrameMkLst>
        </pc:graphicFrameChg>
      </pc:sldChg>
      <pc:sldChg chg="modSp mod">
        <pc:chgData name="HOME WOO" userId="2423f56399691527" providerId="LiveId" clId="{1D72416F-D87B-4B0D-84EA-BE53A109ACE6}" dt="2024-12-15T07:00:39.671" v="13" actId="20577"/>
        <pc:sldMkLst>
          <pc:docMk/>
          <pc:sldMk cId="3642663286" sldId="341"/>
        </pc:sldMkLst>
        <pc:spChg chg="mod">
          <ac:chgData name="HOME WOO" userId="2423f56399691527" providerId="LiveId" clId="{1D72416F-D87B-4B0D-84EA-BE53A109ACE6}" dt="2024-12-15T07:00:39.671" v="13" actId="20577"/>
          <ac:spMkLst>
            <pc:docMk/>
            <pc:sldMk cId="3642663286" sldId="341"/>
            <ac:spMk id="4" creationId="{00000000-0000-0000-0000-000000000000}"/>
          </ac:spMkLst>
        </pc:spChg>
      </pc:sldChg>
    </pc:docChg>
  </pc:docChgLst>
  <pc:docChgLst>
    <pc:chgData name="HOME WOO" userId="2423f56399691527" providerId="LiveId" clId="{29E77C83-C867-4BAE-A78A-F670D6818B0A}"/>
    <pc:docChg chg="undo custSel addSld delSld modSld">
      <pc:chgData name="HOME WOO" userId="2423f56399691527" providerId="LiveId" clId="{29E77C83-C867-4BAE-A78A-F670D6818B0A}" dt="2024-12-14T13:20:42.004" v="243" actId="2696"/>
      <pc:docMkLst>
        <pc:docMk/>
      </pc:docMkLst>
      <pc:sldChg chg="modSp mod">
        <pc:chgData name="HOME WOO" userId="2423f56399691527" providerId="LiveId" clId="{29E77C83-C867-4BAE-A78A-F670D6818B0A}" dt="2024-12-14T13:20:16.219" v="241"/>
        <pc:sldMkLst>
          <pc:docMk/>
          <pc:sldMk cId="0" sldId="256"/>
        </pc:sldMkLst>
        <pc:spChg chg="mod">
          <ac:chgData name="HOME WOO" userId="2423f56399691527" providerId="LiveId" clId="{29E77C83-C867-4BAE-A78A-F670D6818B0A}" dt="2024-12-14T13:19:48.767" v="211"/>
          <ac:spMkLst>
            <pc:docMk/>
            <pc:sldMk cId="0" sldId="256"/>
            <ac:spMk id="3" creationId="{00000000-0000-0000-0000-000000000000}"/>
          </ac:spMkLst>
        </pc:spChg>
        <pc:spChg chg="mod">
          <ac:chgData name="HOME WOO" userId="2423f56399691527" providerId="LiveId" clId="{29E77C83-C867-4BAE-A78A-F670D6818B0A}" dt="2024-12-14T13:20:16.219" v="241"/>
          <ac:spMkLst>
            <pc:docMk/>
            <pc:sldMk cId="0" sldId="256"/>
            <ac:spMk id="4" creationId="{00000000-0000-0000-0000-000000000000}"/>
          </ac:spMkLst>
        </pc:spChg>
      </pc:sldChg>
      <pc:sldChg chg="del">
        <pc:chgData name="HOME WOO" userId="2423f56399691527" providerId="LiveId" clId="{29E77C83-C867-4BAE-A78A-F670D6818B0A}" dt="2024-12-14T13:20:42.004" v="243" actId="2696"/>
        <pc:sldMkLst>
          <pc:docMk/>
          <pc:sldMk cId="1550194631" sldId="332"/>
        </pc:sldMkLst>
      </pc:sldChg>
      <pc:sldChg chg="modSp mod">
        <pc:chgData name="HOME WOO" userId="2423f56399691527" providerId="LiveId" clId="{29E77C83-C867-4BAE-A78A-F670D6818B0A}" dt="2024-12-14T13:07:04.922" v="115"/>
        <pc:sldMkLst>
          <pc:docMk/>
          <pc:sldMk cId="1530985608" sldId="336"/>
        </pc:sldMkLst>
        <pc:graphicFrameChg chg="mod modGraphic">
          <ac:chgData name="HOME WOO" userId="2423f56399691527" providerId="LiveId" clId="{29E77C83-C867-4BAE-A78A-F670D6818B0A}" dt="2024-12-14T13:07:04.922" v="115"/>
          <ac:graphicFrameMkLst>
            <pc:docMk/>
            <pc:sldMk cId="1530985608" sldId="336"/>
            <ac:graphicFrameMk id="5" creationId="{138D92DE-3313-341A-7253-A23793A03C32}"/>
          </ac:graphicFrameMkLst>
        </pc:graphicFrameChg>
      </pc:sldChg>
      <pc:sldChg chg="modSp mod">
        <pc:chgData name="HOME WOO" userId="2423f56399691527" providerId="LiveId" clId="{29E77C83-C867-4BAE-A78A-F670D6818B0A}" dt="2024-12-14T13:07:29.966" v="164" actId="12"/>
        <pc:sldMkLst>
          <pc:docMk/>
          <pc:sldMk cId="2930014797" sldId="339"/>
        </pc:sldMkLst>
        <pc:spChg chg="mod">
          <ac:chgData name="HOME WOO" userId="2423f56399691527" providerId="LiveId" clId="{29E77C83-C867-4BAE-A78A-F670D6818B0A}" dt="2024-12-14T13:07:29.966" v="164" actId="12"/>
          <ac:spMkLst>
            <pc:docMk/>
            <pc:sldMk cId="2930014797" sldId="339"/>
            <ac:spMk id="4" creationId="{00000000-0000-0000-0000-000000000000}"/>
          </ac:spMkLst>
        </pc:spChg>
      </pc:sldChg>
      <pc:sldChg chg="add">
        <pc:chgData name="HOME WOO" userId="2423f56399691527" providerId="LiveId" clId="{29E77C83-C867-4BAE-A78A-F670D6818B0A}" dt="2024-12-14T13:20:38.531" v="242"/>
        <pc:sldMkLst>
          <pc:docMk/>
          <pc:sldMk cId="2984937496" sldId="34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Image </a:t>
            </a:r>
            <a:r>
              <a:rPr spc="-5" dirty="0"/>
              <a:t>Processing</a:t>
            </a:r>
            <a:r>
              <a:rPr spc="-70" dirty="0"/>
              <a:t> </a:t>
            </a:r>
            <a:r>
              <a:rPr dirty="0"/>
              <a:t>Lab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Malgun Gothic"/>
                <a:cs typeface="Malgun Gothic"/>
              </a:defRPr>
            </a:lvl1pPr>
          </a:lstStyle>
          <a:p>
            <a:pPr marL="1212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206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Image </a:t>
            </a:r>
            <a:r>
              <a:rPr spc="-5" dirty="0"/>
              <a:t>Processing</a:t>
            </a:r>
            <a:r>
              <a:rPr spc="-70" dirty="0"/>
              <a:t> </a:t>
            </a:r>
            <a:r>
              <a:rPr dirty="0"/>
              <a:t>Lab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Malgun Gothic"/>
                <a:cs typeface="Malgun Gothic"/>
              </a:defRPr>
            </a:lvl1pPr>
          </a:lstStyle>
          <a:p>
            <a:pPr marL="1212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206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Image </a:t>
            </a:r>
            <a:r>
              <a:rPr spc="-5" dirty="0"/>
              <a:t>Processing</a:t>
            </a:r>
            <a:r>
              <a:rPr spc="-70" dirty="0"/>
              <a:t> </a:t>
            </a:r>
            <a:r>
              <a:rPr dirty="0"/>
              <a:t>Lab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Malgun Gothic"/>
                <a:cs typeface="Malgun Gothic"/>
              </a:defRPr>
            </a:lvl1pPr>
          </a:lstStyle>
          <a:p>
            <a:pPr marL="1212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206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Image </a:t>
            </a:r>
            <a:r>
              <a:rPr spc="-5" dirty="0"/>
              <a:t>Processing</a:t>
            </a:r>
            <a:r>
              <a:rPr spc="-70" dirty="0"/>
              <a:t> </a:t>
            </a:r>
            <a:r>
              <a:rPr dirty="0"/>
              <a:t>Lab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Malgun Gothic"/>
                <a:cs typeface="Malgun Gothic"/>
              </a:defRPr>
            </a:lvl1pPr>
          </a:lstStyle>
          <a:p>
            <a:pPr marL="1212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Image </a:t>
            </a:r>
            <a:r>
              <a:rPr spc="-5" dirty="0"/>
              <a:t>Processing</a:t>
            </a:r>
            <a:r>
              <a:rPr spc="-70" dirty="0"/>
              <a:t> </a:t>
            </a:r>
            <a:r>
              <a:rPr dirty="0"/>
              <a:t>Lab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Malgun Gothic"/>
                <a:cs typeface="Malgun Gothic"/>
              </a:defRPr>
            </a:lvl1pPr>
          </a:lstStyle>
          <a:p>
            <a:pPr marL="1212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905998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95300" y="6461759"/>
            <a:ext cx="641603" cy="2484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4040" y="609888"/>
            <a:ext cx="8757919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206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478" y="2640851"/>
            <a:ext cx="9285605" cy="1466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8504" y="6506291"/>
            <a:ext cx="170561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Image </a:t>
            </a:r>
            <a:r>
              <a:rPr spc="-5" dirty="0"/>
              <a:t>Processing</a:t>
            </a:r>
            <a:r>
              <a:rPr spc="-70" dirty="0"/>
              <a:t> </a:t>
            </a:r>
            <a:r>
              <a:rPr dirty="0"/>
              <a:t>Lab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112504" y="6418258"/>
            <a:ext cx="24447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Malgun Gothic"/>
                <a:cs typeface="Malgun Gothic"/>
              </a:defRPr>
            </a:lvl1pPr>
          </a:lstStyle>
          <a:p>
            <a:pPr marL="1212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jp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905998" cy="64780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18275" y="2171297"/>
            <a:ext cx="8229112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FinalTerm</a:t>
            </a:r>
            <a:r>
              <a:rPr lang="ko-KR" altLang="en-US"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 보고서</a:t>
            </a:r>
            <a:endParaRPr sz="3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ko-KR" altLang="en-US"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제목 </a:t>
            </a:r>
            <a:r>
              <a:rPr lang="en-US" altLang="ko-KR"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lang="ko-KR" altLang="en-US"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 책과 사람</a:t>
            </a:r>
            <a:r>
              <a:rPr lang="ko-KR" altLang="en-US" sz="3600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endParaRPr sz="3600" spc="-5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4600" y="3911489"/>
            <a:ext cx="3122787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학번</a:t>
            </a:r>
            <a:r>
              <a:rPr lang="en-US" altLang="ko-KR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lang="ko-KR" altLang="en-US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2019102199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이름 </a:t>
            </a:r>
            <a:r>
              <a:rPr lang="en-US" altLang="ko-KR"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:</a:t>
            </a:r>
            <a:r>
              <a:rPr lang="ko-KR" altLang="en-US"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 우성현</a:t>
            </a:r>
            <a:endParaRPr sz="24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19628" y="5259323"/>
            <a:ext cx="1036319" cy="4023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54215" y="5285013"/>
            <a:ext cx="24187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20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2000" b="1" spc="-12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4138" y="630845"/>
            <a:ext cx="510846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buNone/>
            </a:pPr>
            <a:r>
              <a:rPr lang="en-US" altLang="ko-K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Mobile/</a:t>
            </a:r>
            <a:r>
              <a:rPr lang="en-US" altLang="ko-KR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WebService</a:t>
            </a:r>
            <a:r>
              <a:rPr lang="en-US" altLang="ko-KR" sz="2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Project</a:t>
            </a:r>
            <a:endParaRPr lang="en-US" altLang="ko-KR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8B0C2-7071-927C-C28B-D48892329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3B1E0-DCA4-6B53-3ABD-B5A49F1D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40" y="609888"/>
            <a:ext cx="8757919" cy="307777"/>
          </a:xfrm>
        </p:spPr>
        <p:txBody>
          <a:bodyPr/>
          <a:lstStyle/>
          <a:p>
            <a:r>
              <a:rPr lang="ko-KR" altLang="en-US" sz="2000" dirty="0">
                <a:solidFill>
                  <a:schemeClr val="tx2"/>
                </a:solidFill>
              </a:rPr>
              <a:t>기능 </a:t>
            </a:r>
            <a:r>
              <a:rPr lang="en-US" altLang="ko-KR" sz="2000" dirty="0">
                <a:solidFill>
                  <a:schemeClr val="tx2"/>
                </a:solidFill>
              </a:rPr>
              <a:t>-</a:t>
            </a:r>
            <a:r>
              <a:rPr lang="ko-KR" altLang="en-US" sz="2000" dirty="0">
                <a:solidFill>
                  <a:schemeClr val="tx2"/>
                </a:solidFill>
              </a:rPr>
              <a:t> </a:t>
            </a:r>
            <a:r>
              <a:rPr lang="en-US" altLang="ko-KR" sz="2000" dirty="0">
                <a:solidFill>
                  <a:schemeClr val="tx2"/>
                </a:solidFill>
              </a:rPr>
              <a:t>2. Service System(Python, Django </a:t>
            </a:r>
            <a:r>
              <a:rPr lang="ko-KR" altLang="en-US" sz="2000" dirty="0">
                <a:solidFill>
                  <a:schemeClr val="tx2"/>
                </a:solidFill>
              </a:rPr>
              <a:t>기반</a:t>
            </a:r>
            <a:r>
              <a:rPr lang="en-US" altLang="ko-KR" sz="2000" dirty="0">
                <a:solidFill>
                  <a:schemeClr val="tx2"/>
                </a:solidFill>
              </a:rPr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223D7F-C36C-107B-7BF2-246DBF4E4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" y="1143000"/>
            <a:ext cx="4309110" cy="1369606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2-1.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사용자 보안 기능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(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보안키를 이용한 로그인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,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공통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endParaRPr lang="ko-KR" altLang="en-US" sz="1400" i="1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spc="-5" dirty="0">
                <a:solidFill>
                  <a:srgbClr val="FF0000"/>
                </a:solidFill>
                <a:latin typeface="+mn-ea"/>
                <a:cs typeface="Malgun Gothic"/>
              </a:rPr>
              <a:t>간략한 설명</a:t>
            </a: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</a:p>
          <a:p>
            <a:pPr marL="403225" lvl="1">
              <a:lnSpc>
                <a:spcPct val="100000"/>
              </a:lnSpc>
              <a:spcBef>
                <a:spcPts val="1440"/>
              </a:spcBef>
              <a:tabLst>
                <a:tab pos="690880" algn="l"/>
                <a:tab pos="691515" algn="l"/>
              </a:tabLst>
            </a:pP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spc="-5" dirty="0">
                <a:solidFill>
                  <a:srgbClr val="FF0000"/>
                </a:solidFill>
                <a:latin typeface="+mn-ea"/>
                <a:cs typeface="Malgun Gothic"/>
              </a:rPr>
              <a:t>기능 동작 캡처 화면 제시</a:t>
            </a: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  <a:endParaRPr lang="en-US" altLang="ko-KR" sz="1200" dirty="0">
              <a:latin typeface="+mn-ea"/>
              <a:cs typeface="Gulim"/>
            </a:endParaRPr>
          </a:p>
          <a:p>
            <a:pPr marL="233680" indent="-287655"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endParaRPr lang="ko-KR" altLang="en-US" sz="800" dirty="0">
              <a:latin typeface="+mn-ea"/>
              <a:cs typeface="Gulim"/>
            </a:endParaRPr>
          </a:p>
          <a:p>
            <a:endParaRPr kumimoji="1" lang="ko-KR" altLang="en-US" sz="8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A5ACAD-B866-53DA-94B5-BBFD3F1C41A1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5101590" y="1143000"/>
            <a:ext cx="4309110" cy="1813317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2-2. Image Blog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및 관리 기능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(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공통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,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일부 확장 기능 가능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endParaRPr lang="ko-KR" altLang="en-US" sz="1400" b="1" spc="-5" dirty="0">
              <a:solidFill>
                <a:srgbClr val="558ED5"/>
              </a:solidFill>
              <a:latin typeface="+mn-ea"/>
              <a:cs typeface="Malgun Gothic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endParaRPr lang="ko-KR" altLang="en-US" sz="1400" i="1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spc="-5" dirty="0">
                <a:solidFill>
                  <a:srgbClr val="FF0000"/>
                </a:solidFill>
                <a:latin typeface="+mn-ea"/>
                <a:cs typeface="Malgun Gothic"/>
              </a:rPr>
              <a:t>간략한 설명</a:t>
            </a: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</a:p>
          <a:p>
            <a:pPr marL="403225" lvl="1">
              <a:lnSpc>
                <a:spcPct val="100000"/>
              </a:lnSpc>
              <a:spcBef>
                <a:spcPts val="1440"/>
              </a:spcBef>
              <a:tabLst>
                <a:tab pos="690880" algn="l"/>
                <a:tab pos="691515" algn="l"/>
              </a:tabLst>
            </a:pP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spc="-5" dirty="0">
                <a:solidFill>
                  <a:srgbClr val="FF0000"/>
                </a:solidFill>
                <a:latin typeface="+mn-ea"/>
                <a:cs typeface="Malgun Gothic"/>
              </a:rPr>
              <a:t>기능 동작 캡처 화면 제시</a:t>
            </a: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  <a:endParaRPr lang="en-US" altLang="ko-KR" sz="1200" dirty="0">
              <a:latin typeface="+mn-ea"/>
              <a:cs typeface="Gulim"/>
            </a:endParaRPr>
          </a:p>
          <a:p>
            <a:pPr marL="233680" indent="-287655"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endParaRPr lang="ko-KR" altLang="en-US" sz="800" dirty="0">
              <a:latin typeface="+mn-ea"/>
              <a:cs typeface="Gulim"/>
            </a:endParaRPr>
          </a:p>
          <a:p>
            <a:endParaRPr kumimoji="1" lang="ko-KR" altLang="en-US" sz="8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1701398-9CCD-B812-1428-A0D01599FD8A}"/>
              </a:ext>
            </a:extLst>
          </p:cNvPr>
          <p:cNvSpPr txBox="1">
            <a:spLocks/>
          </p:cNvSpPr>
          <p:nvPr/>
        </p:nvSpPr>
        <p:spPr>
          <a:xfrm>
            <a:off x="458118" y="4038600"/>
            <a:ext cx="4309110" cy="15850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050" b="0" i="0">
                <a:solidFill>
                  <a:schemeClr val="bg1"/>
                </a:solidFill>
                <a:latin typeface="Consolas"/>
                <a:ea typeface="+mn-ea"/>
                <a:cs typeface="Consola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065" latinLnBrk="0"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2-3.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게시를 위한 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HTTP </a:t>
            </a:r>
            <a:r>
              <a:rPr lang="en-US" altLang="ko-KR" sz="1400" kern="0" spc="-5" dirty="0" err="1">
                <a:solidFill>
                  <a:srgbClr val="558ED5"/>
                </a:solidFill>
                <a:latin typeface="+mn-ea"/>
                <a:cs typeface="Malgun Gothic"/>
              </a:rPr>
              <a:t>Restfull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 API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제공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(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공통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</a:p>
          <a:p>
            <a:pPr marL="12065" latinLnBrk="0">
              <a:spcBef>
                <a:spcPts val="105"/>
              </a:spcBef>
              <a:tabLst>
                <a:tab pos="299720" algn="l"/>
              </a:tabLst>
            </a:pPr>
            <a:endParaRPr lang="ko-KR" altLang="en-US" sz="1400" i="1" kern="0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690880" lvl="1" indent="-287655" latinLnBrk="0"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간략한 설명</a:t>
            </a: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</a:p>
          <a:p>
            <a:pPr marL="403225" lvl="1" latinLnBrk="0">
              <a:spcBef>
                <a:spcPts val="1440"/>
              </a:spcBef>
              <a:tabLst>
                <a:tab pos="690880" algn="l"/>
                <a:tab pos="691515" algn="l"/>
              </a:tabLst>
            </a:pP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기능 동작 캡처 화면 제시</a:t>
            </a: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  <a:endParaRPr lang="en-US" altLang="ko-KR" sz="1200" kern="0" dirty="0">
              <a:solidFill>
                <a:sysClr val="windowText" lastClr="000000"/>
              </a:solidFill>
              <a:latin typeface="+mn-ea"/>
              <a:cs typeface="Gulim"/>
            </a:endParaRPr>
          </a:p>
          <a:p>
            <a:pPr marL="233680" indent="-287655" latinLnBrk="0"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endParaRPr lang="ko-KR" altLang="en-US" sz="800" kern="0" dirty="0">
              <a:latin typeface="+mn-ea"/>
              <a:cs typeface="Gulim"/>
            </a:endParaRPr>
          </a:p>
          <a:p>
            <a:pPr latinLnBrk="0"/>
            <a:endParaRPr kumimoji="1" lang="ko-KR" altLang="en-US" sz="800" kern="0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A4BEBBAE-61C7-CA37-64BE-8E9F5E4C5900}"/>
              </a:ext>
            </a:extLst>
          </p:cNvPr>
          <p:cNvSpPr txBox="1">
            <a:spLocks/>
          </p:cNvSpPr>
          <p:nvPr/>
        </p:nvSpPr>
        <p:spPr>
          <a:xfrm>
            <a:off x="5064408" y="4038600"/>
            <a:ext cx="4309110" cy="1813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050" b="0" i="0">
                <a:solidFill>
                  <a:schemeClr val="bg1"/>
                </a:solidFill>
                <a:latin typeface="Consolas"/>
                <a:ea typeface="+mn-ea"/>
                <a:cs typeface="Consola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065" latinLnBrk="0"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2-4. Image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목록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,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획득을 위한 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HTTP </a:t>
            </a:r>
            <a:r>
              <a:rPr lang="en-US" altLang="ko-KR" sz="1400" kern="0" spc="-5" dirty="0" err="1">
                <a:solidFill>
                  <a:srgbClr val="558ED5"/>
                </a:solidFill>
                <a:latin typeface="+mn-ea"/>
                <a:cs typeface="Malgun Gothic"/>
              </a:rPr>
              <a:t>Restfull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 API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제공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(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신규 추가 필요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endParaRPr lang="ko-KR" altLang="en-US" sz="1400" b="1" kern="0" spc="-5" dirty="0">
              <a:solidFill>
                <a:srgbClr val="558ED5"/>
              </a:solidFill>
              <a:latin typeface="+mn-ea"/>
              <a:cs typeface="Malgun Gothic"/>
            </a:endParaRPr>
          </a:p>
          <a:p>
            <a:pPr marL="299085" indent="-287020" latinLnBrk="0"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endParaRPr lang="ko-KR" altLang="en-US" sz="1400" i="1" kern="0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690880" lvl="1" indent="-287655" latinLnBrk="0"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간략한 설명</a:t>
            </a: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</a:p>
          <a:p>
            <a:pPr marL="403225" lvl="1" latinLnBrk="0">
              <a:spcBef>
                <a:spcPts val="1440"/>
              </a:spcBef>
              <a:tabLst>
                <a:tab pos="690880" algn="l"/>
                <a:tab pos="691515" algn="l"/>
              </a:tabLst>
            </a:pP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기능 동작 캡처 화면 제시</a:t>
            </a: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  <a:endParaRPr lang="en-US" altLang="ko-KR" sz="1200" kern="0" dirty="0">
              <a:solidFill>
                <a:sysClr val="windowText" lastClr="000000"/>
              </a:solidFill>
              <a:latin typeface="+mn-ea"/>
              <a:cs typeface="Gulim"/>
            </a:endParaRPr>
          </a:p>
          <a:p>
            <a:pPr marL="233680" indent="-287655" latinLnBrk="0"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endParaRPr lang="ko-KR" altLang="en-US" sz="800" kern="0" dirty="0">
              <a:latin typeface="+mn-ea"/>
              <a:cs typeface="Gulim"/>
            </a:endParaRPr>
          </a:p>
          <a:p>
            <a:pPr latinLnBrk="0"/>
            <a:endParaRPr kumimoji="1" lang="ko-KR" altLang="en-US" sz="800" kern="0" dirty="0"/>
          </a:p>
        </p:txBody>
      </p:sp>
    </p:spTree>
    <p:extLst>
      <p:ext uri="{BB962C8B-B14F-4D97-AF65-F5344CB8AC3E}">
        <p14:creationId xmlns:p14="http://schemas.microsoft.com/office/powerpoint/2010/main" val="3904414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FE62A-AC32-2ED9-4DBE-05890A2AD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7AD99-E4F7-2C66-1881-6248595FE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40" y="609888"/>
            <a:ext cx="8757919" cy="307777"/>
          </a:xfrm>
        </p:spPr>
        <p:txBody>
          <a:bodyPr/>
          <a:lstStyle/>
          <a:p>
            <a:r>
              <a:rPr lang="ko-KR" altLang="en-US" sz="2000" dirty="0">
                <a:solidFill>
                  <a:schemeClr val="tx2"/>
                </a:solidFill>
              </a:rPr>
              <a:t>기능 </a:t>
            </a:r>
            <a:r>
              <a:rPr lang="en-US" altLang="ko-KR" sz="2000" dirty="0">
                <a:solidFill>
                  <a:schemeClr val="tx2"/>
                </a:solidFill>
              </a:rPr>
              <a:t>-</a:t>
            </a:r>
            <a:r>
              <a:rPr lang="ko-KR" altLang="en-US" sz="2000" dirty="0">
                <a:solidFill>
                  <a:schemeClr val="tx2"/>
                </a:solidFill>
              </a:rPr>
              <a:t> </a:t>
            </a:r>
            <a:r>
              <a:rPr lang="en-US" altLang="ko-KR" sz="2000" dirty="0">
                <a:solidFill>
                  <a:schemeClr val="tx2"/>
                </a:solidFill>
              </a:rPr>
              <a:t>2. Service System(Python, Django </a:t>
            </a:r>
            <a:r>
              <a:rPr lang="ko-KR" altLang="en-US" sz="2000" dirty="0">
                <a:solidFill>
                  <a:schemeClr val="tx2"/>
                </a:solidFill>
              </a:rPr>
              <a:t>기반</a:t>
            </a:r>
            <a:r>
              <a:rPr lang="en-US" altLang="ko-KR" sz="2000" dirty="0">
                <a:solidFill>
                  <a:schemeClr val="tx2"/>
                </a:solidFill>
              </a:rPr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51DB4F-A935-0D3C-1AE9-A8BE88D1D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" y="1143000"/>
            <a:ext cx="4309110" cy="1369606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2-5.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기타 추가기능</a:t>
            </a: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spc="-5" dirty="0">
                <a:solidFill>
                  <a:srgbClr val="FF0000"/>
                </a:solidFill>
                <a:latin typeface="+mn-ea"/>
                <a:cs typeface="Malgun Gothic"/>
              </a:rPr>
              <a:t>간략한 설명</a:t>
            </a: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</a:p>
          <a:p>
            <a:pPr marL="403225" lvl="1">
              <a:lnSpc>
                <a:spcPct val="100000"/>
              </a:lnSpc>
              <a:spcBef>
                <a:spcPts val="1440"/>
              </a:spcBef>
              <a:tabLst>
                <a:tab pos="690880" algn="l"/>
                <a:tab pos="691515" algn="l"/>
              </a:tabLst>
            </a:pP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spc="-5" dirty="0">
                <a:solidFill>
                  <a:srgbClr val="FF0000"/>
                </a:solidFill>
                <a:latin typeface="+mn-ea"/>
                <a:cs typeface="Malgun Gothic"/>
              </a:rPr>
              <a:t>기능 동작 캡처 화면 제시</a:t>
            </a: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  <a:endParaRPr lang="en-US" altLang="ko-KR" sz="1200" dirty="0">
              <a:latin typeface="+mn-ea"/>
              <a:cs typeface="Gulim"/>
            </a:endParaRPr>
          </a:p>
          <a:p>
            <a:pPr marL="233680" indent="-287655"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endParaRPr lang="ko-KR" altLang="en-US" sz="800" dirty="0">
              <a:latin typeface="+mn-ea"/>
              <a:cs typeface="Gulim"/>
            </a:endParaRPr>
          </a:p>
          <a:p>
            <a:endParaRPr kumimoji="1" lang="ko-KR" altLang="en-US" sz="8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C1D796-EE66-8F33-37BF-6E0F85D7424F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5101590" y="1143000"/>
            <a:ext cx="4309110" cy="1597873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2-6.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기타 추가기능</a:t>
            </a: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endParaRPr lang="ko-KR" altLang="en-US" sz="1400" i="1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spc="-5" dirty="0">
                <a:solidFill>
                  <a:srgbClr val="FF0000"/>
                </a:solidFill>
                <a:latin typeface="+mn-ea"/>
                <a:cs typeface="Malgun Gothic"/>
              </a:rPr>
              <a:t>간략한 설명</a:t>
            </a: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</a:p>
          <a:p>
            <a:pPr marL="403225" lvl="1">
              <a:lnSpc>
                <a:spcPct val="100000"/>
              </a:lnSpc>
              <a:spcBef>
                <a:spcPts val="1440"/>
              </a:spcBef>
              <a:tabLst>
                <a:tab pos="690880" algn="l"/>
                <a:tab pos="691515" algn="l"/>
              </a:tabLst>
            </a:pP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spc="-5" dirty="0">
                <a:solidFill>
                  <a:srgbClr val="FF0000"/>
                </a:solidFill>
                <a:latin typeface="+mn-ea"/>
                <a:cs typeface="Malgun Gothic"/>
              </a:rPr>
              <a:t>기능 동작 캡처 화면 제시</a:t>
            </a: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  <a:endParaRPr lang="en-US" altLang="ko-KR" sz="1200" dirty="0">
              <a:latin typeface="+mn-ea"/>
              <a:cs typeface="Gulim"/>
            </a:endParaRPr>
          </a:p>
          <a:p>
            <a:pPr marL="233680" indent="-287655"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endParaRPr lang="ko-KR" altLang="en-US" sz="800" dirty="0">
              <a:latin typeface="+mn-ea"/>
              <a:cs typeface="Gulim"/>
            </a:endParaRPr>
          </a:p>
          <a:p>
            <a:endParaRPr kumimoji="1"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0386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F4422-BB0D-3E5A-7E5E-14136C8AC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7A25E-EF9B-015E-ACE8-7A7A35A7B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40" y="609888"/>
            <a:ext cx="8757919" cy="307777"/>
          </a:xfrm>
        </p:spPr>
        <p:txBody>
          <a:bodyPr/>
          <a:lstStyle/>
          <a:p>
            <a:r>
              <a:rPr lang="ko-KR" altLang="en-US" sz="2000" dirty="0">
                <a:solidFill>
                  <a:schemeClr val="tx2"/>
                </a:solidFill>
              </a:rPr>
              <a:t>기능 </a:t>
            </a:r>
            <a:r>
              <a:rPr lang="en-US" altLang="ko-KR" sz="2000" dirty="0">
                <a:solidFill>
                  <a:schemeClr val="tx2"/>
                </a:solidFill>
              </a:rPr>
              <a:t>-</a:t>
            </a:r>
            <a:r>
              <a:rPr lang="ko-KR" altLang="en-US" sz="2000" dirty="0">
                <a:solidFill>
                  <a:schemeClr val="tx2"/>
                </a:solidFill>
              </a:rPr>
              <a:t> </a:t>
            </a:r>
            <a:r>
              <a:rPr lang="en-US" altLang="ko-KR" sz="2000" dirty="0">
                <a:solidFill>
                  <a:schemeClr val="tx2"/>
                </a:solidFill>
              </a:rPr>
              <a:t>3. Client System(Android, </a:t>
            </a:r>
            <a:r>
              <a:rPr lang="en-US" altLang="ko-KR" dirty="0">
                <a:solidFill>
                  <a:schemeClr val="tx2"/>
                </a:solidFill>
              </a:rPr>
              <a:t>Java</a:t>
            </a:r>
            <a:r>
              <a:rPr lang="ko-KR" altLang="en-US" dirty="0">
                <a:solidFill>
                  <a:schemeClr val="tx2"/>
                </a:solidFill>
              </a:rPr>
              <a:t>기반</a:t>
            </a:r>
            <a:r>
              <a:rPr lang="en-US" altLang="ko-KR" sz="2000" dirty="0">
                <a:solidFill>
                  <a:schemeClr val="tx2"/>
                </a:solidFill>
              </a:rPr>
              <a:t>, </a:t>
            </a:r>
            <a:r>
              <a:rPr lang="ko-KR" altLang="en-US" sz="2000" dirty="0">
                <a:solidFill>
                  <a:schemeClr val="tx2"/>
                </a:solidFill>
              </a:rPr>
              <a:t>개별 제안</a:t>
            </a:r>
            <a:r>
              <a:rPr lang="en-US" altLang="ko-KR" sz="2000" dirty="0">
                <a:solidFill>
                  <a:schemeClr val="tx2"/>
                </a:solidFill>
              </a:rPr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394BAA-EF43-505D-E9D9-DC0027135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" y="1143000"/>
            <a:ext cx="4309110" cy="1597873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3.1. Image list view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기능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(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공통 기능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,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개별 제안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endParaRPr lang="ko-KR" altLang="en-US" sz="1400" i="1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spc="-5" dirty="0">
                <a:solidFill>
                  <a:srgbClr val="FF0000"/>
                </a:solidFill>
                <a:latin typeface="+mn-ea"/>
                <a:cs typeface="Malgun Gothic"/>
              </a:rPr>
              <a:t>간략한 설명</a:t>
            </a: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</a:p>
          <a:p>
            <a:pPr marL="403225" lvl="1">
              <a:lnSpc>
                <a:spcPct val="100000"/>
              </a:lnSpc>
              <a:spcBef>
                <a:spcPts val="1440"/>
              </a:spcBef>
              <a:tabLst>
                <a:tab pos="690880" algn="l"/>
                <a:tab pos="691515" algn="l"/>
              </a:tabLst>
            </a:pP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spc="-5" dirty="0">
                <a:solidFill>
                  <a:srgbClr val="FF0000"/>
                </a:solidFill>
                <a:latin typeface="+mn-ea"/>
                <a:cs typeface="Malgun Gothic"/>
              </a:rPr>
              <a:t>기능 동작 캡처 화면 제시</a:t>
            </a: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  <a:endParaRPr lang="en-US" altLang="ko-KR" sz="1200" dirty="0">
              <a:latin typeface="+mn-ea"/>
              <a:cs typeface="Gulim"/>
            </a:endParaRPr>
          </a:p>
          <a:p>
            <a:pPr marL="233680" indent="-287655"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endParaRPr lang="ko-KR" altLang="en-US" sz="800" dirty="0">
              <a:latin typeface="+mn-ea"/>
              <a:cs typeface="Gulim"/>
            </a:endParaRPr>
          </a:p>
          <a:p>
            <a:endParaRPr kumimoji="1" lang="ko-KR" altLang="en-US" sz="8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50B8A7-7FF0-6EAE-390E-8D3D5A0B7D5F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5101590" y="1143000"/>
            <a:ext cx="4309110" cy="1813317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3.2. Image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목록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,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획득을 위한 </a:t>
            </a:r>
            <a:r>
              <a:rPr lang="en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HTTP </a:t>
            </a:r>
            <a:r>
              <a:rPr lang="en" altLang="ko-KR" sz="1400" spc="-5" dirty="0" err="1">
                <a:solidFill>
                  <a:srgbClr val="558ED5"/>
                </a:solidFill>
                <a:latin typeface="+mn-ea"/>
                <a:cs typeface="Malgun Gothic"/>
              </a:rPr>
              <a:t>Restfull</a:t>
            </a:r>
            <a:r>
              <a:rPr lang="en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 API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사용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(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신규 추가 필요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endParaRPr lang="ko-KR" altLang="en-US" sz="1400" b="1" spc="-5" dirty="0">
              <a:solidFill>
                <a:srgbClr val="558ED5"/>
              </a:solidFill>
              <a:latin typeface="+mn-ea"/>
              <a:cs typeface="Malgun Gothic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endParaRPr lang="ko-KR" altLang="en-US" sz="1400" i="1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spc="-5" dirty="0">
                <a:solidFill>
                  <a:srgbClr val="FF0000"/>
                </a:solidFill>
                <a:latin typeface="+mn-ea"/>
                <a:cs typeface="Malgun Gothic"/>
              </a:rPr>
              <a:t>간략한 설명</a:t>
            </a: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</a:p>
          <a:p>
            <a:pPr marL="403225" lvl="1">
              <a:lnSpc>
                <a:spcPct val="100000"/>
              </a:lnSpc>
              <a:spcBef>
                <a:spcPts val="1440"/>
              </a:spcBef>
              <a:tabLst>
                <a:tab pos="690880" algn="l"/>
                <a:tab pos="691515" algn="l"/>
              </a:tabLst>
            </a:pP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spc="-5" dirty="0">
                <a:solidFill>
                  <a:srgbClr val="FF0000"/>
                </a:solidFill>
                <a:latin typeface="+mn-ea"/>
                <a:cs typeface="Malgun Gothic"/>
              </a:rPr>
              <a:t>기능 동작 캡처 화면 제시</a:t>
            </a: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  <a:endParaRPr lang="en-US" altLang="ko-KR" sz="1200" dirty="0">
              <a:latin typeface="+mn-ea"/>
              <a:cs typeface="Gulim"/>
            </a:endParaRPr>
          </a:p>
          <a:p>
            <a:pPr marL="233680" indent="-287655"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endParaRPr lang="ko-KR" altLang="en-US" sz="800" dirty="0">
              <a:latin typeface="+mn-ea"/>
              <a:cs typeface="Gulim"/>
            </a:endParaRPr>
          </a:p>
          <a:p>
            <a:endParaRPr kumimoji="1" lang="ko-KR" altLang="en-US" sz="8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E01DD3E-BC55-0D0F-9780-7B8B684C16E3}"/>
              </a:ext>
            </a:extLst>
          </p:cNvPr>
          <p:cNvSpPr txBox="1">
            <a:spLocks/>
          </p:cNvSpPr>
          <p:nvPr/>
        </p:nvSpPr>
        <p:spPr>
          <a:xfrm>
            <a:off x="458118" y="4038600"/>
            <a:ext cx="4309110" cy="1813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050" b="0" i="0">
                <a:solidFill>
                  <a:schemeClr val="bg1"/>
                </a:solidFill>
                <a:latin typeface="Consolas"/>
                <a:ea typeface="+mn-ea"/>
                <a:cs typeface="Consola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065" latinLnBrk="0"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3.3.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공통기능 및 추가기능을 활용한 사용자 시나리오 및 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UI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제공 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(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신규 추가 필요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</a:p>
          <a:p>
            <a:pPr marL="12065" latinLnBrk="0">
              <a:spcBef>
                <a:spcPts val="105"/>
              </a:spcBef>
              <a:tabLst>
                <a:tab pos="299720" algn="l"/>
              </a:tabLst>
            </a:pPr>
            <a:endParaRPr lang="ko-KR" altLang="en-US" sz="1400" i="1" kern="0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690880" lvl="1" indent="-287655" latinLnBrk="0"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간략한 설명</a:t>
            </a: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</a:p>
          <a:p>
            <a:pPr marL="403225" lvl="1" latinLnBrk="0">
              <a:spcBef>
                <a:spcPts val="1440"/>
              </a:spcBef>
              <a:tabLst>
                <a:tab pos="690880" algn="l"/>
                <a:tab pos="691515" algn="l"/>
              </a:tabLst>
            </a:pP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기능 동작 캡처 화면 제시</a:t>
            </a: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  <a:endParaRPr lang="en-US" altLang="ko-KR" sz="1200" kern="0" dirty="0">
              <a:solidFill>
                <a:sysClr val="windowText" lastClr="000000"/>
              </a:solidFill>
              <a:latin typeface="+mn-ea"/>
              <a:cs typeface="Gulim"/>
            </a:endParaRPr>
          </a:p>
          <a:p>
            <a:pPr marL="233680" indent="-287655" latinLnBrk="0"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endParaRPr lang="ko-KR" altLang="en-US" sz="800" kern="0" dirty="0">
              <a:latin typeface="+mn-ea"/>
              <a:cs typeface="Gulim"/>
            </a:endParaRPr>
          </a:p>
          <a:p>
            <a:pPr latinLnBrk="0"/>
            <a:endParaRPr kumimoji="1" lang="ko-KR" altLang="en-US" sz="800" kern="0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0F8C301E-3D83-105C-BBF1-8DF4BD734E96}"/>
              </a:ext>
            </a:extLst>
          </p:cNvPr>
          <p:cNvSpPr txBox="1">
            <a:spLocks/>
          </p:cNvSpPr>
          <p:nvPr/>
        </p:nvSpPr>
        <p:spPr>
          <a:xfrm>
            <a:off x="5064408" y="4038600"/>
            <a:ext cx="4309110" cy="13696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050" b="0" i="0">
                <a:solidFill>
                  <a:schemeClr val="bg1"/>
                </a:solidFill>
                <a:latin typeface="Consolas"/>
                <a:ea typeface="+mn-ea"/>
                <a:cs typeface="Consola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065" latinLnBrk="0"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3-4.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기타 추가 기능</a:t>
            </a:r>
            <a:endParaRPr lang="ko-KR" altLang="en-US" sz="1400" i="1" kern="0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690880" lvl="1" indent="-287655" latinLnBrk="0"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간략한 설명</a:t>
            </a: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</a:p>
          <a:p>
            <a:pPr marL="403225" lvl="1" latinLnBrk="0">
              <a:spcBef>
                <a:spcPts val="1440"/>
              </a:spcBef>
              <a:tabLst>
                <a:tab pos="690880" algn="l"/>
                <a:tab pos="691515" algn="l"/>
              </a:tabLst>
            </a:pP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기능 동작 캡처 화면 제시</a:t>
            </a: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  <a:endParaRPr lang="en-US" altLang="ko-KR" sz="1200" kern="0" dirty="0">
              <a:solidFill>
                <a:sysClr val="windowText" lastClr="000000"/>
              </a:solidFill>
              <a:latin typeface="+mn-ea"/>
              <a:cs typeface="Gulim"/>
            </a:endParaRPr>
          </a:p>
          <a:p>
            <a:pPr marL="233680" indent="-287655" latinLnBrk="0"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endParaRPr lang="ko-KR" altLang="en-US" sz="800" kern="0" dirty="0">
              <a:latin typeface="+mn-ea"/>
              <a:cs typeface="Gulim"/>
            </a:endParaRPr>
          </a:p>
          <a:p>
            <a:pPr latinLnBrk="0"/>
            <a:endParaRPr kumimoji="1" lang="ko-KR" altLang="en-US" sz="800" kern="0" dirty="0"/>
          </a:p>
        </p:txBody>
      </p:sp>
    </p:spTree>
    <p:extLst>
      <p:ext uri="{BB962C8B-B14F-4D97-AF65-F5344CB8AC3E}">
        <p14:creationId xmlns:p14="http://schemas.microsoft.com/office/powerpoint/2010/main" val="2143054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6232A-58D9-EFAF-E142-261AA29A4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11783AD-4A19-F75E-4B88-637986810F13}"/>
              </a:ext>
            </a:extLst>
          </p:cNvPr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4824326-EE27-709E-7158-5943D15D3E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78079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ko-KR" altLang="en-US" sz="2000" dirty="0"/>
              <a:t>기능</a:t>
            </a:r>
            <a:r>
              <a:rPr lang="en-US" altLang="ko-KR" sz="2000" i="1" dirty="0">
                <a:solidFill>
                  <a:srgbClr val="FF0000"/>
                </a:solidFill>
              </a:rPr>
              <a:t>(</a:t>
            </a:r>
            <a:r>
              <a:rPr lang="ko-KR" altLang="en-US" sz="2000" i="1" dirty="0">
                <a:solidFill>
                  <a:srgbClr val="FF0000"/>
                </a:solidFill>
              </a:rPr>
              <a:t>부족한 설명 </a:t>
            </a:r>
            <a:r>
              <a:rPr lang="ko-KR" altLang="en-US" sz="2000" i="1" dirty="0" err="1">
                <a:solidFill>
                  <a:srgbClr val="FF0000"/>
                </a:solidFill>
              </a:rPr>
              <a:t>추거</a:t>
            </a:r>
            <a:r>
              <a:rPr lang="en-US" altLang="ko-KR" sz="2000" i="1" dirty="0">
                <a:solidFill>
                  <a:srgbClr val="FF0000"/>
                </a:solidFill>
              </a:rPr>
              <a:t>,</a:t>
            </a:r>
            <a:r>
              <a:rPr lang="ko-KR" altLang="en-US" sz="2000" i="1" dirty="0">
                <a:solidFill>
                  <a:srgbClr val="FF0000"/>
                </a:solidFill>
              </a:rPr>
              <a:t> 신규 또는 추가 기능 중심</a:t>
            </a:r>
            <a:r>
              <a:rPr lang="en-US" altLang="ko-KR" sz="2000" i="1" dirty="0">
                <a:solidFill>
                  <a:srgbClr val="FF0000"/>
                </a:solidFill>
              </a:rPr>
              <a:t>,</a:t>
            </a:r>
            <a:r>
              <a:rPr lang="ko-KR" altLang="en-US" sz="2000" i="1" dirty="0">
                <a:solidFill>
                  <a:srgbClr val="FF0000"/>
                </a:solidFill>
              </a:rPr>
              <a:t> 페이지 추가 가능</a:t>
            </a:r>
            <a:r>
              <a:rPr lang="en-US" altLang="ko-KR" sz="2000" i="1" dirty="0">
                <a:solidFill>
                  <a:srgbClr val="FF0000"/>
                </a:solidFill>
              </a:rPr>
              <a:t>)</a:t>
            </a:r>
            <a:endParaRPr i="1" dirty="0">
              <a:solidFill>
                <a:srgbClr val="FF0000"/>
              </a:solidFill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1041FBD-FFD1-6639-E0FE-B73C65DCDC64}"/>
              </a:ext>
            </a:extLst>
          </p:cNvPr>
          <p:cNvSpPr txBox="1"/>
          <p:nvPr/>
        </p:nvSpPr>
        <p:spPr>
          <a:xfrm>
            <a:off x="574040" y="1124817"/>
            <a:ext cx="8080375" cy="12343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en-US" altLang="ko-KR" sz="2000" spc="-5" dirty="0">
                <a:solidFill>
                  <a:srgbClr val="558ED5"/>
                </a:solidFill>
                <a:latin typeface="+mn-ea"/>
                <a:cs typeface="Malgun Gothic"/>
              </a:rPr>
              <a:t>??</a:t>
            </a:r>
            <a:r>
              <a:rPr lang="ko-KR" altLang="en-US" sz="2000" spc="-5" dirty="0">
                <a:solidFill>
                  <a:srgbClr val="558ED5"/>
                </a:solidFill>
                <a:latin typeface="+mn-ea"/>
                <a:cs typeface="Malgun Gothic"/>
              </a:rPr>
              <a:t> </a:t>
            </a:r>
            <a:r>
              <a:rPr lang="en-US" altLang="ko-KR" sz="2000" i="1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2000" i="1" spc="-5" dirty="0">
                <a:solidFill>
                  <a:srgbClr val="FF0000"/>
                </a:solidFill>
                <a:latin typeface="+mn-ea"/>
                <a:cs typeface="Malgun Gothic"/>
              </a:rPr>
              <a:t>에지</a:t>
            </a:r>
            <a:r>
              <a:rPr lang="en-US" altLang="ko-KR" sz="2000" i="1" spc="-5" dirty="0">
                <a:solidFill>
                  <a:srgbClr val="FF0000"/>
                </a:solidFill>
                <a:latin typeface="+mn-ea"/>
                <a:cs typeface="Malgun Gothic"/>
              </a:rPr>
              <a:t>/</a:t>
            </a:r>
            <a:r>
              <a:rPr lang="ko-KR" altLang="en-US" sz="2000" i="1" spc="-5" dirty="0">
                <a:solidFill>
                  <a:srgbClr val="FF0000"/>
                </a:solidFill>
                <a:latin typeface="+mn-ea"/>
                <a:cs typeface="Malgun Gothic"/>
              </a:rPr>
              <a:t>서버</a:t>
            </a:r>
            <a:r>
              <a:rPr lang="en-US" altLang="ko-KR" sz="2000" i="1" spc="-5" dirty="0">
                <a:solidFill>
                  <a:srgbClr val="FF0000"/>
                </a:solidFill>
                <a:latin typeface="+mn-ea"/>
                <a:cs typeface="Malgun Gothic"/>
              </a:rPr>
              <a:t>/</a:t>
            </a:r>
            <a:r>
              <a:rPr lang="ko-KR" altLang="en-US" sz="2000" i="1" spc="-5" dirty="0">
                <a:solidFill>
                  <a:srgbClr val="FF0000"/>
                </a:solidFill>
                <a:latin typeface="+mn-ea"/>
                <a:cs typeface="Malgun Gothic"/>
              </a:rPr>
              <a:t>스마트폰 클라이언트의 역할 제시</a:t>
            </a:r>
            <a:r>
              <a:rPr lang="en-US" altLang="ko-KR" sz="2000" i="1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  <a:endParaRPr sz="2000" i="1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en-US" altLang="ko-KR" sz="1800" dirty="0">
                <a:latin typeface="+mn-ea"/>
                <a:cs typeface="Gulim"/>
              </a:rPr>
              <a:t>??</a:t>
            </a:r>
          </a:p>
          <a:p>
            <a:pPr marL="233680" indent="-287655"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endParaRPr dirty="0">
              <a:latin typeface="+mn-ea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210961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38455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ko-KR" altLang="en-US" sz="2000" dirty="0"/>
              <a:t>사용자 시나리오</a:t>
            </a:r>
            <a:r>
              <a:rPr lang="en-US" altLang="ko-KR" sz="2000" dirty="0"/>
              <a:t>(Ui </a:t>
            </a:r>
            <a:r>
              <a:rPr lang="ko-KR" altLang="en-US" sz="2000" dirty="0"/>
              <a:t>구성</a:t>
            </a:r>
            <a:r>
              <a:rPr lang="en-US" altLang="ko-KR" sz="2000" dirty="0"/>
              <a:t>)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74040" y="1124817"/>
            <a:ext cx="8080375" cy="7777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en-US" altLang="ko-KR" sz="2000" spc="-5" dirty="0">
                <a:solidFill>
                  <a:srgbClr val="558ED5"/>
                </a:solidFill>
                <a:latin typeface="+mn-ea"/>
                <a:cs typeface="Malgun Gothic"/>
              </a:rPr>
              <a:t>??</a:t>
            </a:r>
            <a:r>
              <a:rPr lang="ko-KR" altLang="en-US" sz="2000" spc="-5" dirty="0">
                <a:solidFill>
                  <a:srgbClr val="558ED5"/>
                </a:solidFill>
                <a:latin typeface="+mn-ea"/>
                <a:cs typeface="Malgun Gothic"/>
              </a:rPr>
              <a:t> </a:t>
            </a:r>
            <a:r>
              <a:rPr lang="en-US" altLang="ko-KR" sz="2000" i="1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2000" i="1" spc="-5" dirty="0">
                <a:solidFill>
                  <a:srgbClr val="FF0000"/>
                </a:solidFill>
                <a:latin typeface="+mn-ea"/>
                <a:cs typeface="Malgun Gothic"/>
              </a:rPr>
              <a:t>개발 완료된 상태를 캡처하여 사용</a:t>
            </a:r>
            <a:r>
              <a:rPr lang="en-US" altLang="ko-KR" sz="2000" i="1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  <a:endParaRPr sz="2000" dirty="0">
              <a:latin typeface="+mn-ea"/>
              <a:cs typeface="Malgun Gothic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en-US" altLang="ko-KR" sz="1800" dirty="0">
                <a:latin typeface="+mn-ea"/>
                <a:cs typeface="Gulim"/>
              </a:rPr>
              <a:t>??</a:t>
            </a:r>
            <a:endParaRPr sz="1800" dirty="0">
              <a:latin typeface="+mn-ea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2555613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38455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ko-KR" altLang="en-US" sz="2000" dirty="0"/>
              <a:t>개발과정의 이슈</a:t>
            </a:r>
            <a:r>
              <a:rPr lang="en-US" altLang="ko-KR" sz="2000" i="1" dirty="0">
                <a:solidFill>
                  <a:srgbClr val="FF0000"/>
                </a:solidFill>
              </a:rPr>
              <a:t>(</a:t>
            </a:r>
            <a:r>
              <a:rPr lang="ko-KR" altLang="en-US" sz="2000" i="1" dirty="0">
                <a:solidFill>
                  <a:srgbClr val="FF0000"/>
                </a:solidFill>
              </a:rPr>
              <a:t>선택</a:t>
            </a:r>
            <a:r>
              <a:rPr lang="en-US" altLang="ko-KR" sz="2000" i="1" dirty="0">
                <a:solidFill>
                  <a:srgbClr val="FF0000"/>
                </a:solidFill>
              </a:rPr>
              <a:t>)</a:t>
            </a:r>
            <a:endParaRPr i="1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0" y="1124817"/>
            <a:ext cx="8080375" cy="58028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en-US" altLang="ko-KR" sz="1800" dirty="0">
                <a:latin typeface="+mn-ea"/>
                <a:cs typeface="Gulim"/>
              </a:rPr>
              <a:t>Json </a:t>
            </a:r>
            <a:r>
              <a:rPr lang="ko-KR" altLang="en-US" sz="1800" dirty="0">
                <a:latin typeface="+mn-ea"/>
                <a:cs typeface="Gulim"/>
              </a:rPr>
              <a:t>데이터의 한계</a:t>
            </a:r>
            <a:endParaRPr lang="en-US" altLang="ko-KR" sz="1800" dirty="0">
              <a:latin typeface="+mn-ea"/>
              <a:cs typeface="Gulim"/>
            </a:endParaRPr>
          </a:p>
          <a:p>
            <a:pPr marL="756285" lvl="1" indent="-287020"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99720" algn="l"/>
              </a:tabLst>
            </a:pPr>
            <a:endParaRPr lang="en-US" dirty="0">
              <a:latin typeface="+mn-ea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2930014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66649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ko-KR" altLang="en-US" sz="2000" dirty="0"/>
              <a:t>데모</a:t>
            </a:r>
            <a:r>
              <a:rPr lang="en-US" altLang="ko-KR" sz="2000" i="1" dirty="0">
                <a:solidFill>
                  <a:srgbClr val="FF0000"/>
                </a:solidFill>
              </a:rPr>
              <a:t>(</a:t>
            </a:r>
            <a:r>
              <a:rPr lang="ko-KR" altLang="en-US" sz="2000" i="1" dirty="0">
                <a:solidFill>
                  <a:srgbClr val="FF0000"/>
                </a:solidFill>
              </a:rPr>
              <a:t>구동 동영상</a:t>
            </a:r>
            <a:r>
              <a:rPr lang="en-US" altLang="ko-KR" sz="2000" i="1" dirty="0">
                <a:solidFill>
                  <a:srgbClr val="FF0000"/>
                </a:solidFill>
              </a:rPr>
              <a:t>,</a:t>
            </a:r>
            <a:r>
              <a:rPr lang="ko-KR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ko-KR" sz="2000" i="1" dirty="0">
                <a:solidFill>
                  <a:srgbClr val="FF0000"/>
                </a:solidFill>
              </a:rPr>
              <a:t>mp4</a:t>
            </a:r>
            <a:r>
              <a:rPr lang="ko-KR" altLang="en-US" sz="2000" i="1" dirty="0">
                <a:solidFill>
                  <a:srgbClr val="FF0000"/>
                </a:solidFill>
              </a:rPr>
              <a:t> 동영상 파일을 추가 함</a:t>
            </a:r>
            <a:r>
              <a:rPr lang="en-US" altLang="ko-KR" sz="2000" i="1" dirty="0">
                <a:solidFill>
                  <a:srgbClr val="FF0000"/>
                </a:solidFill>
              </a:rPr>
              <a:t>)</a:t>
            </a:r>
            <a:endParaRPr i="1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0" y="1124817"/>
            <a:ext cx="808037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ko-KR" altLang="en-US" sz="2000" spc="-5" dirty="0">
                <a:solidFill>
                  <a:srgbClr val="558ED5"/>
                </a:solidFill>
                <a:latin typeface="+mn-ea"/>
                <a:cs typeface="Malgun Gothic"/>
              </a:rPr>
              <a:t>데모 동영상</a:t>
            </a:r>
            <a:endParaRPr sz="2000" dirty="0">
              <a:latin typeface="+mn-ea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68896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25501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dirty="0">
                <a:latin typeface="Times New Roman"/>
                <a:cs typeface="Times New Roman"/>
              </a:rPr>
              <a:t>기대효과 및 결론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74040" y="1124817"/>
            <a:ext cx="8080375" cy="7777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en-US" altLang="ko-KR" sz="2000" spc="-5" dirty="0">
                <a:solidFill>
                  <a:srgbClr val="558ED5"/>
                </a:solidFill>
                <a:latin typeface="+mn-ea"/>
                <a:cs typeface="Malgun Gothic"/>
              </a:rPr>
              <a:t>??</a:t>
            </a:r>
            <a:endParaRPr sz="2000" dirty="0">
              <a:latin typeface="+mn-ea"/>
              <a:cs typeface="Malgun Gothic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en-US" altLang="ko-KR" sz="1800" dirty="0">
                <a:latin typeface="+mn-ea"/>
                <a:cs typeface="Gulim"/>
              </a:rPr>
              <a:t>??</a:t>
            </a:r>
            <a:endParaRPr sz="1800" dirty="0">
              <a:latin typeface="+mn-ea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825401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26263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dirty="0">
                <a:latin typeface="Times New Roman"/>
                <a:cs typeface="Times New Roman"/>
              </a:rPr>
              <a:t>결과물의 목록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74041" y="1124817"/>
            <a:ext cx="5598160" cy="9880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ko-KR" altLang="en-US" sz="1200" spc="-5" dirty="0">
                <a:solidFill>
                  <a:srgbClr val="558ED5"/>
                </a:solidFill>
                <a:latin typeface="+mn-ea"/>
                <a:cs typeface="Malgun Gothic"/>
              </a:rPr>
              <a:t>서비스 </a:t>
            </a:r>
            <a:r>
              <a:rPr lang="en-US" altLang="ko-KR" sz="1200" spc="-5" dirty="0">
                <a:solidFill>
                  <a:srgbClr val="558ED5"/>
                </a:solidFill>
                <a:latin typeface="+mn-ea"/>
                <a:cs typeface="Malgun Gothic"/>
              </a:rPr>
              <a:t>URL :  https://samuel26.pythonanywhere.com/</a:t>
            </a: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ko-KR" altLang="en-US" sz="1200" spc="-5" dirty="0">
                <a:solidFill>
                  <a:srgbClr val="558ED5"/>
                </a:solidFill>
                <a:latin typeface="+mn-ea"/>
                <a:cs typeface="Malgun Gothic"/>
              </a:rPr>
              <a:t>서비스 </a:t>
            </a:r>
            <a:r>
              <a:rPr lang="en-US" altLang="ko-KR" sz="1200" spc="-5" dirty="0">
                <a:solidFill>
                  <a:srgbClr val="558ED5"/>
                </a:solidFill>
                <a:latin typeface="+mn-ea"/>
                <a:cs typeface="Malgun Gothic"/>
              </a:rPr>
              <a:t>URL post </a:t>
            </a:r>
            <a:r>
              <a:rPr lang="ko-KR" altLang="en-US" sz="1200" spc="-5" dirty="0">
                <a:solidFill>
                  <a:srgbClr val="558ED5"/>
                </a:solidFill>
                <a:latin typeface="+mn-ea"/>
                <a:cs typeface="Malgun Gothic"/>
              </a:rPr>
              <a:t>확인용</a:t>
            </a:r>
            <a:r>
              <a:rPr lang="en-US" altLang="ko-KR" sz="1200" spc="-5" dirty="0">
                <a:solidFill>
                  <a:srgbClr val="558ED5"/>
                </a:solidFill>
                <a:latin typeface="+mn-ea"/>
                <a:cs typeface="Malgun Gothic"/>
              </a:rPr>
              <a:t>: https://samuel26.pythonanywhere.com/admin</a:t>
            </a: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en-US" altLang="ko-KR" sz="1200" spc="-5" dirty="0">
                <a:solidFill>
                  <a:srgbClr val="558ED5"/>
                </a:solidFill>
                <a:latin typeface="+mn-ea"/>
                <a:cs typeface="Malgun Gothic"/>
              </a:rPr>
              <a:t>id: admin</a:t>
            </a: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en-US" altLang="ko-KR" sz="1200" spc="-5" dirty="0">
                <a:solidFill>
                  <a:srgbClr val="558ED5"/>
                </a:solidFill>
                <a:latin typeface="+mn-ea"/>
                <a:cs typeface="Malgun Gothic"/>
              </a:rPr>
              <a:t>pw:1234</a:t>
            </a: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ko-KR" altLang="en-US" sz="1200" spc="-5" dirty="0">
                <a:solidFill>
                  <a:srgbClr val="558ED5"/>
                </a:solidFill>
                <a:latin typeface="+mn-ea"/>
                <a:cs typeface="Malgun Gothic"/>
              </a:rPr>
              <a:t>소스코드 </a:t>
            </a:r>
            <a:r>
              <a:rPr lang="en-US" altLang="ko-KR" sz="1200" spc="-5" dirty="0">
                <a:solidFill>
                  <a:srgbClr val="558ED5"/>
                </a:solidFill>
                <a:latin typeface="+mn-ea"/>
                <a:cs typeface="Malgun Gothic"/>
              </a:rPr>
              <a:t>git </a:t>
            </a:r>
            <a:r>
              <a:rPr lang="ko-KR" altLang="en-US" sz="1200" spc="-5" dirty="0">
                <a:solidFill>
                  <a:srgbClr val="558ED5"/>
                </a:solidFill>
                <a:latin typeface="+mn-ea"/>
                <a:cs typeface="Malgun Gothic"/>
              </a:rPr>
              <a:t>주소 </a:t>
            </a:r>
            <a:r>
              <a:rPr lang="en-US" altLang="ko-KR" sz="1200" spc="-5" dirty="0">
                <a:solidFill>
                  <a:srgbClr val="558ED5"/>
                </a:solidFill>
                <a:latin typeface="+mn-ea"/>
                <a:cs typeface="Malgun Gothic"/>
              </a:rPr>
              <a:t>: https://github.com/samuel426/mobile-web-2024-2-final</a:t>
            </a:r>
            <a:endParaRPr lang="en-US" altLang="ko-KR" sz="1100" i="1" dirty="0">
              <a:solidFill>
                <a:srgbClr val="FF0000"/>
              </a:solidFill>
              <a:latin typeface="+mn-ea"/>
              <a:cs typeface="Gulim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DE730AC-CFC8-5EDF-860C-36BC23E2E541}"/>
              </a:ext>
            </a:extLst>
          </p:cNvPr>
          <p:cNvGrpSpPr/>
          <p:nvPr/>
        </p:nvGrpSpPr>
        <p:grpSpPr>
          <a:xfrm>
            <a:off x="1905000" y="2334178"/>
            <a:ext cx="7315200" cy="1704422"/>
            <a:chOff x="2057400" y="2133600"/>
            <a:chExt cx="7315200" cy="170442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DD1A18B-E207-63B8-B8C7-5E192BFB88DE}"/>
                </a:ext>
              </a:extLst>
            </p:cNvPr>
            <p:cNvSpPr/>
            <p:nvPr/>
          </p:nvSpPr>
          <p:spPr>
            <a:xfrm>
              <a:off x="2057400" y="2133600"/>
              <a:ext cx="1981200" cy="4339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Root</a:t>
              </a:r>
              <a:endParaRPr kumimoji="1" lang="ko-Kore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0597A4C-A41B-4751-3E12-A7B7CFF451AC}"/>
                </a:ext>
              </a:extLst>
            </p:cNvPr>
            <p:cNvSpPr/>
            <p:nvPr/>
          </p:nvSpPr>
          <p:spPr>
            <a:xfrm>
              <a:off x="4614227" y="2141483"/>
              <a:ext cx="1981200" cy="4339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Edge_System</a:t>
              </a:r>
              <a:endParaRPr kumimoji="1" lang="ko-Kore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38A63B9-CA00-D283-FA1D-A78E4A936BCE}"/>
                </a:ext>
              </a:extLst>
            </p:cNvPr>
            <p:cNvSpPr/>
            <p:nvPr/>
          </p:nvSpPr>
          <p:spPr>
            <a:xfrm>
              <a:off x="4614227" y="2772756"/>
              <a:ext cx="1981200" cy="4339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Service_System</a:t>
              </a:r>
              <a:endParaRPr kumimoji="1" lang="ko-Kore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3C426F6-AC55-20D4-8C98-F4D88F05621F}"/>
                </a:ext>
              </a:extLst>
            </p:cNvPr>
            <p:cNvSpPr/>
            <p:nvPr/>
          </p:nvSpPr>
          <p:spPr>
            <a:xfrm>
              <a:off x="4614227" y="3404029"/>
              <a:ext cx="1981200" cy="4339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Client_System</a:t>
              </a:r>
              <a:endParaRPr kumimoji="1" lang="ko-Kore-KR" altLang="en-US" dirty="0"/>
            </a:p>
          </p:txBody>
        </p:sp>
        <p:cxnSp>
          <p:nvCxnSpPr>
            <p:cNvPr id="10" name="직선 연결선[R] 9">
              <a:extLst>
                <a:ext uri="{FF2B5EF4-FFF2-40B4-BE49-F238E27FC236}">
                  <a16:creationId xmlns:a16="http://schemas.microsoft.com/office/drawing/2014/main" id="{858EB992-DFBD-5465-1B8D-7ACF2C5660BA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4038600" y="2350597"/>
              <a:ext cx="575627" cy="78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꺾인 연결선[E] 12">
              <a:extLst>
                <a:ext uri="{FF2B5EF4-FFF2-40B4-BE49-F238E27FC236}">
                  <a16:creationId xmlns:a16="http://schemas.microsoft.com/office/drawing/2014/main" id="{FB351BE6-61C4-1769-DB81-F2487B261252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>
              <a:off x="4038600" y="2350597"/>
              <a:ext cx="575627" cy="63915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[E] 14">
              <a:extLst>
                <a:ext uri="{FF2B5EF4-FFF2-40B4-BE49-F238E27FC236}">
                  <a16:creationId xmlns:a16="http://schemas.microsoft.com/office/drawing/2014/main" id="{4CF0E49F-C012-5CDF-E9E9-B10B1E9996B8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>
              <a:off x="4038600" y="2350597"/>
              <a:ext cx="575627" cy="1270429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왼쪽 화살표[L] 19">
              <a:extLst>
                <a:ext uri="{FF2B5EF4-FFF2-40B4-BE49-F238E27FC236}">
                  <a16:creationId xmlns:a16="http://schemas.microsoft.com/office/drawing/2014/main" id="{B287C82F-48F4-5176-B993-CA6D56492D90}"/>
                </a:ext>
              </a:extLst>
            </p:cNvPr>
            <p:cNvSpPr/>
            <p:nvPr/>
          </p:nvSpPr>
          <p:spPr>
            <a:xfrm>
              <a:off x="7086600" y="2141484"/>
              <a:ext cx="2286000" cy="426110"/>
            </a:xfrm>
            <a:prstGeom prst="leftArrow">
              <a:avLst>
                <a:gd name="adj1" fmla="val 74666"/>
                <a:gd name="adj2" fmla="val 5000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bg1"/>
                  </a:solidFill>
                </a:rPr>
                <a:t>YOLO</a:t>
              </a:r>
              <a:endParaRPr kumimoji="1" lang="ko-Kore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왼쪽 화살표[L] 20">
              <a:extLst>
                <a:ext uri="{FF2B5EF4-FFF2-40B4-BE49-F238E27FC236}">
                  <a16:creationId xmlns:a16="http://schemas.microsoft.com/office/drawing/2014/main" id="{661CE047-42BA-0835-FBBF-825A7534441E}"/>
                </a:ext>
              </a:extLst>
            </p:cNvPr>
            <p:cNvSpPr/>
            <p:nvPr/>
          </p:nvSpPr>
          <p:spPr>
            <a:xfrm>
              <a:off x="7086600" y="2780639"/>
              <a:ext cx="2286000" cy="426110"/>
            </a:xfrm>
            <a:prstGeom prst="leftArrow">
              <a:avLst>
                <a:gd name="adj1" fmla="val 74666"/>
                <a:gd name="adj2" fmla="val 5000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bg1"/>
                  </a:solidFill>
                </a:rPr>
                <a:t>Django</a:t>
              </a:r>
              <a:endParaRPr kumimoji="1" lang="ko-Kore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왼쪽 화살표[L] 21">
              <a:extLst>
                <a:ext uri="{FF2B5EF4-FFF2-40B4-BE49-F238E27FC236}">
                  <a16:creationId xmlns:a16="http://schemas.microsoft.com/office/drawing/2014/main" id="{A1F7652F-28B4-2D24-DA8F-C647A6995155}"/>
                </a:ext>
              </a:extLst>
            </p:cNvPr>
            <p:cNvSpPr/>
            <p:nvPr/>
          </p:nvSpPr>
          <p:spPr>
            <a:xfrm>
              <a:off x="7086600" y="3407970"/>
              <a:ext cx="2286000" cy="426110"/>
            </a:xfrm>
            <a:prstGeom prst="leftArrow">
              <a:avLst>
                <a:gd name="adj1" fmla="val 74666"/>
                <a:gd name="adj2" fmla="val 5000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bg1"/>
                  </a:solidFill>
                </a:rPr>
                <a:t>Android, Native App</a:t>
              </a:r>
              <a:endParaRPr kumimoji="1" lang="ko-Kore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6B96D8-C469-DA52-92DD-BE63EAF5557F}"/>
              </a:ext>
            </a:extLst>
          </p:cNvPr>
          <p:cNvSpPr/>
          <p:nvPr/>
        </p:nvSpPr>
        <p:spPr>
          <a:xfrm>
            <a:off x="4491210" y="4267200"/>
            <a:ext cx="4267200" cy="4339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800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FinalTerm</a:t>
            </a:r>
            <a:r>
              <a:rPr lang="en-US" altLang="ko-KR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ko-KR" altLang="en-US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보고서</a:t>
            </a:r>
            <a:r>
              <a:rPr lang="en-US" altLang="ko-KR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lang="en-US" altLang="ko-KR" spc="-5" dirty="0">
                <a:solidFill>
                  <a:srgbClr val="FFFFFF"/>
                </a:solidFill>
                <a:latin typeface="Times New Roman"/>
                <a:cs typeface="Times New Roman"/>
              </a:rPr>
              <a:t>pptx</a:t>
            </a:r>
            <a:endParaRPr lang="ko-KR" altLang="en-US" sz="1800" dirty="0">
              <a:latin typeface="Times New Roman"/>
              <a:cs typeface="Times New Roman"/>
            </a:endParaRPr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4815B585-13F2-2774-E3B0-9AF5359FBF4F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886200" y="2551175"/>
            <a:ext cx="605010" cy="19330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ED7E21-5A52-D56E-9176-B51368D7472C}"/>
              </a:ext>
            </a:extLst>
          </p:cNvPr>
          <p:cNvSpPr/>
          <p:nvPr/>
        </p:nvSpPr>
        <p:spPr>
          <a:xfrm>
            <a:off x="4495800" y="4876800"/>
            <a:ext cx="4267200" cy="4339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spcBef>
                <a:spcPts val="100"/>
              </a:spcBef>
            </a:pPr>
            <a:r>
              <a:rPr lang="en-US" altLang="ko-KR" sz="1800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url.txt</a:t>
            </a:r>
            <a:r>
              <a:rPr lang="en-US" altLang="ko-KR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(</a:t>
            </a:r>
            <a:r>
              <a:rPr lang="ko-KR" altLang="en-US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서비스 </a:t>
            </a:r>
            <a:r>
              <a:rPr lang="en-US" altLang="ko-KR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URL,</a:t>
            </a:r>
            <a:r>
              <a:rPr lang="ko-KR" altLang="en-US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소스코드 </a:t>
            </a:r>
            <a:r>
              <a:rPr lang="en-US" altLang="ko-KR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git </a:t>
            </a:r>
            <a:r>
              <a:rPr lang="ko-KR" altLang="en-US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주소</a:t>
            </a:r>
            <a:r>
              <a:rPr lang="en-US" altLang="ko-KR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endParaRPr lang="ko-KR" altLang="en-US" sz="1800" dirty="0">
              <a:latin typeface="Times New Roman"/>
              <a:cs typeface="Times New Roman"/>
            </a:endParaRP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42AADFF-B6E9-FD53-205F-AE4D1443BC06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3886200" y="2551175"/>
            <a:ext cx="609600" cy="25426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66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905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21723" y="6431727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A8A8A"/>
                </a:solidFill>
                <a:latin typeface="Malgun Gothic"/>
                <a:cs typeface="Malgun Gothic"/>
              </a:rPr>
              <a:t>2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9538" y="2991103"/>
            <a:ext cx="568706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dirty="0"/>
              <a:t>목차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1482089" y="4019482"/>
            <a:ext cx="6366511" cy="2305118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ko-KR" altLang="en-US" sz="2000" dirty="0"/>
              <a:t>요구조건</a:t>
            </a:r>
            <a:endParaRPr lang="en-US" altLang="ko-KR" sz="2000" dirty="0"/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ko-KR" altLang="en-US" sz="2000" dirty="0"/>
              <a:t>목적</a:t>
            </a:r>
            <a:endParaRPr lang="en-US" altLang="ko-KR" sz="2000" dirty="0"/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ko-KR" altLang="en-US" sz="2000" dirty="0"/>
              <a:t>필요성</a:t>
            </a:r>
            <a:endParaRPr lang="en-US" altLang="ko-KR" sz="2000" dirty="0"/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ko-KR" altLang="en-US" sz="2000" dirty="0"/>
              <a:t>기능 계획</a:t>
            </a:r>
            <a:r>
              <a:rPr lang="en-US" altLang="ko-KR" sz="2000" dirty="0"/>
              <a:t>(</a:t>
            </a:r>
            <a:r>
              <a:rPr lang="ko-KR" altLang="en-US" sz="2000" dirty="0"/>
              <a:t>신규 또는 추가 기능 중심</a:t>
            </a:r>
            <a:r>
              <a:rPr lang="en-US" altLang="ko-KR" sz="2000" dirty="0"/>
              <a:t>)</a:t>
            </a: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ko-KR" altLang="en-US" sz="2000" dirty="0"/>
              <a:t>사용자 시나리오</a:t>
            </a:r>
            <a:r>
              <a:rPr lang="en-US" altLang="ko-KR" sz="2000" dirty="0"/>
              <a:t>(Ui </a:t>
            </a:r>
            <a:r>
              <a:rPr lang="ko-KR" altLang="en-US" sz="2000" dirty="0"/>
              <a:t>구성</a:t>
            </a:r>
            <a:r>
              <a:rPr lang="en-US" altLang="ko-KR" sz="2000" dirty="0"/>
              <a:t>)</a:t>
            </a: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ko-KR" altLang="en-US" sz="2000" dirty="0">
                <a:solidFill>
                  <a:srgbClr val="1F497D"/>
                </a:solidFill>
                <a:latin typeface="Malgun Gothic"/>
                <a:cs typeface="Malgun Gothic"/>
              </a:rPr>
              <a:t>기대효과</a:t>
            </a:r>
            <a:endParaRPr lang="en-US" altLang="ko-KR" sz="2000" dirty="0">
              <a:solidFill>
                <a:srgbClr val="1F497D"/>
              </a:solidFill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069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33883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dirty="0">
                <a:latin typeface="Times New Roman"/>
                <a:cs typeface="Times New Roman"/>
              </a:rPr>
              <a:t>요구조건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74040" y="1124817"/>
            <a:ext cx="8874760" cy="5471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1.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 </a:t>
            </a: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Edge System(Python 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기반</a:t>
            </a: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, 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공통</a:t>
            </a: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</a:rPr>
              <a:t>1-1.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YoloV5 pretrained model </a:t>
            </a:r>
            <a:r>
              <a:rPr lang="ko-KR" altLang="en-US" sz="1600" dirty="0">
                <a:latin typeface="+mn-ea"/>
              </a:rPr>
              <a:t>사용</a:t>
            </a:r>
            <a:endParaRPr lang="en-US" altLang="ko-KR" sz="1600" dirty="0">
              <a:latin typeface="+mn-ea"/>
            </a:endParaRPr>
          </a:p>
          <a:p>
            <a:pPr marL="1269365" lvl="2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ko-KR" altLang="en-US" sz="1600" i="1" dirty="0">
                <a:latin typeface="+mn-ea"/>
              </a:rPr>
              <a:t>대체 가능 함</a:t>
            </a:r>
            <a:endParaRPr lang="en-US" altLang="ko-KR" sz="1600" dirty="0">
              <a:latin typeface="+mn-ea"/>
            </a:endParaRP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</a:rPr>
              <a:t>1-2.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Ms</a:t>
            </a:r>
            <a:r>
              <a:rPr lang="en-US" altLang="ko-KR" sz="1600" dirty="0">
                <a:latin typeface="+mn-ea"/>
              </a:rPr>
              <a:t> coco </a:t>
            </a:r>
            <a:r>
              <a:rPr lang="ko-KR" altLang="en-US" sz="1600" dirty="0">
                <a:latin typeface="+mn-ea"/>
              </a:rPr>
              <a:t>훈련데이터 기준 검출 객체 </a:t>
            </a:r>
            <a:r>
              <a:rPr lang="en-US" altLang="ko-KR" sz="1600" dirty="0">
                <a:latin typeface="+mn-ea"/>
              </a:rPr>
              <a:t>(Classes) : 80</a:t>
            </a:r>
            <a:r>
              <a:rPr lang="ko-KR" altLang="en-US" sz="1600" dirty="0">
                <a:latin typeface="+mn-ea"/>
              </a:rPr>
              <a:t>가지 객체 검출 기능</a:t>
            </a:r>
            <a:endParaRPr lang="en-US" altLang="ko-KR" sz="1600" dirty="0">
              <a:latin typeface="+mn-ea"/>
            </a:endParaRPr>
          </a:p>
          <a:p>
            <a:pPr marL="1269365" lvl="2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ko-KR" altLang="en-US" sz="1600" i="1" dirty="0">
                <a:latin typeface="+mn-ea"/>
              </a:rPr>
              <a:t>대체 가능 함</a:t>
            </a:r>
            <a:endParaRPr lang="en-US" altLang="ko-KR" sz="1600" i="1" dirty="0">
              <a:latin typeface="+mn-ea"/>
            </a:endParaRP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</a:rPr>
              <a:t>1-3.</a:t>
            </a:r>
            <a:r>
              <a:rPr lang="ko-KR" altLang="en-US" sz="1600" dirty="0">
                <a:latin typeface="+mn-ea"/>
              </a:rPr>
              <a:t> 한 종류의 객체를 동일한 객체로 가능한 </a:t>
            </a:r>
            <a:r>
              <a:rPr lang="en-US" altLang="ko-KR" sz="1600" dirty="0">
                <a:latin typeface="+mn-ea"/>
              </a:rPr>
              <a:t>Change Detection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/>
              </a:rPr>
              <a:t>1-4.</a:t>
            </a:r>
            <a:r>
              <a:rPr lang="ko-KR" altLang="en-US" sz="1600" dirty="0">
                <a:latin typeface="+mn-ea"/>
                <a:cs typeface="Gulim"/>
              </a:rPr>
              <a:t> 게시를 위한 </a:t>
            </a:r>
            <a:r>
              <a:rPr lang="en-US" altLang="ko-Kore-KR" sz="1600" dirty="0">
                <a:latin typeface="+mn-ea"/>
                <a:cs typeface="Gulim"/>
              </a:rPr>
              <a:t>HTTP</a:t>
            </a:r>
            <a:r>
              <a:rPr lang="ko-KR" altLang="en-US" sz="1600" dirty="0">
                <a:latin typeface="+mn-ea"/>
                <a:cs typeface="Gulim"/>
              </a:rPr>
              <a:t> </a:t>
            </a:r>
            <a:r>
              <a:rPr lang="en-US" altLang="ko-KR" sz="1600" dirty="0" err="1">
                <a:latin typeface="+mn-ea"/>
                <a:cs typeface="Gulim"/>
              </a:rPr>
              <a:t>Restfull</a:t>
            </a:r>
            <a:r>
              <a:rPr lang="en-US" altLang="ko-KR" sz="1600" dirty="0">
                <a:latin typeface="+mn-ea"/>
                <a:cs typeface="Gulim"/>
              </a:rPr>
              <a:t> API </a:t>
            </a:r>
            <a:r>
              <a:rPr lang="ko-KR" altLang="en-US" sz="1600" dirty="0">
                <a:latin typeface="+mn-ea"/>
                <a:cs typeface="Gulim"/>
              </a:rPr>
              <a:t>사용</a:t>
            </a:r>
            <a:r>
              <a:rPr lang="en-US" altLang="ko-KR" sz="1600" dirty="0">
                <a:latin typeface="+mn-ea"/>
                <a:cs typeface="Gulim"/>
              </a:rPr>
              <a:t>(</a:t>
            </a:r>
            <a:r>
              <a:rPr lang="ko-KR" altLang="en-US" sz="1600" dirty="0">
                <a:latin typeface="+mn-ea"/>
                <a:cs typeface="Gulim"/>
              </a:rPr>
              <a:t>공통</a:t>
            </a:r>
            <a:r>
              <a:rPr lang="en-US" altLang="ko-KR" sz="1600" dirty="0">
                <a:latin typeface="+mn-ea"/>
                <a:cs typeface="Gulim"/>
              </a:rPr>
              <a:t>)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/>
              </a:rPr>
              <a:t>1-5.</a:t>
            </a:r>
            <a:r>
              <a:rPr lang="ko-KR" altLang="en-US" sz="1600" dirty="0">
                <a:latin typeface="+mn-ea"/>
                <a:cs typeface="Gulim"/>
              </a:rPr>
              <a:t> 추가기능</a:t>
            </a:r>
            <a:endParaRPr lang="en-US" altLang="ko-KR" sz="1600" dirty="0">
              <a:latin typeface="+mn-ea"/>
              <a:cs typeface="Gulim"/>
            </a:endParaRP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endParaRPr lang="en-US" altLang="ko-KR" sz="900" dirty="0">
              <a:latin typeface="+mn-ea"/>
            </a:endParaRPr>
          </a:p>
          <a:p>
            <a:pPr marL="299085" indent="-287020"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2.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 </a:t>
            </a:r>
            <a:r>
              <a:rPr 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Service System(Python, Django 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기반</a:t>
            </a: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,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 </a:t>
            </a:r>
            <a:r>
              <a:rPr lang="en-US" altLang="ko-KR" sz="1600" spc="-5" dirty="0" err="1">
                <a:solidFill>
                  <a:srgbClr val="558ED5"/>
                </a:solidFill>
                <a:latin typeface="+mn-ea"/>
                <a:cs typeface="Malgun Gothic"/>
              </a:rPr>
              <a:t>Pythonanywhere</a:t>
            </a: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 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클라우드상 서비스 구동</a:t>
            </a: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,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 일부 확장 기능 가능</a:t>
            </a:r>
            <a:r>
              <a:rPr 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endParaRPr sz="1600" dirty="0">
              <a:latin typeface="+mn-ea"/>
              <a:cs typeface="Malgun Gothic"/>
            </a:endParaRP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</a:rPr>
              <a:t>2-1.</a:t>
            </a:r>
            <a:r>
              <a:rPr lang="ko-KR" altLang="en-US" sz="1600" dirty="0">
                <a:latin typeface="+mn-ea"/>
              </a:rPr>
              <a:t> 사용자 보안 기능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보안키를 이용한 로그인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공통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</a:rPr>
              <a:t>2-2.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Image</a:t>
            </a:r>
            <a:r>
              <a:rPr lang="en-US" altLang="ko-KR" sz="1600" dirty="0">
                <a:latin typeface="+mn-ea"/>
                <a:cs typeface="Gulim"/>
              </a:rPr>
              <a:t> </a:t>
            </a:r>
            <a:r>
              <a:rPr lang="en-US" altLang="ko-KR" sz="1600" dirty="0">
                <a:latin typeface="+mn-ea"/>
              </a:rPr>
              <a:t>Blog</a:t>
            </a:r>
            <a:r>
              <a:rPr lang="en-US" altLang="ko-KR" sz="1600" dirty="0">
                <a:latin typeface="+mn-ea"/>
                <a:cs typeface="Gulim"/>
              </a:rPr>
              <a:t> </a:t>
            </a:r>
            <a:r>
              <a:rPr lang="ko-KR" altLang="en-US" sz="1600" dirty="0">
                <a:latin typeface="+mn-ea"/>
                <a:cs typeface="Gulim"/>
              </a:rPr>
              <a:t>및 </a:t>
            </a:r>
            <a:r>
              <a:rPr lang="ko-KR" altLang="en-US" sz="1600" dirty="0">
                <a:latin typeface="+mn-ea"/>
              </a:rPr>
              <a:t>관리</a:t>
            </a:r>
            <a:r>
              <a:rPr lang="ko-KR" altLang="en-US" sz="1600" dirty="0">
                <a:latin typeface="+mn-ea"/>
                <a:cs typeface="Gulim"/>
              </a:rPr>
              <a:t> 기능</a:t>
            </a:r>
            <a:r>
              <a:rPr lang="en-US" altLang="ko-KR" sz="1600" dirty="0">
                <a:latin typeface="+mn-ea"/>
                <a:cs typeface="Gulim"/>
              </a:rPr>
              <a:t>(</a:t>
            </a:r>
            <a:r>
              <a:rPr lang="ko-KR" altLang="en-US" sz="1600" dirty="0">
                <a:latin typeface="+mn-ea"/>
              </a:rPr>
              <a:t>공통</a:t>
            </a:r>
            <a:r>
              <a:rPr lang="en-US" altLang="ko-KR" sz="1600" dirty="0">
                <a:latin typeface="+mn-ea"/>
                <a:cs typeface="Gulim"/>
              </a:rPr>
              <a:t>,</a:t>
            </a:r>
            <a:r>
              <a:rPr lang="ko-KR" altLang="en-US" sz="1600" dirty="0">
                <a:latin typeface="+mn-ea"/>
                <a:cs typeface="Gulim"/>
              </a:rPr>
              <a:t> 일부 확장 기능 가능</a:t>
            </a:r>
            <a:r>
              <a:rPr lang="en-US" altLang="ko-KR" sz="1600" dirty="0">
                <a:latin typeface="+mn-ea"/>
                <a:cs typeface="Gulim"/>
              </a:rPr>
              <a:t>)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/>
              </a:rPr>
              <a:t>2-3.</a:t>
            </a:r>
            <a:r>
              <a:rPr lang="ko-KR" altLang="en-US" sz="1600" dirty="0">
                <a:latin typeface="+mn-ea"/>
                <a:cs typeface="Gulim"/>
              </a:rPr>
              <a:t> 게시를 위한 </a:t>
            </a:r>
            <a:r>
              <a:rPr lang="en-US" sz="1600" dirty="0">
                <a:latin typeface="+mn-ea"/>
                <a:cs typeface="Gulim"/>
              </a:rPr>
              <a:t>HTTP</a:t>
            </a:r>
            <a:r>
              <a:rPr lang="ko-KR" altLang="en-US" sz="1600" dirty="0">
                <a:latin typeface="+mn-ea"/>
                <a:cs typeface="Gulim"/>
              </a:rPr>
              <a:t> </a:t>
            </a:r>
            <a:r>
              <a:rPr lang="en-US" altLang="ko-KR" sz="1600" dirty="0" err="1">
                <a:latin typeface="+mn-ea"/>
                <a:cs typeface="Gulim"/>
              </a:rPr>
              <a:t>Restfull</a:t>
            </a:r>
            <a:r>
              <a:rPr lang="en-US" altLang="ko-KR" sz="1600" dirty="0">
                <a:latin typeface="+mn-ea"/>
                <a:cs typeface="Gulim"/>
              </a:rPr>
              <a:t> API </a:t>
            </a:r>
            <a:r>
              <a:rPr lang="ko-KR" altLang="en-US" sz="1600" dirty="0">
                <a:latin typeface="+mn-ea"/>
                <a:cs typeface="Gulim"/>
              </a:rPr>
              <a:t>제공</a:t>
            </a:r>
            <a:r>
              <a:rPr lang="en-US" altLang="ko-KR" sz="1600" dirty="0">
                <a:latin typeface="+mn-ea"/>
                <a:cs typeface="Gulim"/>
              </a:rPr>
              <a:t>(</a:t>
            </a:r>
            <a:r>
              <a:rPr lang="ko-KR" altLang="en-US" sz="1600" dirty="0">
                <a:latin typeface="+mn-ea"/>
                <a:cs typeface="Gulim"/>
              </a:rPr>
              <a:t>공통</a:t>
            </a:r>
            <a:r>
              <a:rPr lang="en-US" altLang="ko-KR" sz="1600" dirty="0">
                <a:latin typeface="+mn-ea"/>
                <a:cs typeface="Gulim"/>
              </a:rPr>
              <a:t>)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/>
              </a:rPr>
              <a:t>2-4.</a:t>
            </a:r>
            <a:r>
              <a:rPr lang="ko-KR" altLang="en-US" sz="1600" dirty="0">
                <a:latin typeface="+mn-ea"/>
                <a:cs typeface="Gulim"/>
              </a:rPr>
              <a:t> </a:t>
            </a:r>
            <a:r>
              <a:rPr lang="en-US" altLang="ko-KR" sz="1600" dirty="0">
                <a:latin typeface="+mn-ea"/>
                <a:cs typeface="Gulim"/>
              </a:rPr>
              <a:t>Image</a:t>
            </a:r>
            <a:r>
              <a:rPr lang="ko-KR" altLang="en-US" sz="1600" dirty="0">
                <a:latin typeface="+mn-ea"/>
                <a:cs typeface="Gulim"/>
              </a:rPr>
              <a:t> 목록</a:t>
            </a:r>
            <a:r>
              <a:rPr lang="en-US" altLang="ko-KR" sz="1600" dirty="0">
                <a:latin typeface="+mn-ea"/>
                <a:cs typeface="Gulim"/>
              </a:rPr>
              <a:t>,</a:t>
            </a:r>
            <a:r>
              <a:rPr lang="ko-KR" altLang="en-US" sz="1600" dirty="0">
                <a:latin typeface="+mn-ea"/>
                <a:cs typeface="Gulim"/>
              </a:rPr>
              <a:t> 획득을 위한 </a:t>
            </a:r>
            <a:r>
              <a:rPr lang="en-US" altLang="ko-Kore-KR" sz="1600" dirty="0">
                <a:latin typeface="+mn-ea"/>
                <a:cs typeface="Gulim"/>
              </a:rPr>
              <a:t>HTTP</a:t>
            </a:r>
            <a:r>
              <a:rPr lang="ko-KR" altLang="en-US" sz="1600" dirty="0">
                <a:latin typeface="+mn-ea"/>
                <a:cs typeface="Gulim"/>
              </a:rPr>
              <a:t> </a:t>
            </a:r>
            <a:r>
              <a:rPr lang="en-US" altLang="ko-KR" sz="1600" dirty="0" err="1">
                <a:latin typeface="+mn-ea"/>
                <a:cs typeface="Gulim"/>
              </a:rPr>
              <a:t>Restfull</a:t>
            </a:r>
            <a:r>
              <a:rPr lang="en-US" altLang="ko-KR" sz="1600" dirty="0">
                <a:latin typeface="+mn-ea"/>
                <a:cs typeface="Gulim"/>
              </a:rPr>
              <a:t> API </a:t>
            </a:r>
            <a:r>
              <a:rPr lang="ko-KR" altLang="en-US" sz="1600" dirty="0">
                <a:latin typeface="+mn-ea"/>
                <a:cs typeface="Gulim"/>
              </a:rPr>
              <a:t>제공</a:t>
            </a:r>
            <a:r>
              <a:rPr lang="en-US" altLang="ko-KR" sz="1600" dirty="0">
                <a:latin typeface="+mn-ea"/>
                <a:cs typeface="Gulim"/>
              </a:rPr>
              <a:t>(</a:t>
            </a:r>
            <a:r>
              <a:rPr lang="ko-KR" altLang="en-US" sz="1600" dirty="0">
                <a:latin typeface="+mn-ea"/>
                <a:cs typeface="Gulim"/>
              </a:rPr>
              <a:t>신규 추가 필요</a:t>
            </a:r>
            <a:r>
              <a:rPr lang="en-US" altLang="ko-KR" sz="1600" dirty="0">
                <a:latin typeface="+mn-ea"/>
                <a:cs typeface="Gulim"/>
              </a:rPr>
              <a:t>)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/>
              </a:rPr>
              <a:t>2-5.</a:t>
            </a:r>
            <a:r>
              <a:rPr lang="ko-KR" altLang="en-US" sz="1600" dirty="0">
                <a:latin typeface="+mn-ea"/>
                <a:cs typeface="Gulim"/>
              </a:rPr>
              <a:t> 추가 기능</a:t>
            </a:r>
            <a:endParaRPr lang="en-US" altLang="ko-KR" sz="1600" dirty="0">
              <a:latin typeface="+mn-ea"/>
              <a:cs typeface="Gulim"/>
            </a:endParaRP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endParaRPr lang="en-US" altLang="ko-KR" sz="900" dirty="0">
              <a:latin typeface="+mn-ea"/>
              <a:cs typeface="Gulim"/>
            </a:endParaRPr>
          </a:p>
          <a:p>
            <a:pPr marL="299085" indent="-287020"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3.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 </a:t>
            </a:r>
            <a:r>
              <a:rPr lang="en-US" altLang="ko-Kore-KR" sz="1600" spc="-5" dirty="0">
                <a:solidFill>
                  <a:srgbClr val="558ED5"/>
                </a:solidFill>
                <a:latin typeface="+mn-ea"/>
                <a:cs typeface="Malgun Gothic"/>
              </a:rPr>
              <a:t>Client System(Android, Native App</a:t>
            </a: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,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 개별 제안</a:t>
            </a: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endParaRPr lang="ko-KR" altLang="en-US" sz="1600" dirty="0">
              <a:latin typeface="+mn-ea"/>
              <a:cs typeface="Malgun Gothic"/>
            </a:endParaRP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/>
              </a:rPr>
              <a:t>3.1.</a:t>
            </a:r>
            <a:r>
              <a:rPr lang="ko-KR" altLang="en-US" sz="1600" dirty="0">
                <a:latin typeface="+mn-ea"/>
                <a:cs typeface="Gulim"/>
              </a:rPr>
              <a:t> </a:t>
            </a:r>
            <a:r>
              <a:rPr lang="en-US" altLang="ko-KR" sz="1600" dirty="0">
                <a:latin typeface="+mn-ea"/>
                <a:cs typeface="Gulim"/>
              </a:rPr>
              <a:t>Image list view </a:t>
            </a:r>
            <a:r>
              <a:rPr lang="ko-KR" altLang="en-US" sz="1600" dirty="0">
                <a:latin typeface="+mn-ea"/>
                <a:cs typeface="Gulim"/>
              </a:rPr>
              <a:t>기능</a:t>
            </a:r>
            <a:r>
              <a:rPr lang="en-US" altLang="ko-KR" sz="1600" dirty="0">
                <a:latin typeface="+mn-ea"/>
                <a:cs typeface="Gulim"/>
              </a:rPr>
              <a:t>(</a:t>
            </a:r>
            <a:r>
              <a:rPr lang="ko-KR" altLang="en-US" sz="1600" dirty="0">
                <a:latin typeface="+mn-ea"/>
                <a:cs typeface="Gulim"/>
              </a:rPr>
              <a:t>공통 기능</a:t>
            </a:r>
            <a:r>
              <a:rPr lang="en-US" altLang="ko-KR" sz="1600" dirty="0">
                <a:latin typeface="+mn-ea"/>
                <a:cs typeface="Gulim"/>
              </a:rPr>
              <a:t>,</a:t>
            </a:r>
            <a:r>
              <a:rPr lang="ko-KR" altLang="en-US" sz="1600" dirty="0">
                <a:latin typeface="+mn-ea"/>
                <a:cs typeface="Gulim"/>
              </a:rPr>
              <a:t> 개별 제안</a:t>
            </a:r>
            <a:r>
              <a:rPr lang="en-US" altLang="ko-KR" sz="1600" dirty="0">
                <a:latin typeface="+mn-ea"/>
                <a:cs typeface="Gulim"/>
              </a:rPr>
              <a:t>)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/>
              </a:rPr>
              <a:t>3.2.</a:t>
            </a:r>
            <a:r>
              <a:rPr lang="ko-KR" altLang="en-US" sz="1600" dirty="0">
                <a:latin typeface="+mn-ea"/>
                <a:cs typeface="Gulim"/>
              </a:rPr>
              <a:t> </a:t>
            </a:r>
            <a:r>
              <a:rPr lang="en-US" altLang="ko-KR" sz="1600" dirty="0">
                <a:latin typeface="+mn-ea"/>
                <a:cs typeface="Gulim"/>
              </a:rPr>
              <a:t>Image</a:t>
            </a:r>
            <a:r>
              <a:rPr lang="ko-KR" altLang="en-US" sz="1600" dirty="0">
                <a:latin typeface="+mn-ea"/>
                <a:cs typeface="Gulim"/>
              </a:rPr>
              <a:t> 목록</a:t>
            </a:r>
            <a:r>
              <a:rPr lang="en-US" altLang="ko-KR" sz="1600" dirty="0">
                <a:latin typeface="+mn-ea"/>
                <a:cs typeface="Gulim"/>
              </a:rPr>
              <a:t>,</a:t>
            </a:r>
            <a:r>
              <a:rPr lang="ko-KR" altLang="en-US" sz="1600" dirty="0">
                <a:latin typeface="+mn-ea"/>
                <a:cs typeface="Gulim"/>
              </a:rPr>
              <a:t> 획득을 위한 </a:t>
            </a:r>
            <a:r>
              <a:rPr lang="en-US" altLang="ko-Kore-KR" sz="1600" dirty="0">
                <a:latin typeface="+mn-ea"/>
                <a:cs typeface="Gulim"/>
              </a:rPr>
              <a:t>HTTP</a:t>
            </a:r>
            <a:r>
              <a:rPr lang="ko-KR" altLang="en-US" sz="1600" dirty="0">
                <a:latin typeface="+mn-ea"/>
                <a:cs typeface="Gulim"/>
              </a:rPr>
              <a:t> </a:t>
            </a:r>
            <a:r>
              <a:rPr lang="en-US" altLang="ko-KR" sz="1600" dirty="0" err="1">
                <a:latin typeface="+mn-ea"/>
                <a:cs typeface="Gulim"/>
              </a:rPr>
              <a:t>Restfull</a:t>
            </a:r>
            <a:r>
              <a:rPr lang="en-US" altLang="ko-KR" sz="1600" dirty="0">
                <a:latin typeface="+mn-ea"/>
                <a:cs typeface="Gulim"/>
              </a:rPr>
              <a:t> API </a:t>
            </a:r>
            <a:r>
              <a:rPr lang="ko-KR" altLang="en-US" sz="1600" dirty="0">
                <a:latin typeface="+mn-ea"/>
                <a:cs typeface="Gulim"/>
              </a:rPr>
              <a:t>사용</a:t>
            </a:r>
            <a:r>
              <a:rPr lang="en-US" altLang="ko-KR" sz="1600" dirty="0">
                <a:latin typeface="+mn-ea"/>
                <a:cs typeface="Gulim"/>
              </a:rPr>
              <a:t>(</a:t>
            </a:r>
            <a:r>
              <a:rPr lang="ko-KR" altLang="en-US" sz="1600" dirty="0">
                <a:latin typeface="+mn-ea"/>
                <a:cs typeface="Gulim"/>
              </a:rPr>
              <a:t>신규 추가 필요</a:t>
            </a:r>
            <a:r>
              <a:rPr lang="en-US" altLang="ko-KR" sz="1600" dirty="0">
                <a:latin typeface="+mn-ea"/>
                <a:cs typeface="Gulim"/>
              </a:rPr>
              <a:t>)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/>
              </a:rPr>
              <a:t>3.3.</a:t>
            </a:r>
            <a:r>
              <a:rPr lang="ko-KR" altLang="en-US" sz="1600" dirty="0">
                <a:latin typeface="+mn-ea"/>
                <a:cs typeface="Gulim"/>
              </a:rPr>
              <a:t> 공통기능 및 추가기능을 활용한 사용자 시나리오 및 </a:t>
            </a:r>
            <a:r>
              <a:rPr lang="en-US" altLang="ko-KR" sz="1600" dirty="0">
                <a:latin typeface="+mn-ea"/>
                <a:cs typeface="Gulim"/>
              </a:rPr>
              <a:t>UI </a:t>
            </a:r>
            <a:r>
              <a:rPr lang="ko-KR" altLang="en-US" sz="1600" dirty="0">
                <a:latin typeface="+mn-ea"/>
                <a:cs typeface="Gulim"/>
              </a:rPr>
              <a:t>제공</a:t>
            </a:r>
            <a:r>
              <a:rPr lang="en-US" altLang="ko-KR" sz="1600" dirty="0">
                <a:latin typeface="+mn-ea"/>
                <a:cs typeface="Gulim"/>
              </a:rPr>
              <a:t> (</a:t>
            </a:r>
            <a:r>
              <a:rPr lang="ko-KR" altLang="en-US" sz="1600" dirty="0">
                <a:latin typeface="+mn-ea"/>
                <a:cs typeface="Gulim"/>
              </a:rPr>
              <a:t>신규 추가 필요</a:t>
            </a:r>
            <a:r>
              <a:rPr lang="en-US" altLang="ko-KR" sz="1600" dirty="0">
                <a:latin typeface="+mn-ea"/>
                <a:cs typeface="Gulim"/>
              </a:rPr>
              <a:t>)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/>
              </a:rPr>
              <a:t>3-4.</a:t>
            </a:r>
            <a:r>
              <a:rPr lang="ko-KR" altLang="en-US" sz="1600" dirty="0">
                <a:latin typeface="+mn-ea"/>
                <a:cs typeface="Gulim"/>
              </a:rPr>
              <a:t> 추가 기능</a:t>
            </a:r>
            <a:endParaRPr lang="en-US" altLang="ko-KR" sz="1600" dirty="0">
              <a:latin typeface="+mn-ea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82213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9658644-18C5-09E3-5A99-583969EAF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018" y="2590800"/>
            <a:ext cx="2030258" cy="2788687"/>
          </a:xfrm>
          <a:prstGeom prst="rect">
            <a:avLst/>
          </a:prstGeom>
        </p:spPr>
      </p:pic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42AE3B60-BC96-6ABB-6C4A-5C973F50649C}"/>
              </a:ext>
            </a:extLst>
          </p:cNvPr>
          <p:cNvSpPr/>
          <p:nvPr/>
        </p:nvSpPr>
        <p:spPr>
          <a:xfrm>
            <a:off x="3942441" y="2666999"/>
            <a:ext cx="2151817" cy="269474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100" dirty="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611206EA-D141-C3C0-2DFF-A03FD7DA0CF1}"/>
              </a:ext>
            </a:extLst>
          </p:cNvPr>
          <p:cNvSpPr/>
          <p:nvPr/>
        </p:nvSpPr>
        <p:spPr>
          <a:xfrm>
            <a:off x="1941282" y="2667051"/>
            <a:ext cx="1543959" cy="269474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100" dirty="0"/>
          </a:p>
        </p:txBody>
      </p:sp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52933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dirty="0">
                <a:latin typeface="Times New Roman"/>
                <a:cs typeface="Times New Roman"/>
              </a:rPr>
              <a:t>시스템 구성도 </a:t>
            </a:r>
            <a:r>
              <a:rPr lang="en-US" altLang="ko-KR" i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lang="ko-KR" altLang="en-US" i="1" dirty="0">
                <a:solidFill>
                  <a:srgbClr val="FF0000"/>
                </a:solidFill>
                <a:latin typeface="Times New Roman"/>
                <a:cs typeface="Times New Roman"/>
              </a:rPr>
              <a:t>변경  된 사항 적용 필요</a:t>
            </a:r>
            <a:r>
              <a:rPr lang="en-US" altLang="ko-KR" i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i="1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0" y="1124817"/>
            <a:ext cx="88747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ko-KR" altLang="en-US" sz="2000" spc="-5" dirty="0">
                <a:solidFill>
                  <a:srgbClr val="558ED5"/>
                </a:solidFill>
                <a:latin typeface="+mn-ea"/>
                <a:cs typeface="Malgun Gothic"/>
              </a:rPr>
              <a:t>시스템 구성도</a:t>
            </a:r>
            <a:endParaRPr sz="2000" dirty="0">
              <a:latin typeface="+mn-ea"/>
              <a:cs typeface="Malgun Gothic"/>
            </a:endParaRPr>
          </a:p>
        </p:txBody>
      </p:sp>
      <p:pic>
        <p:nvPicPr>
          <p:cNvPr id="22" name="Picture 12" descr="D:\Daum_Cloud\DaumCloud\20131220_스마트 협업테이블\01. Images\DL380G7.png">
            <a:extLst>
              <a:ext uri="{FF2B5EF4-FFF2-40B4-BE49-F238E27FC236}">
                <a16:creationId xmlns:a16="http://schemas.microsoft.com/office/drawing/2014/main" id="{0F63D4D9-953B-2D1F-BFAF-1B1E31D2E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51" y="4720803"/>
            <a:ext cx="1280543" cy="62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DEE88C-C676-BE47-3735-11C43C5A1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3238" y="4082001"/>
            <a:ext cx="870999" cy="870999"/>
          </a:xfrm>
          <a:prstGeom prst="rect">
            <a:avLst/>
          </a:prstGeom>
        </p:spPr>
      </p:pic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43E3AD6F-2BEC-050F-6ABD-67996DB94D9B}"/>
              </a:ext>
            </a:extLst>
          </p:cNvPr>
          <p:cNvSpPr/>
          <p:nvPr/>
        </p:nvSpPr>
        <p:spPr>
          <a:xfrm>
            <a:off x="2061309" y="3192267"/>
            <a:ext cx="1257632" cy="529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Change Detection</a:t>
            </a:r>
            <a:endParaRPr kumimoji="1" lang="ko-Kore-KR" altLang="en-US" sz="1100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60186F94-C34A-B6E9-3EE6-4D66A3B4FDC6}"/>
              </a:ext>
            </a:extLst>
          </p:cNvPr>
          <p:cNvSpPr/>
          <p:nvPr/>
        </p:nvSpPr>
        <p:spPr>
          <a:xfrm>
            <a:off x="4031778" y="3395570"/>
            <a:ext cx="1368449" cy="785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Intruder Detection</a:t>
            </a:r>
          </a:p>
          <a:p>
            <a:pPr algn="ctr"/>
            <a:r>
              <a:rPr kumimoji="1" lang="en-US" altLang="ko-Kore-KR" sz="1100" dirty="0"/>
              <a:t>(Django blog)</a:t>
            </a:r>
            <a:endParaRPr kumimoji="1" lang="ko-Kore-KR" altLang="en-US" sz="1100" dirty="0"/>
          </a:p>
        </p:txBody>
      </p:sp>
      <p:pic>
        <p:nvPicPr>
          <p:cNvPr id="26" name="Picture 13" descr="D:\Daum_Cloud\DaumCloud\20131220_스마트 협업테이블\01. Images\Database_3.png">
            <a:extLst>
              <a:ext uri="{FF2B5EF4-FFF2-40B4-BE49-F238E27FC236}">
                <a16:creationId xmlns:a16="http://schemas.microsoft.com/office/drawing/2014/main" id="{962EA651-522D-9C86-C725-0861A92F5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006" y="4181145"/>
            <a:ext cx="594672" cy="67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D4EF574-AFE5-2436-6726-206CFC668E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6101" y="3670116"/>
            <a:ext cx="971309" cy="543326"/>
          </a:xfrm>
          <a:prstGeom prst="rect">
            <a:avLst/>
          </a:prstGeom>
        </p:spPr>
      </p:pic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9D1B64E9-B351-4B43-551D-F8B8F5CB930C}"/>
              </a:ext>
            </a:extLst>
          </p:cNvPr>
          <p:cNvCxnSpPr>
            <a:cxnSpLocks/>
            <a:stCxn id="24" idx="0"/>
          </p:cNvCxnSpPr>
          <p:nvPr/>
        </p:nvCxnSpPr>
        <p:spPr>
          <a:xfrm rot="5400000" flipH="1" flipV="1">
            <a:off x="3357811" y="2327509"/>
            <a:ext cx="197073" cy="15324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B9B71CDA-9F6E-482A-5587-BB85509175DE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5124237" y="4517500"/>
            <a:ext cx="372769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:a16="http://schemas.microsoft.com/office/drawing/2014/main" id="{91AC4C0C-D37A-9B30-37F3-932EFFED37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0562" y="3680774"/>
            <a:ext cx="431435" cy="414626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DAB7DE51-8636-F122-B35E-DF97F1590E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09861" y="4119079"/>
            <a:ext cx="552835" cy="414626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D3796987-A85F-E381-8EB8-DE0569E371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9322" y="3223161"/>
            <a:ext cx="395673" cy="414627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36151BF-7ED6-0715-36B9-4A83291C87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64378" y="2785772"/>
            <a:ext cx="421175" cy="414628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3008D9B9-9672-F9F7-B1C9-CE4987F78C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06804" y="3223161"/>
            <a:ext cx="660400" cy="660400"/>
          </a:xfrm>
          <a:prstGeom prst="rect">
            <a:avLst/>
          </a:prstGeom>
        </p:spPr>
      </p:pic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ABCD8ECB-282A-6335-0B2A-8E0A1E5F558C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5193878" y="2995194"/>
            <a:ext cx="2061357" cy="1419526"/>
          </a:xfrm>
          <a:prstGeom prst="bentConnector3">
            <a:avLst>
              <a:gd name="adj1" fmla="val 5962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FA01F47-3330-C635-0239-9C3660364D09}"/>
              </a:ext>
            </a:extLst>
          </p:cNvPr>
          <p:cNvSpPr txBox="1"/>
          <p:nvPr/>
        </p:nvSpPr>
        <p:spPr>
          <a:xfrm>
            <a:off x="2729982" y="2702939"/>
            <a:ext cx="123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HTTP/Restful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API</a:t>
            </a:r>
            <a:endParaRPr kumimoji="1" lang="ko-Kore-KR" alt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027E028-B68C-DDC5-6C75-D317B32B0A67}"/>
              </a:ext>
            </a:extLst>
          </p:cNvPr>
          <p:cNvSpPr txBox="1"/>
          <p:nvPr/>
        </p:nvSpPr>
        <p:spPr>
          <a:xfrm>
            <a:off x="5429805" y="2702938"/>
            <a:ext cx="513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EEF8602-A224-866A-BC31-E8089D5E3524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4716003" y="3086086"/>
            <a:ext cx="0" cy="309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51CDFA6-6AA4-2B01-173B-46645D590930}"/>
              </a:ext>
            </a:extLst>
          </p:cNvPr>
          <p:cNvSpPr txBox="1"/>
          <p:nvPr/>
        </p:nvSpPr>
        <p:spPr>
          <a:xfrm>
            <a:off x="4724400" y="3124200"/>
            <a:ext cx="513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F5EA3C39-7B5D-6748-BB13-44D60AC654A3}"/>
              </a:ext>
            </a:extLst>
          </p:cNvPr>
          <p:cNvSpPr/>
          <p:nvPr/>
        </p:nvSpPr>
        <p:spPr>
          <a:xfrm>
            <a:off x="4253616" y="4054333"/>
            <a:ext cx="940262" cy="212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/>
              <a:t> Image blog</a:t>
            </a:r>
            <a:endParaRPr kumimoji="1" lang="ko-Kore-KR" altLang="en-US" sz="1000" dirty="0"/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A2A46386-DA7C-81F2-1F2E-3C2FFD0D31EB}"/>
              </a:ext>
            </a:extLst>
          </p:cNvPr>
          <p:cNvSpPr/>
          <p:nvPr/>
        </p:nvSpPr>
        <p:spPr>
          <a:xfrm>
            <a:off x="4031778" y="3402836"/>
            <a:ext cx="692622" cy="212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/>
              <a:t> REST API</a:t>
            </a:r>
            <a:endParaRPr kumimoji="1" lang="ko-Kore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F7F2CF-5152-F03B-CCDD-A01F95E9695B}"/>
              </a:ext>
            </a:extLst>
          </p:cNvPr>
          <p:cNvSpPr txBox="1"/>
          <p:nvPr/>
        </p:nvSpPr>
        <p:spPr>
          <a:xfrm>
            <a:off x="3856074" y="3152001"/>
            <a:ext cx="870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PORT:8000</a:t>
            </a:r>
            <a:endParaRPr kumimoji="1" lang="ko-Kore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2D9E07-B252-368F-6CC7-299C67EC932D}"/>
              </a:ext>
            </a:extLst>
          </p:cNvPr>
          <p:cNvSpPr txBox="1"/>
          <p:nvPr/>
        </p:nvSpPr>
        <p:spPr>
          <a:xfrm>
            <a:off x="1903368" y="5377056"/>
            <a:ext cx="1578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&lt;EDGE SYSTEM&gt;</a:t>
            </a:r>
            <a:endParaRPr kumimoji="1" lang="ko-Kore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3C3EBE-3F71-2BF4-18BE-D4502915FCFA}"/>
              </a:ext>
            </a:extLst>
          </p:cNvPr>
          <p:cNvSpPr txBox="1"/>
          <p:nvPr/>
        </p:nvSpPr>
        <p:spPr>
          <a:xfrm>
            <a:off x="6800813" y="5334000"/>
            <a:ext cx="2148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&lt;CLIENT&gt;</a:t>
            </a:r>
            <a:endParaRPr kumimoji="1" lang="ko-Kore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1838BDA-9BCA-D027-CC4E-8EEB9220865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59247" y="4589324"/>
            <a:ext cx="431435" cy="4398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E5A8C0A-F9CF-5A2E-A8FF-129FFFF75F9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454" y="4821716"/>
            <a:ext cx="971397" cy="6722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56D45A-D091-1BD2-D766-90BA81F6265B}"/>
              </a:ext>
            </a:extLst>
          </p:cNvPr>
          <p:cNvSpPr txBox="1"/>
          <p:nvPr/>
        </p:nvSpPr>
        <p:spPr>
          <a:xfrm>
            <a:off x="288554" y="4595972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1200" dirty="0"/>
              <a:t>WEBCAM</a:t>
            </a:r>
            <a:endParaRPr kumimoji="1" lang="ko-Kore-KR" altLang="en-US" sz="12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424E271-6665-5F41-7DAD-DE491889775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24232" y="4641184"/>
            <a:ext cx="797854" cy="2356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307A8A-A117-F084-4D3B-B664B3E9CE1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40935" y="4244808"/>
            <a:ext cx="1047750" cy="32719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C825158-FCC8-6ED3-0E4D-AA17A3C34D6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19400" y="4790122"/>
            <a:ext cx="609600" cy="16287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827456F-4861-74AE-96C0-B533B83ABB0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66530" y="4464046"/>
            <a:ext cx="715339" cy="35767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692E289-E0B5-EAE3-9D1B-CDBDB0A7DFDF}"/>
              </a:ext>
            </a:extLst>
          </p:cNvPr>
          <p:cNvSpPr txBox="1"/>
          <p:nvPr/>
        </p:nvSpPr>
        <p:spPr>
          <a:xfrm>
            <a:off x="3960572" y="5334000"/>
            <a:ext cx="2148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&lt;SERVICE SYSTEM&gt;</a:t>
            </a:r>
            <a:endParaRPr kumimoji="1" lang="ko-Kore-KR" altLang="en-US" sz="1200" dirty="0"/>
          </a:p>
        </p:txBody>
      </p:sp>
      <p:pic>
        <p:nvPicPr>
          <p:cNvPr id="14" name="그림 13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9E91F8C4-D930-F2A2-AD6A-F3EB2122DD8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915" y="2692439"/>
            <a:ext cx="1018034" cy="407214"/>
          </a:xfrm>
          <a:prstGeom prst="rect">
            <a:avLst/>
          </a:prstGeom>
        </p:spPr>
      </p:pic>
      <p:pic>
        <p:nvPicPr>
          <p:cNvPr id="31" name="그림 30" descr="스크린샷, 블랙, 그래픽, 텍스트이(가) 표시된 사진&#10;&#10;자동 생성된 설명">
            <a:extLst>
              <a:ext uri="{FF2B5EF4-FFF2-40B4-BE49-F238E27FC236}">
                <a16:creationId xmlns:a16="http://schemas.microsoft.com/office/drawing/2014/main" id="{B917FAF0-7F73-ECAC-4A93-217EB0151B4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772" y="4796381"/>
            <a:ext cx="1208504" cy="67978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153DF5B-04DE-EECD-E9EE-9E0DE5868408}"/>
              </a:ext>
            </a:extLst>
          </p:cNvPr>
          <p:cNvCxnSpPr>
            <a:cxnSpLocks/>
          </p:cNvCxnSpPr>
          <p:nvPr/>
        </p:nvCxnSpPr>
        <p:spPr>
          <a:xfrm flipV="1">
            <a:off x="951818" y="4871561"/>
            <a:ext cx="1371341" cy="1576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9E81D7E-C39C-C5B7-84B4-088128A54750}"/>
              </a:ext>
            </a:extLst>
          </p:cNvPr>
          <p:cNvCxnSpPr>
            <a:cxnSpLocks/>
          </p:cNvCxnSpPr>
          <p:nvPr/>
        </p:nvCxnSpPr>
        <p:spPr>
          <a:xfrm>
            <a:off x="7162800" y="2171566"/>
            <a:ext cx="712164" cy="4761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5" name="그림 44">
            <a:extLst>
              <a:ext uri="{FF2B5EF4-FFF2-40B4-BE49-F238E27FC236}">
                <a16:creationId xmlns:a16="http://schemas.microsoft.com/office/drawing/2014/main" id="{57403FFA-E80F-80F8-7315-290986008F3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29128" y="1649740"/>
            <a:ext cx="971397" cy="67220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CCB3C31-0E11-FFE1-CD7C-2545FC1B5687}"/>
              </a:ext>
            </a:extLst>
          </p:cNvPr>
          <p:cNvSpPr txBox="1"/>
          <p:nvPr/>
        </p:nvSpPr>
        <p:spPr>
          <a:xfrm>
            <a:off x="6573459" y="1437913"/>
            <a:ext cx="664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1200" dirty="0"/>
              <a:t>Camera</a:t>
            </a:r>
            <a:endParaRPr kumimoji="1" lang="ko-Kore-KR" altLang="en-US" sz="1200" dirty="0"/>
          </a:p>
        </p:txBody>
      </p:sp>
      <p:pic>
        <p:nvPicPr>
          <p:cNvPr id="54" name="그림 53" descr="그래픽, 디자인이(가) 표시된 사진&#10;&#10;자동 생성된 설명">
            <a:extLst>
              <a:ext uri="{FF2B5EF4-FFF2-40B4-BE49-F238E27FC236}">
                <a16:creationId xmlns:a16="http://schemas.microsoft.com/office/drawing/2014/main" id="{C1B01F73-E8B9-3220-A133-51CF7610D58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161" y="2806760"/>
            <a:ext cx="1549910" cy="3844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676CD9FC-ED7A-53D5-E4D6-9076A5FAB52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63086" y="3159588"/>
            <a:ext cx="1047750" cy="32719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1" name="그림 60" descr="인간의 얼굴, 텍스트, 스크린샷, 사람이(가) 표시된 사진&#10;&#10;자동 생성된 설명">
            <a:extLst>
              <a:ext uri="{FF2B5EF4-FFF2-40B4-BE49-F238E27FC236}">
                <a16:creationId xmlns:a16="http://schemas.microsoft.com/office/drawing/2014/main" id="{B6D22EDF-679C-CF22-7ABB-49C32433B3E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" t="35262" r="16978" b="7881"/>
          <a:stretch/>
        </p:blipFill>
        <p:spPr>
          <a:xfrm>
            <a:off x="2323159" y="3746264"/>
            <a:ext cx="773780" cy="568849"/>
          </a:xfrm>
          <a:prstGeom prst="rect">
            <a:avLst/>
          </a:prstGeom>
        </p:spPr>
      </p:pic>
      <p:pic>
        <p:nvPicPr>
          <p:cNvPr id="62" name="그림 61" descr="인간의 얼굴, 텍스트, 스크린샷, 사람이(가) 표시된 사진&#10;&#10;자동 생성된 설명">
            <a:extLst>
              <a:ext uri="{FF2B5EF4-FFF2-40B4-BE49-F238E27FC236}">
                <a16:creationId xmlns:a16="http://schemas.microsoft.com/office/drawing/2014/main" id="{6186733D-6AD8-129E-ECF2-55D3164A145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" t="35262" r="16978" b="7881"/>
          <a:stretch/>
        </p:blipFill>
        <p:spPr>
          <a:xfrm>
            <a:off x="7367112" y="3460063"/>
            <a:ext cx="815850" cy="599776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A514A50E-FC5F-61C0-F4E3-CC79A24A831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42670" y="3420693"/>
            <a:ext cx="609600" cy="16287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59C9D016-417F-7865-5AAD-4D880F2D4F9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89800" y="3094617"/>
            <a:ext cx="715339" cy="3576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F16CB60-5A70-D8A1-D206-20BAE023FCF3}"/>
              </a:ext>
            </a:extLst>
          </p:cNvPr>
          <p:cNvSpPr/>
          <p:nvPr/>
        </p:nvSpPr>
        <p:spPr>
          <a:xfrm>
            <a:off x="7464116" y="4679647"/>
            <a:ext cx="771471" cy="3756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23">
            <a:extLst>
              <a:ext uri="{FF2B5EF4-FFF2-40B4-BE49-F238E27FC236}">
                <a16:creationId xmlns:a16="http://schemas.microsoft.com/office/drawing/2014/main" id="{DD115E29-6CF8-DD82-E4AE-14432673B3A2}"/>
              </a:ext>
            </a:extLst>
          </p:cNvPr>
          <p:cNvSpPr/>
          <p:nvPr/>
        </p:nvSpPr>
        <p:spPr>
          <a:xfrm>
            <a:off x="7255235" y="4149793"/>
            <a:ext cx="1257632" cy="529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Change Detection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84937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10909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dirty="0">
                <a:latin typeface="Times New Roman"/>
                <a:cs typeface="Times New Roman"/>
              </a:rPr>
              <a:t>목적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74040" y="1124817"/>
            <a:ext cx="8080375" cy="7777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en-US" altLang="ko-KR" sz="2000" spc="-5" dirty="0">
                <a:solidFill>
                  <a:srgbClr val="558ED5"/>
                </a:solidFill>
                <a:latin typeface="+mn-ea"/>
                <a:cs typeface="Malgun Gothic"/>
              </a:rPr>
              <a:t>??</a:t>
            </a:r>
            <a:endParaRPr sz="2000" dirty="0">
              <a:latin typeface="+mn-ea"/>
              <a:cs typeface="Malgun Gothic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en-US" altLang="ko-KR" sz="1800" dirty="0">
                <a:latin typeface="+mn-ea"/>
                <a:cs typeface="Gulim"/>
              </a:rPr>
              <a:t>??</a:t>
            </a:r>
            <a:endParaRPr sz="1800" dirty="0">
              <a:latin typeface="+mn-ea"/>
              <a:cs typeface="Guli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10909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2000" dirty="0"/>
              <a:t>필요성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74040" y="1124817"/>
            <a:ext cx="8080375" cy="7777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en-US" altLang="ko-KR" sz="2000" spc="-5" dirty="0">
                <a:solidFill>
                  <a:srgbClr val="558ED5"/>
                </a:solidFill>
                <a:latin typeface="+mn-ea"/>
                <a:cs typeface="Malgun Gothic"/>
              </a:rPr>
              <a:t>??</a:t>
            </a:r>
            <a:endParaRPr sz="2000" dirty="0">
              <a:latin typeface="+mn-ea"/>
              <a:cs typeface="Malgun Gothic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en-US" altLang="ko-KR" sz="1800" dirty="0">
                <a:latin typeface="+mn-ea"/>
                <a:cs typeface="Gulim"/>
              </a:rPr>
              <a:t>??</a:t>
            </a:r>
            <a:endParaRPr sz="1800" dirty="0">
              <a:latin typeface="+mn-ea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1800516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68173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ko-KR" altLang="en-US" sz="2000" dirty="0"/>
              <a:t>기능 </a:t>
            </a:r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ko-KR" altLang="en-US" sz="2000" dirty="0">
                <a:solidFill>
                  <a:schemeClr val="accent1"/>
                </a:solidFill>
              </a:rPr>
              <a:t>조건대비표</a:t>
            </a:r>
            <a:endParaRPr dirty="0">
              <a:solidFill>
                <a:schemeClr val="accent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38D92DE-3313-341A-7253-A23793A03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183112"/>
              </p:ext>
            </p:extLst>
          </p:nvPr>
        </p:nvGraphicFramePr>
        <p:xfrm>
          <a:off x="457200" y="1219200"/>
          <a:ext cx="89916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1260587217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525911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99785294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46177164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5583751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시스템 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세부기능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구현 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대체 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소스 파일명 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함수 또는 </a:t>
                      </a:r>
                      <a:r>
                        <a:rPr lang="en-US" altLang="ko-KR" sz="1000" dirty="0"/>
                        <a:t>class</a:t>
                      </a:r>
                      <a:r>
                        <a:rPr lang="ko-KR" altLang="en-US" sz="1000" dirty="0"/>
                        <a:t>명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27650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1. Edge System(Python </a:t>
                      </a:r>
                      <a:r>
                        <a:rPr lang="ko-KR" altLang="en-US" sz="1000" dirty="0"/>
                        <a:t>기반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공통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1-1. YoloV5 pretrained model </a:t>
                      </a:r>
                      <a:r>
                        <a:rPr lang="ko-KR" altLang="en-US" sz="1000" dirty="0"/>
                        <a:t>사용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대체 가능</a:t>
                      </a:r>
                      <a:r>
                        <a:rPr lang="en-US" altLang="ko-KR" sz="1000" b="1" dirty="0"/>
                        <a:t>)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23692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1-2. </a:t>
                      </a:r>
                      <a:r>
                        <a:rPr lang="en" altLang="ko-KR" sz="1000" dirty="0" err="1"/>
                        <a:t>Ms</a:t>
                      </a:r>
                      <a:r>
                        <a:rPr lang="en" altLang="ko-KR" sz="1000" dirty="0"/>
                        <a:t> coco </a:t>
                      </a:r>
                      <a:r>
                        <a:rPr lang="ko-KR" altLang="en-US" sz="1000" dirty="0"/>
                        <a:t>훈련데이터 기준 검출 객체 </a:t>
                      </a:r>
                      <a:r>
                        <a:rPr lang="en-US" altLang="ko-KR" sz="1000" dirty="0"/>
                        <a:t>(</a:t>
                      </a:r>
                      <a:r>
                        <a:rPr lang="en" altLang="ko-KR" sz="1000" dirty="0"/>
                        <a:t>Classes) : 80</a:t>
                      </a:r>
                      <a:r>
                        <a:rPr lang="ko-KR" altLang="en-US" sz="1000" dirty="0"/>
                        <a:t>가지 객체 검출 기능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대체 가능 함</a:t>
                      </a:r>
                      <a:r>
                        <a:rPr lang="en-US" altLang="ko-KR" sz="1000" b="1" dirty="0"/>
                        <a:t>)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57684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1-3. </a:t>
                      </a:r>
                      <a:r>
                        <a:rPr lang="ko-KR" altLang="en-US" sz="1000" dirty="0"/>
                        <a:t>한 종류의 객체를 동일한 객체로 가능한 </a:t>
                      </a:r>
                      <a:r>
                        <a:rPr lang="en" altLang="ko-KR" sz="1000" dirty="0"/>
                        <a:t>Change Detection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대체 가능 함</a:t>
                      </a:r>
                      <a:r>
                        <a:rPr lang="en-US" altLang="ko-KR" sz="1000" b="1" dirty="0"/>
                        <a:t>)</a:t>
                      </a:r>
                      <a:endParaRPr lang="en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742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1-4. </a:t>
                      </a:r>
                      <a:r>
                        <a:rPr lang="ko-KR" altLang="en-US" sz="1000" dirty="0"/>
                        <a:t>게시를 위한 </a:t>
                      </a:r>
                      <a:r>
                        <a:rPr lang="en" altLang="ko-KR" sz="1000" dirty="0"/>
                        <a:t>HTTP </a:t>
                      </a:r>
                      <a:r>
                        <a:rPr lang="en" altLang="ko-KR" sz="1000" dirty="0" err="1"/>
                        <a:t>Restfull</a:t>
                      </a:r>
                      <a:r>
                        <a:rPr lang="en" altLang="ko-KR" sz="1000" dirty="0"/>
                        <a:t> API </a:t>
                      </a:r>
                      <a:r>
                        <a:rPr lang="ko-KR" altLang="en-US" sz="1000" dirty="0"/>
                        <a:t>사용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공통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12583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1-5. </a:t>
                      </a:r>
                      <a:r>
                        <a:rPr lang="ko-KR" altLang="en-US" sz="1000" dirty="0"/>
                        <a:t>기타 추가기능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더 있을 경우 아래 표 추가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4219046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2. Service System(Python, Django </a:t>
                      </a:r>
                      <a:r>
                        <a:rPr lang="ko-KR" altLang="en-US" sz="1000" dirty="0"/>
                        <a:t>기반</a:t>
                      </a:r>
                      <a:r>
                        <a:rPr lang="en-US" altLang="ko-KR" sz="1000" dirty="0"/>
                        <a:t>, </a:t>
                      </a:r>
                      <a:r>
                        <a:rPr lang="en" altLang="ko-KR" sz="1000" dirty="0" err="1"/>
                        <a:t>Pythonanywhere</a:t>
                      </a:r>
                      <a:r>
                        <a:rPr lang="en" altLang="ko-KR" sz="1000" dirty="0"/>
                        <a:t> </a:t>
                      </a:r>
                      <a:r>
                        <a:rPr lang="ko-KR" altLang="en-US" sz="1000" dirty="0"/>
                        <a:t>클라우드상 서비스 구동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일부 확장 기능 가능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2-1. </a:t>
                      </a:r>
                      <a:r>
                        <a:rPr lang="ko-KR" altLang="en-US" sz="1000" dirty="0"/>
                        <a:t>사용자 보안 기능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보안키를 이용한 로그인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공통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2041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2-2. Image Blog </a:t>
                      </a:r>
                      <a:r>
                        <a:rPr lang="ko-KR" altLang="en-US" sz="1000" dirty="0"/>
                        <a:t>및 관리 기능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공통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일부 확장 기능 가능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46181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2-3. </a:t>
                      </a:r>
                      <a:r>
                        <a:rPr lang="ko-KR" altLang="en-US" sz="1000" dirty="0"/>
                        <a:t>게시를 위한 </a:t>
                      </a:r>
                      <a:r>
                        <a:rPr lang="en" altLang="ko-KR" sz="1000" dirty="0"/>
                        <a:t>HTTP </a:t>
                      </a:r>
                      <a:r>
                        <a:rPr lang="en" altLang="ko-KR" sz="1000" dirty="0" err="1"/>
                        <a:t>Restfull</a:t>
                      </a:r>
                      <a:r>
                        <a:rPr lang="en" altLang="ko-KR" sz="1000" dirty="0"/>
                        <a:t> API </a:t>
                      </a:r>
                      <a:r>
                        <a:rPr lang="ko-KR" altLang="en-US" sz="1000" dirty="0"/>
                        <a:t>제공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공통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9916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2-4. Image </a:t>
                      </a:r>
                      <a:r>
                        <a:rPr lang="ko-KR" altLang="en-US" sz="1000" dirty="0"/>
                        <a:t>목록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획득을 위한 </a:t>
                      </a:r>
                      <a:r>
                        <a:rPr lang="en" altLang="ko-KR" sz="1000" dirty="0"/>
                        <a:t>HTTP </a:t>
                      </a:r>
                      <a:r>
                        <a:rPr lang="en" altLang="ko-KR" sz="1000" dirty="0" err="1"/>
                        <a:t>Restfull</a:t>
                      </a:r>
                      <a:r>
                        <a:rPr lang="en" altLang="ko-KR" sz="1000" dirty="0"/>
                        <a:t> API </a:t>
                      </a:r>
                      <a:r>
                        <a:rPr lang="ko-KR" altLang="en-US" sz="1000" dirty="0"/>
                        <a:t>제공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신규 추가 필요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2800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2-5. </a:t>
                      </a:r>
                      <a:r>
                        <a:rPr lang="ko-KR" altLang="en-US" sz="1000" dirty="0"/>
                        <a:t>기타 추가 기능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더 있을 경우 아래 표 추가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239533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3. Client System(Android, Native App, </a:t>
                      </a:r>
                      <a:r>
                        <a:rPr lang="ko-KR" altLang="en-US" sz="1000" dirty="0"/>
                        <a:t>개별 제안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3.1. Image list view </a:t>
                      </a:r>
                      <a:r>
                        <a:rPr lang="ko-KR" altLang="en-US" sz="1000" dirty="0"/>
                        <a:t>기능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공통 기능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개별 제안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921345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3.2. Image </a:t>
                      </a:r>
                      <a:r>
                        <a:rPr lang="ko-KR" altLang="en-US" sz="1000" dirty="0"/>
                        <a:t>목록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획득을 위한 </a:t>
                      </a:r>
                      <a:r>
                        <a:rPr lang="en" altLang="ko-KR" sz="1000" dirty="0"/>
                        <a:t>HTTP </a:t>
                      </a:r>
                      <a:r>
                        <a:rPr lang="en" altLang="ko-KR" sz="1000" dirty="0" err="1"/>
                        <a:t>Restfull</a:t>
                      </a:r>
                      <a:r>
                        <a:rPr lang="en" altLang="ko-KR" sz="1000" dirty="0"/>
                        <a:t> API </a:t>
                      </a:r>
                      <a:r>
                        <a:rPr lang="ko-KR" altLang="en-US" sz="1000" dirty="0"/>
                        <a:t>사용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신규 추가 필요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5660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3.3. </a:t>
                      </a:r>
                      <a:r>
                        <a:rPr lang="ko-KR" altLang="en-US" sz="1000" dirty="0"/>
                        <a:t>공통기능 및 추가기능을 활용한 사용자 시나리오 및 </a:t>
                      </a:r>
                      <a:r>
                        <a:rPr lang="en" altLang="ko-KR" sz="1000" dirty="0"/>
                        <a:t>UI </a:t>
                      </a:r>
                      <a:r>
                        <a:rPr lang="ko-KR" altLang="en-US" sz="1000" dirty="0"/>
                        <a:t>제공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신규 추가 필요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626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3-4. </a:t>
                      </a:r>
                      <a:r>
                        <a:rPr lang="ko-KR" altLang="en-US" sz="1000" dirty="0"/>
                        <a:t>추가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7563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98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953FC-8DC7-DEB6-AC4F-171A8F72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40" y="609888"/>
            <a:ext cx="8757919" cy="307777"/>
          </a:xfrm>
        </p:spPr>
        <p:txBody>
          <a:bodyPr/>
          <a:lstStyle/>
          <a:p>
            <a:r>
              <a:rPr lang="ko-KR" altLang="en-US" sz="2000" dirty="0">
                <a:solidFill>
                  <a:schemeClr val="tx2"/>
                </a:solidFill>
              </a:rPr>
              <a:t>기능 </a:t>
            </a:r>
            <a:r>
              <a:rPr lang="en-US" altLang="ko-KR" sz="2000" dirty="0">
                <a:solidFill>
                  <a:schemeClr val="tx2"/>
                </a:solidFill>
              </a:rPr>
              <a:t>-</a:t>
            </a:r>
            <a:r>
              <a:rPr lang="ko-KR" altLang="en-US" sz="2000" dirty="0">
                <a:solidFill>
                  <a:schemeClr val="tx2"/>
                </a:solidFill>
              </a:rPr>
              <a:t> </a:t>
            </a:r>
            <a:r>
              <a:rPr lang="en-US" altLang="ko-KR" sz="2000" dirty="0">
                <a:solidFill>
                  <a:schemeClr val="tx2"/>
                </a:solidFill>
              </a:rPr>
              <a:t>1. Edge System(Python </a:t>
            </a:r>
            <a:r>
              <a:rPr lang="ko-KR" altLang="en-US" sz="2000" dirty="0">
                <a:solidFill>
                  <a:schemeClr val="tx2"/>
                </a:solidFill>
              </a:rPr>
              <a:t>기반</a:t>
            </a:r>
            <a:r>
              <a:rPr lang="en-US" altLang="ko-KR" sz="2000" dirty="0">
                <a:solidFill>
                  <a:schemeClr val="tx2"/>
                </a:solidFill>
              </a:rPr>
              <a:t>, </a:t>
            </a:r>
            <a:r>
              <a:rPr lang="ko-KR" altLang="en-US" sz="2000" dirty="0">
                <a:solidFill>
                  <a:schemeClr val="tx2"/>
                </a:solidFill>
              </a:rPr>
              <a:t>공통</a:t>
            </a:r>
            <a:r>
              <a:rPr lang="en-US" altLang="ko-KR" sz="2000" dirty="0">
                <a:solidFill>
                  <a:schemeClr val="tx2"/>
                </a:solidFill>
              </a:rPr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2D131-20C9-3743-0C3C-F48B12A4E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" y="1143000"/>
            <a:ext cx="4309110" cy="1400383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1-1. YoloV5 pretrained model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사용</a:t>
            </a:r>
            <a:r>
              <a:rPr lang="en-US" altLang="ko-KR" sz="1400" b="1" spc="-5" dirty="0">
                <a:solidFill>
                  <a:srgbClr val="558ED5"/>
                </a:solidFill>
                <a:latin typeface="+mn-ea"/>
                <a:cs typeface="Malgun Gothic"/>
              </a:rPr>
              <a:t> (</a:t>
            </a:r>
            <a:r>
              <a:rPr lang="ko-KR" altLang="en-US" sz="1400" b="1" spc="-5" dirty="0">
                <a:solidFill>
                  <a:srgbClr val="558ED5"/>
                </a:solidFill>
                <a:latin typeface="+mn-ea"/>
                <a:cs typeface="Malgun Gothic"/>
              </a:rPr>
              <a:t>대체 가능 함</a:t>
            </a:r>
            <a:r>
              <a:rPr lang="en-US" altLang="ko-KR" sz="1400" b="1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 </a:t>
            </a:r>
            <a:endParaRPr lang="ko-KR" altLang="en-US" sz="1400" i="1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spc="-5" dirty="0">
                <a:solidFill>
                  <a:srgbClr val="FF0000"/>
                </a:solidFill>
                <a:latin typeface="+mn-ea"/>
                <a:cs typeface="Malgun Gothic"/>
              </a:rPr>
              <a:t>간략한 설명</a:t>
            </a: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</a:p>
          <a:p>
            <a:pPr marL="403225" lvl="1">
              <a:lnSpc>
                <a:spcPct val="100000"/>
              </a:lnSpc>
              <a:spcBef>
                <a:spcPts val="1440"/>
              </a:spcBef>
              <a:tabLst>
                <a:tab pos="690880" algn="l"/>
                <a:tab pos="691515" algn="l"/>
              </a:tabLst>
            </a:pP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spc="-5" dirty="0">
                <a:solidFill>
                  <a:srgbClr val="FF0000"/>
                </a:solidFill>
                <a:latin typeface="+mn-ea"/>
                <a:cs typeface="Malgun Gothic"/>
              </a:rPr>
              <a:t>기능 동작 캡처 화면 제시</a:t>
            </a: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  <a:endParaRPr lang="en-US" altLang="ko-KR" sz="1200" dirty="0">
              <a:latin typeface="+mn-ea"/>
              <a:cs typeface="Gulim"/>
            </a:endParaRPr>
          </a:p>
          <a:p>
            <a:pPr marL="233680" indent="-287655"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endParaRPr lang="ko-KR" altLang="en-US" sz="800" dirty="0">
              <a:latin typeface="+mn-ea"/>
              <a:cs typeface="Gulim"/>
            </a:endParaRPr>
          </a:p>
          <a:p>
            <a:endParaRPr kumimoji="1" lang="ko-KR" altLang="en-US" sz="8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AA10C6-B376-C92B-2E3F-39E2C58C9A97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5101590" y="1143000"/>
            <a:ext cx="4309110" cy="1813317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1-2. </a:t>
            </a:r>
            <a:r>
              <a:rPr lang="en" altLang="ko-KR" sz="1400" spc="-5" dirty="0" err="1">
                <a:solidFill>
                  <a:srgbClr val="558ED5"/>
                </a:solidFill>
                <a:latin typeface="+mn-ea"/>
                <a:cs typeface="Malgun Gothic"/>
              </a:rPr>
              <a:t>Ms</a:t>
            </a:r>
            <a:r>
              <a:rPr lang="en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 coco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훈련데이터 기준 검출 객체 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(</a:t>
            </a:r>
            <a:r>
              <a:rPr lang="en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Classes) : 80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가지 객체 검출 기능</a:t>
            </a:r>
            <a:r>
              <a:rPr lang="en-US" altLang="ko-KR" sz="1400" b="1" spc="-5" dirty="0">
                <a:solidFill>
                  <a:srgbClr val="558ED5"/>
                </a:solidFill>
                <a:latin typeface="+mn-ea"/>
                <a:cs typeface="Malgun Gothic"/>
              </a:rPr>
              <a:t>(</a:t>
            </a:r>
            <a:r>
              <a:rPr lang="ko-KR" altLang="en-US" sz="1400" b="1" spc="-5" dirty="0">
                <a:solidFill>
                  <a:srgbClr val="558ED5"/>
                </a:solidFill>
                <a:latin typeface="+mn-ea"/>
                <a:cs typeface="Malgun Gothic"/>
              </a:rPr>
              <a:t>대체 가능 함</a:t>
            </a:r>
            <a:r>
              <a:rPr lang="en-US" altLang="ko-KR" sz="1400" b="1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endParaRPr lang="ko-KR" altLang="en-US" sz="1400" b="1" spc="-5" dirty="0">
              <a:solidFill>
                <a:srgbClr val="558ED5"/>
              </a:solidFill>
              <a:latin typeface="+mn-ea"/>
              <a:cs typeface="Malgun Gothic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endParaRPr lang="ko-KR" altLang="en-US" sz="1400" i="1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spc="-5" dirty="0">
                <a:solidFill>
                  <a:srgbClr val="FF0000"/>
                </a:solidFill>
                <a:latin typeface="+mn-ea"/>
                <a:cs typeface="Malgun Gothic"/>
              </a:rPr>
              <a:t>간략한 설명</a:t>
            </a: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</a:p>
          <a:p>
            <a:pPr marL="403225" lvl="1">
              <a:lnSpc>
                <a:spcPct val="100000"/>
              </a:lnSpc>
              <a:spcBef>
                <a:spcPts val="1440"/>
              </a:spcBef>
              <a:tabLst>
                <a:tab pos="690880" algn="l"/>
                <a:tab pos="691515" algn="l"/>
              </a:tabLst>
            </a:pP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spc="-5" dirty="0">
                <a:solidFill>
                  <a:srgbClr val="FF0000"/>
                </a:solidFill>
                <a:latin typeface="+mn-ea"/>
                <a:cs typeface="Malgun Gothic"/>
              </a:rPr>
              <a:t>기능 동작 캡처 화면 제시</a:t>
            </a: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  <a:endParaRPr lang="en-US" altLang="ko-KR" sz="1200" dirty="0">
              <a:latin typeface="+mn-ea"/>
              <a:cs typeface="Gulim"/>
            </a:endParaRPr>
          </a:p>
          <a:p>
            <a:pPr marL="233680" indent="-287655"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endParaRPr lang="ko-KR" altLang="en-US" sz="800" dirty="0">
              <a:latin typeface="+mn-ea"/>
              <a:cs typeface="Gulim"/>
            </a:endParaRPr>
          </a:p>
          <a:p>
            <a:endParaRPr kumimoji="1" lang="ko-KR" altLang="en-US" sz="8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436FCE2-7D0B-C826-592C-819072951881}"/>
              </a:ext>
            </a:extLst>
          </p:cNvPr>
          <p:cNvSpPr txBox="1">
            <a:spLocks/>
          </p:cNvSpPr>
          <p:nvPr/>
        </p:nvSpPr>
        <p:spPr>
          <a:xfrm>
            <a:off x="458118" y="4038600"/>
            <a:ext cx="4309110" cy="15850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050" b="0" i="0">
                <a:solidFill>
                  <a:schemeClr val="bg1"/>
                </a:solidFill>
                <a:latin typeface="Consolas"/>
                <a:ea typeface="+mn-ea"/>
                <a:cs typeface="Consola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065" latinLnBrk="0"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1-3.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한 종류의 객체를 동일한 객체로 가능한 </a:t>
            </a:r>
            <a:r>
              <a:rPr lang="en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Change Detection</a:t>
            </a:r>
            <a:r>
              <a:rPr lang="en-US" altLang="ko-KR" sz="1400" b="1" kern="0" spc="-5" dirty="0">
                <a:solidFill>
                  <a:srgbClr val="558ED5"/>
                </a:solidFill>
                <a:latin typeface="+mn-ea"/>
                <a:cs typeface="Malgun Gothic"/>
              </a:rPr>
              <a:t> (</a:t>
            </a:r>
            <a:r>
              <a:rPr lang="ko-KR" altLang="en-US" sz="1400" b="1" kern="0" spc="-5" dirty="0">
                <a:solidFill>
                  <a:srgbClr val="558ED5"/>
                </a:solidFill>
                <a:latin typeface="+mn-ea"/>
                <a:cs typeface="Malgun Gothic"/>
              </a:rPr>
              <a:t>대체 가능 함</a:t>
            </a:r>
            <a:r>
              <a:rPr lang="en-US" altLang="ko-KR" sz="1400" b="1" kern="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 </a:t>
            </a:r>
            <a:endParaRPr lang="ko-KR" altLang="en-US" sz="1400" i="1" kern="0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690880" lvl="1" indent="-287655" latinLnBrk="0"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간략한 설명</a:t>
            </a: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</a:p>
          <a:p>
            <a:pPr marL="403225" lvl="1" latinLnBrk="0">
              <a:spcBef>
                <a:spcPts val="1440"/>
              </a:spcBef>
              <a:tabLst>
                <a:tab pos="690880" algn="l"/>
                <a:tab pos="691515" algn="l"/>
              </a:tabLst>
            </a:pP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기능 동작 캡처 화면 제시</a:t>
            </a: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  <a:endParaRPr lang="en-US" altLang="ko-KR" sz="1200" kern="0" dirty="0">
              <a:solidFill>
                <a:sysClr val="windowText" lastClr="000000"/>
              </a:solidFill>
              <a:latin typeface="+mn-ea"/>
              <a:cs typeface="Gulim"/>
            </a:endParaRPr>
          </a:p>
          <a:p>
            <a:pPr marL="233680" indent="-287655" latinLnBrk="0"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endParaRPr lang="ko-KR" altLang="en-US" sz="800" kern="0" dirty="0">
              <a:latin typeface="+mn-ea"/>
              <a:cs typeface="Gulim"/>
            </a:endParaRPr>
          </a:p>
          <a:p>
            <a:pPr latinLnBrk="0"/>
            <a:endParaRPr kumimoji="1" lang="ko-KR" altLang="en-US" sz="800" kern="0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ACCB36D9-586F-F52E-70DB-55ACD54B7FC6}"/>
              </a:ext>
            </a:extLst>
          </p:cNvPr>
          <p:cNvSpPr txBox="1">
            <a:spLocks/>
          </p:cNvSpPr>
          <p:nvPr/>
        </p:nvSpPr>
        <p:spPr>
          <a:xfrm>
            <a:off x="5064408" y="4038600"/>
            <a:ext cx="4309110" cy="15978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050" b="0" i="0">
                <a:solidFill>
                  <a:schemeClr val="bg1"/>
                </a:solidFill>
                <a:latin typeface="Consolas"/>
                <a:ea typeface="+mn-ea"/>
                <a:cs typeface="Consola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065" latinLnBrk="0"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1-4.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게시를 위한 </a:t>
            </a:r>
            <a:r>
              <a:rPr lang="en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HTTP </a:t>
            </a:r>
            <a:r>
              <a:rPr lang="en" altLang="ko-KR" sz="1400" kern="0" spc="-5" dirty="0" err="1">
                <a:solidFill>
                  <a:srgbClr val="558ED5"/>
                </a:solidFill>
                <a:latin typeface="+mn-ea"/>
                <a:cs typeface="Malgun Gothic"/>
              </a:rPr>
              <a:t>Restfull</a:t>
            </a:r>
            <a:r>
              <a:rPr lang="en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 API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사용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(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공통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endParaRPr lang="ko-KR" altLang="en-US" sz="1400" b="1" kern="0" spc="-5" dirty="0">
              <a:solidFill>
                <a:srgbClr val="558ED5"/>
              </a:solidFill>
              <a:latin typeface="+mn-ea"/>
              <a:cs typeface="Malgun Gothic"/>
            </a:endParaRPr>
          </a:p>
          <a:p>
            <a:pPr marL="299085" indent="-287020" latinLnBrk="0"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endParaRPr lang="ko-KR" altLang="en-US" sz="1400" i="1" kern="0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690880" lvl="1" indent="-287655" latinLnBrk="0"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간략한 설명</a:t>
            </a: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</a:p>
          <a:p>
            <a:pPr marL="403225" lvl="1" latinLnBrk="0">
              <a:spcBef>
                <a:spcPts val="1440"/>
              </a:spcBef>
              <a:tabLst>
                <a:tab pos="690880" algn="l"/>
                <a:tab pos="691515" algn="l"/>
              </a:tabLst>
            </a:pP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기능 동작 캡처 화면 제시</a:t>
            </a: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  <a:endParaRPr lang="en-US" altLang="ko-KR" sz="1200" kern="0" dirty="0">
              <a:solidFill>
                <a:sysClr val="windowText" lastClr="000000"/>
              </a:solidFill>
              <a:latin typeface="+mn-ea"/>
              <a:cs typeface="Gulim"/>
            </a:endParaRPr>
          </a:p>
          <a:p>
            <a:pPr marL="233680" indent="-287655" latinLnBrk="0"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endParaRPr lang="ko-KR" altLang="en-US" sz="800" kern="0" dirty="0">
              <a:latin typeface="+mn-ea"/>
              <a:cs typeface="Gulim"/>
            </a:endParaRPr>
          </a:p>
          <a:p>
            <a:pPr latinLnBrk="0"/>
            <a:endParaRPr kumimoji="1" lang="ko-KR" altLang="en-US" sz="800" kern="0" dirty="0"/>
          </a:p>
        </p:txBody>
      </p:sp>
    </p:spTree>
    <p:extLst>
      <p:ext uri="{BB962C8B-B14F-4D97-AF65-F5344CB8AC3E}">
        <p14:creationId xmlns:p14="http://schemas.microsoft.com/office/powerpoint/2010/main" val="3209253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CC10C-D7E8-0941-032A-F97ED994A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DC8FF-D86E-578B-462B-9B4B30D6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40" y="609888"/>
            <a:ext cx="8757919" cy="307777"/>
          </a:xfrm>
        </p:spPr>
        <p:txBody>
          <a:bodyPr/>
          <a:lstStyle/>
          <a:p>
            <a:r>
              <a:rPr lang="ko-KR" altLang="en-US" sz="2000" dirty="0">
                <a:solidFill>
                  <a:schemeClr val="tx2"/>
                </a:solidFill>
              </a:rPr>
              <a:t>기능 </a:t>
            </a:r>
            <a:r>
              <a:rPr lang="en-US" altLang="ko-KR" sz="2000" dirty="0">
                <a:solidFill>
                  <a:schemeClr val="tx2"/>
                </a:solidFill>
              </a:rPr>
              <a:t>-</a:t>
            </a:r>
            <a:r>
              <a:rPr lang="ko-KR" altLang="en-US" sz="2000" dirty="0">
                <a:solidFill>
                  <a:schemeClr val="tx2"/>
                </a:solidFill>
              </a:rPr>
              <a:t> </a:t>
            </a:r>
            <a:r>
              <a:rPr lang="en-US" altLang="ko-KR" sz="2000" dirty="0">
                <a:solidFill>
                  <a:schemeClr val="tx2"/>
                </a:solidFill>
              </a:rPr>
              <a:t>1. Edge System(Python </a:t>
            </a:r>
            <a:r>
              <a:rPr lang="ko-KR" altLang="en-US" sz="2000" dirty="0">
                <a:solidFill>
                  <a:schemeClr val="tx2"/>
                </a:solidFill>
              </a:rPr>
              <a:t>기반</a:t>
            </a:r>
            <a:r>
              <a:rPr lang="en-US" altLang="ko-KR" sz="2000" dirty="0">
                <a:solidFill>
                  <a:schemeClr val="tx2"/>
                </a:solidFill>
              </a:rPr>
              <a:t>, </a:t>
            </a:r>
            <a:r>
              <a:rPr lang="ko-KR" altLang="en-US" sz="2000" dirty="0">
                <a:solidFill>
                  <a:schemeClr val="tx2"/>
                </a:solidFill>
              </a:rPr>
              <a:t>공통</a:t>
            </a:r>
            <a:r>
              <a:rPr lang="en-US" altLang="ko-KR" sz="2000" dirty="0">
                <a:solidFill>
                  <a:schemeClr val="tx2"/>
                </a:solidFill>
              </a:rPr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369714-2E6A-0BF3-2752-0164F4ABF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" y="1143000"/>
            <a:ext cx="4309110" cy="1369606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1-5.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기타 추가기능</a:t>
            </a: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spc="-5" dirty="0">
                <a:solidFill>
                  <a:srgbClr val="FF0000"/>
                </a:solidFill>
                <a:latin typeface="+mn-ea"/>
                <a:cs typeface="Malgun Gothic"/>
              </a:rPr>
              <a:t>간략한 설명</a:t>
            </a: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</a:p>
          <a:p>
            <a:pPr marL="403225" lvl="1">
              <a:lnSpc>
                <a:spcPct val="100000"/>
              </a:lnSpc>
              <a:spcBef>
                <a:spcPts val="1440"/>
              </a:spcBef>
              <a:tabLst>
                <a:tab pos="690880" algn="l"/>
                <a:tab pos="691515" algn="l"/>
              </a:tabLst>
            </a:pP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spc="-5" dirty="0">
                <a:solidFill>
                  <a:srgbClr val="FF0000"/>
                </a:solidFill>
                <a:latin typeface="+mn-ea"/>
                <a:cs typeface="Malgun Gothic"/>
              </a:rPr>
              <a:t>기능 동작 캡처 화면 제시</a:t>
            </a: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  <a:endParaRPr lang="en-US" altLang="ko-KR" sz="1200" dirty="0">
              <a:latin typeface="+mn-ea"/>
              <a:cs typeface="Gulim"/>
            </a:endParaRPr>
          </a:p>
          <a:p>
            <a:pPr marL="233680" indent="-287655"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endParaRPr lang="ko-KR" altLang="en-US" sz="800" dirty="0">
              <a:latin typeface="+mn-ea"/>
              <a:cs typeface="Gulim"/>
            </a:endParaRPr>
          </a:p>
          <a:p>
            <a:endParaRPr kumimoji="1" lang="ko-KR" altLang="en-US" sz="8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14D103-DA70-6704-3D5D-F338A9101BC7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5101590" y="1143000"/>
            <a:ext cx="4309110" cy="1597873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1-6.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기타 추가기능</a:t>
            </a: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endParaRPr lang="ko-KR" altLang="en-US" sz="1400" i="1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spc="-5" dirty="0">
                <a:solidFill>
                  <a:srgbClr val="FF0000"/>
                </a:solidFill>
                <a:latin typeface="+mn-ea"/>
                <a:cs typeface="Malgun Gothic"/>
              </a:rPr>
              <a:t>간략한 설명</a:t>
            </a: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</a:p>
          <a:p>
            <a:pPr marL="403225" lvl="1">
              <a:lnSpc>
                <a:spcPct val="100000"/>
              </a:lnSpc>
              <a:spcBef>
                <a:spcPts val="1440"/>
              </a:spcBef>
              <a:tabLst>
                <a:tab pos="690880" algn="l"/>
                <a:tab pos="691515" algn="l"/>
              </a:tabLst>
            </a:pP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spc="-5" dirty="0">
                <a:solidFill>
                  <a:srgbClr val="FF0000"/>
                </a:solidFill>
                <a:latin typeface="+mn-ea"/>
                <a:cs typeface="Malgun Gothic"/>
              </a:rPr>
              <a:t>기능 동작 캡처 화면 제시</a:t>
            </a: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  <a:endParaRPr lang="en-US" altLang="ko-KR" sz="1200" dirty="0">
              <a:latin typeface="+mn-ea"/>
              <a:cs typeface="Gulim"/>
            </a:endParaRPr>
          </a:p>
          <a:p>
            <a:pPr marL="233680" indent="-287655"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endParaRPr lang="ko-KR" altLang="en-US" sz="800" dirty="0">
              <a:latin typeface="+mn-ea"/>
              <a:cs typeface="Gulim"/>
            </a:endParaRPr>
          </a:p>
          <a:p>
            <a:endParaRPr kumimoji="1"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433261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4539</TotalTime>
  <Words>1160</Words>
  <Application>Microsoft Office PowerPoint</Application>
  <PresentationFormat>A4 용지(210x297mm)</PresentationFormat>
  <Paragraphs>202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Malgun Gothic</vt:lpstr>
      <vt:lpstr>Arial</vt:lpstr>
      <vt:lpstr>Calibri</vt:lpstr>
      <vt:lpstr>Consolas</vt:lpstr>
      <vt:lpstr>Times New Roman</vt:lpstr>
      <vt:lpstr>Wingdings</vt:lpstr>
      <vt:lpstr>Office Theme</vt:lpstr>
      <vt:lpstr>Mobile/WebService Project</vt:lpstr>
      <vt:lpstr>목차</vt:lpstr>
      <vt:lpstr>요구조건</vt:lpstr>
      <vt:lpstr>시스템 구성도 (변경  된 사항 적용 필요)</vt:lpstr>
      <vt:lpstr>목적</vt:lpstr>
      <vt:lpstr>필요성</vt:lpstr>
      <vt:lpstr>기능 - 조건대비표</vt:lpstr>
      <vt:lpstr>기능 - 1. Edge System(Python 기반, 공통)</vt:lpstr>
      <vt:lpstr>기능 - 1. Edge System(Python 기반, 공통)</vt:lpstr>
      <vt:lpstr>기능 - 2. Service System(Python, Django 기반)</vt:lpstr>
      <vt:lpstr>기능 - 2. Service System(Python, Django 기반)</vt:lpstr>
      <vt:lpstr>기능 - 3. Client System(Android, Java기반, 개별 제안)</vt:lpstr>
      <vt:lpstr>기능(부족한 설명 추거, 신규 또는 추가 기능 중심, 페이지 추가 가능)</vt:lpstr>
      <vt:lpstr>사용자 시나리오(Ui 구성)</vt:lpstr>
      <vt:lpstr>개발과정의 이슈(선택)</vt:lpstr>
      <vt:lpstr>데모(구동 동영상, mp4 동영상 파일을 추가 함)</vt:lpstr>
      <vt:lpstr>기대효과 및 결론</vt:lpstr>
      <vt:lpstr>결과물의 목록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안기옥</dc:creator>
  <cp:lastModifiedBy>HOME WOO</cp:lastModifiedBy>
  <cp:revision>57</cp:revision>
  <dcterms:created xsi:type="dcterms:W3CDTF">2020-06-08T19:34:44Z</dcterms:created>
  <dcterms:modified xsi:type="dcterms:W3CDTF">2024-12-15T07:14:29Z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2018-05-10T00:00:00Z</vt:filetime>
  </property>
  <property fmtid="{D5CDD505-2E9C-101B-9397-08002B2CF9AE}" pid="3" name="Creator">
    <vt:lpwstr>PowerPoint용 Acrobat PDFMaker 15</vt:lpwstr>
  </property>
  <property fmtid="{D5CDD505-2E9C-101B-9397-08002B2CF9AE}" pid="4" name="LastSaved">
    <vt:filetime>2020-06-08T00:00:00Z</vt:filetime>
  </property>
</Properties>
</file>