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325" r:id="rId7"/>
    <p:sldId id="326" r:id="rId8"/>
    <p:sldId id="327" r:id="rId9"/>
    <p:sldId id="263" r:id="rId10"/>
    <p:sldId id="264" r:id="rId11"/>
    <p:sldId id="261" r:id="rId12"/>
    <p:sldId id="267" r:id="rId13"/>
    <p:sldId id="266" r:id="rId14"/>
    <p:sldId id="268" r:id="rId15"/>
    <p:sldId id="269" r:id="rId16"/>
    <p:sldId id="329" r:id="rId17"/>
    <p:sldId id="274" r:id="rId18"/>
    <p:sldId id="277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30" r:id="rId29"/>
    <p:sldId id="331" r:id="rId30"/>
    <p:sldId id="335" r:id="rId31"/>
    <p:sldId id="332" r:id="rId32"/>
    <p:sldId id="333" r:id="rId33"/>
    <p:sldId id="265" r:id="rId34"/>
    <p:sldId id="275" r:id="rId35"/>
    <p:sldId id="270" r:id="rId36"/>
    <p:sldId id="271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23" r:id="rId47"/>
    <p:sldId id="324" r:id="rId48"/>
    <p:sldId id="308" r:id="rId49"/>
    <p:sldId id="307" r:id="rId50"/>
    <p:sldId id="31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>
                <a:solidFill>
                  <a:srgbClr val="0064B5"/>
                </a:solidFill>
              </a:rPr>
              <a:t>JavaScript - Training</a:t>
            </a:r>
          </a:p>
        </p:txBody>
      </p:sp>
    </p:spTree>
    <p:extLst>
      <p:ext uri="{BB962C8B-B14F-4D97-AF65-F5344CB8AC3E}">
        <p14:creationId xmlns:p14="http://schemas.microsoft.com/office/powerpoint/2010/main" val="341068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Interact with HTML using JS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741" y="792926"/>
            <a:ext cx="1130424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Using Document Object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6861121" cy="199575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("Hello World!");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("&lt;h1&gt;Hello World!&lt;/h1&gt;&lt;p&gt;Have a nice day!&lt;/p&gt;");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(Date());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("Hello World! 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("Have a nice day!");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98" y="4027164"/>
            <a:ext cx="6538349" cy="18490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2982" y="3861414"/>
            <a:ext cx="6757235" cy="2130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Bent-Up Arrow 11"/>
          <p:cNvSpPr/>
          <p:nvPr/>
        </p:nvSpPr>
        <p:spPr>
          <a:xfrm rot="5400000">
            <a:off x="2577599" y="3528052"/>
            <a:ext cx="1403521" cy="1443720"/>
          </a:xfrm>
          <a:prstGeom prst="bentUpArrow">
            <a:avLst>
              <a:gd name="adj1" fmla="val 16934"/>
              <a:gd name="adj2" fmla="val 16314"/>
              <a:gd name="adj3" fmla="val 20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24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DOM ? 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5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DOM continue..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107991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HTML page as a puppet</a:t>
            </a:r>
            <a:r>
              <a:rPr lang="en-US" dirty="0">
                <a:solidFill>
                  <a:schemeClr val="dk1"/>
                </a:solidFill>
              </a:rPr>
              <a:t>, then the </a:t>
            </a:r>
            <a:r>
              <a:rPr lang="en-US" b="1" dirty="0">
                <a:solidFill>
                  <a:schemeClr val="dk1"/>
                </a:solidFill>
              </a:rPr>
              <a:t>DOM will be the strings </a:t>
            </a:r>
            <a:r>
              <a:rPr lang="en-US" dirty="0">
                <a:solidFill>
                  <a:schemeClr val="dk1"/>
                </a:solidFill>
              </a:rPr>
              <a:t>and the points at which they attach to the puppet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83" y="1612582"/>
            <a:ext cx="3362325" cy="448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165" y="1524585"/>
            <a:ext cx="2707517" cy="43908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90165" y="1524585"/>
            <a:ext cx="2707517" cy="4390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4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we can do using DOM?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/>
              <a:t>Using DOM, JavaScript gets all the power it needs to create/update HTML: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073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DOM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change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getElementById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:p14="http://schemas.microsoft.com/office/powerpoint/2010/main" val="375412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DOM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</a:rPr>
              <a:t>getElementById</a:t>
            </a:r>
            <a:r>
              <a:rPr lang="en-US" b="1" dirty="0">
                <a:solidFill>
                  <a:schemeClr val="dk1"/>
                </a:solidFill>
              </a:rPr>
              <a:t> - </a:t>
            </a:r>
            <a:r>
              <a:rPr lang="en-US" dirty="0"/>
              <a:t>To change/modify the content of an HTML element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Style property</a:t>
            </a:r>
          </a:p>
        </p:txBody>
      </p:sp>
    </p:spTree>
    <p:extLst>
      <p:ext uri="{BB962C8B-B14F-4D97-AF65-F5344CB8AC3E}">
        <p14:creationId xmlns:p14="http://schemas.microsoft.com/office/powerpoint/2010/main" val="15588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and class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328" y="1917065"/>
            <a:ext cx="82781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Variables in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(values) that hold information and allow us access them later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 will think of this as a box that has a label on it.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728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Variables in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Below we add 4 to </a:t>
            </a:r>
            <a:r>
              <a:rPr lang="en-US" dirty="0" err="1"/>
              <a:t>myNum</a:t>
            </a:r>
            <a:r>
              <a:rPr lang="en-US" dirty="0"/>
              <a:t> variable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63054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Data Types in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values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Two types of data 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means you don't need to specify type of the variable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b= "Ram"; //holding string 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8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Introduction to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Why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How to Add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Difference between – HTML/CSS/JS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Understanding 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DOM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Events &amp;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Variables &amp; </a:t>
            </a:r>
            <a:r>
              <a:rPr lang="en-US" altLang="ja-JP" dirty="0" err="1"/>
              <a:t>DataTypes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Operators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Conditional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/>
              <a:t>Arrays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018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Primitive Data 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:a16="http://schemas.microsoft.com/office/drawing/2014/main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>
                          <a:effectLst/>
                        </a:rPr>
                        <a:t>e.g.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b= "Ram"; //holding 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Console.log(Boolean(10 &gt; 9))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73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Primitive Data 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3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Non-Primitive Data 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8962"/>
              </p:ext>
            </p:extLst>
          </p:nvPr>
        </p:nvGraphicFramePr>
        <p:xfrm>
          <a:off x="545780" y="970711"/>
          <a:ext cx="8485009" cy="17141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:a16="http://schemas.microsoft.com/office/drawing/2014/main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[“John", “Doe"];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84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An operator performs some operation on single or multiple operands </a:t>
            </a:r>
            <a:r>
              <a:rPr lang="en-IN" dirty="0"/>
              <a:t>and produces a 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Operators or </a:t>
            </a:r>
            <a:r>
              <a:rPr lang="en-IN"/>
              <a:t>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>
                <a:solidFill>
                  <a:schemeClr val="dk1"/>
                </a:solidFill>
              </a:rPr>
              <a:t>Types of Operators</a:t>
            </a:r>
          </a:p>
        </p:txBody>
      </p:sp>
    </p:spTree>
    <p:extLst>
      <p:ext uri="{BB962C8B-B14F-4D97-AF65-F5344CB8AC3E}">
        <p14:creationId xmlns:p14="http://schemas.microsoft.com/office/powerpoint/2010/main" val="3123922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Arithmetic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Operation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x++; //post-increment,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:a16="http://schemas.microsoft.com/office/drawing/2014/main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:a16="http://schemas.microsoft.com/office/drawing/2014/main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39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:a16="http://schemas.microsoft.com/office/drawing/2014/main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:a16="http://schemas.microsoft.com/office/drawing/2014/main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486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:a16="http://schemas.microsoft.com/office/drawing/2014/main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:a16="http://schemas.microsoft.com/office/drawing/2014/main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64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– Ternary or condition operator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&lt;value2&gt;;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889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14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false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= -2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if(number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greater than 0”);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less than 0”);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JavaScript?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is a client side scripting language (interpreted programming language)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</a:t>
            </a:r>
            <a:r>
              <a:rPr lang="en-IN" dirty="0"/>
              <a:t>make web pages interactive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Open source and cross-platform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Case sensitive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Most commonly used as a part of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JS was created to make web pages more Dynamic (Change content on a page directly from inside the browser)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/>
              <a:t>Supported by all major browsers and enabled by default</a:t>
            </a: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2407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– if condition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(1 &gt; 0) is the condition to test, which in this case is true — 1 is greater than 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– Else if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number = 2;</a:t>
            </a:r>
          </a:p>
          <a:p>
            <a:r>
              <a:rPr lang="en-US" sz="1500" dirty="0">
                <a:solidFill>
                  <a:schemeClr val="tx1"/>
                </a:solidFill>
              </a:rPr>
              <a:t>number 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0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 - Switch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66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Function in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function is a block of code that performs a specific task.</a:t>
            </a: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697918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&lt;function-name&gt;()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&lt;function-name&gt;();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7918" y="3602503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World!");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99" y="1706880"/>
            <a:ext cx="5264006" cy="351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Function in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parameters: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0309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" +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 + " " +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(“Ashok", “Kumar");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364" y="3541276"/>
            <a:ext cx="296735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Return Value: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309" y="4046640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nn-NO" sz="1500" dirty="0">
                <a:solidFill>
                  <a:schemeClr val="tx1"/>
                </a:solidFill>
              </a:rPr>
              <a:t>function Sum(val1, val2)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return val1 + val2;</a:t>
            </a:r>
          </a:p>
          <a:p>
            <a:r>
              <a:rPr lang="nn-NO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result = Sum(10,20); // returns 30</a:t>
            </a:r>
          </a:p>
        </p:txBody>
      </p:sp>
    </p:spTree>
    <p:extLst>
      <p:ext uri="{BB962C8B-B14F-4D97-AF65-F5344CB8AC3E}">
        <p14:creationId xmlns:p14="http://schemas.microsoft.com/office/powerpoint/2010/main" val="2956382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Events in JavaScript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/>
              <a:t>An HTML event can be something the browser does, or something a user does</a:t>
            </a:r>
          </a:p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</a:rPr>
              <a:t>Here are some examples of HTML events: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web page has finished loading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input field was changed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button was clicked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44" y="2456328"/>
            <a:ext cx="7429219" cy="36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Events in JavaScript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Events: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/>
              <a:t>Onclick</a:t>
            </a:r>
            <a:r>
              <a:rPr lang="en-IN" dirty="0"/>
              <a:t> - </a:t>
            </a:r>
            <a:r>
              <a:rPr lang="en-US" dirty="0"/>
              <a:t>The user clicks an HTML element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/>
              <a:t>Onchange</a:t>
            </a:r>
            <a:r>
              <a:rPr lang="en-IN" dirty="0"/>
              <a:t> - </a:t>
            </a:r>
            <a:r>
              <a:rPr lang="en-US" dirty="0"/>
              <a:t>An HTML element has been changed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34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String Methods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length</a:t>
            </a:r>
            <a:r>
              <a:rPr lang="en-US" dirty="0"/>
              <a:t>: Returns the number of characters in a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toUpperCase</a:t>
            </a:r>
            <a:r>
              <a:rPr lang="en-US" b="1" dirty="0"/>
              <a:t>()</a:t>
            </a:r>
            <a:r>
              <a:rPr lang="en-US" dirty="0"/>
              <a:t>: A string is converted to upper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toLowerCase</a:t>
            </a:r>
            <a:r>
              <a:rPr lang="en-IN" b="1" dirty="0"/>
              <a:t>(): </a:t>
            </a:r>
            <a:r>
              <a:rPr lang="en-US" dirty="0"/>
              <a:t>A string is converted to lower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concat</a:t>
            </a:r>
            <a:r>
              <a:rPr lang="en-IN" b="1" dirty="0"/>
              <a:t>(): </a:t>
            </a:r>
            <a:r>
              <a:rPr lang="en-US" dirty="0"/>
              <a:t>joins two or more strings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trim(): </a:t>
            </a:r>
            <a:r>
              <a:rPr lang="en-US" dirty="0"/>
              <a:t>method removes whitespace from both sides of a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charAt</a:t>
            </a:r>
            <a:r>
              <a:rPr lang="en-IN" b="1" dirty="0"/>
              <a:t>(): </a:t>
            </a:r>
            <a:r>
              <a:rPr lang="en-US" dirty="0"/>
              <a:t>method returns the character at a specified index (position) in a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indexOf</a:t>
            </a:r>
            <a:r>
              <a:rPr lang="en-IN" b="1" dirty="0"/>
              <a:t>(): </a:t>
            </a:r>
            <a:r>
              <a:rPr lang="en-US" dirty="0"/>
              <a:t>method returns the position of the first occurrence of a specified value in a string, method returns -1 if the value is not found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Slice(): </a:t>
            </a:r>
            <a:r>
              <a:rPr lang="en-US" dirty="0"/>
              <a:t>extracts a part of a string and returns the extracted part in a new string, method takes 2 parameters: the start position, and the end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53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String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txt = “JavaScript";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length = </a:t>
            </a:r>
            <a:r>
              <a:rPr lang="en-US" sz="1500" dirty="0" err="1">
                <a:solidFill>
                  <a:schemeClr val="tx1"/>
                </a:solidFill>
              </a:rPr>
              <a:t>txt.length</a:t>
            </a:r>
            <a:r>
              <a:rPr lang="en-US" sz="1500" dirty="0">
                <a:solidFill>
                  <a:schemeClr val="tx1"/>
                </a:solidFill>
              </a:rPr>
              <a:t>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“I am learning JavaScript";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>
                <a:solidFill>
                  <a:schemeClr val="tx1"/>
                </a:solidFill>
              </a:rPr>
              <a:t>(“learning", “working");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"Please visit Madras, I love Madras!";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>
                <a:solidFill>
                  <a:schemeClr val="tx1"/>
                </a:solidFill>
              </a:rPr>
              <a:t>(/Madras/g, “Chennai");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text1.toUpperCase();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       // String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text1.toLowerCase();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"World";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text3 = text1.concat(" ", text2);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      Hello World!      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text1.trim();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839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 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"HELLO 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char = </a:t>
            </a:r>
            <a:r>
              <a:rPr lang="en-US" sz="1500" dirty="0" err="1">
                <a:solidFill>
                  <a:schemeClr val="tx1"/>
                </a:solidFill>
              </a:rPr>
              <a:t>text.charAt</a:t>
            </a:r>
            <a:r>
              <a:rPr lang="en-US" sz="1500" dirty="0">
                <a:solidFill>
                  <a:schemeClr val="tx1"/>
                </a:solidFill>
              </a:rPr>
              <a:t>(0);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message = "JavaScript is fun";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the first occurrence of '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' in message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message.indexOf</a:t>
            </a:r>
            <a:r>
              <a:rPr lang="en-US" sz="1500" dirty="0">
                <a:solidFill>
                  <a:schemeClr val="tx1"/>
                </a:solidFill>
              </a:rPr>
              <a:t>("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console.log(result);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str.indexOf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searchValue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fromIndex</a:t>
            </a:r>
            <a:r>
              <a:rPr lang="en-US" sz="1500" dirty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"Apple, Banana, Kiwi";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>
                <a:solidFill>
                  <a:schemeClr val="tx1"/>
                </a:solidFill>
              </a:rPr>
              <a:t>str.slice</a:t>
            </a:r>
            <a:r>
              <a:rPr lang="en-US" sz="1500" dirty="0">
                <a:solidFill>
                  <a:schemeClr val="tx1"/>
                </a:solidFill>
              </a:rPr>
              <a:t>(7, 13);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"Apple, Banana, Kiwi";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(7, 13);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part1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message = "JavaScript is fun";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message.split</a:t>
            </a:r>
            <a:r>
              <a:rPr lang="en-US" sz="1500" dirty="0">
                <a:solidFill>
                  <a:schemeClr val="tx1"/>
                </a:solidFill>
              </a:rPr>
              <a:t>(" ");</a:t>
            </a:r>
          </a:p>
        </p:txBody>
      </p:sp>
    </p:spTree>
    <p:extLst>
      <p:ext uri="{BB962C8B-B14F-4D97-AF65-F5344CB8AC3E}">
        <p14:creationId xmlns:p14="http://schemas.microsoft.com/office/powerpoint/2010/main" val="3449379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values, create an array is by using an array literal []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5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Why JavaScript?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adds behavior to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Show or hide more information with the click of a button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Change the color of a button when the mouse hovers over it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Less server interaction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Immediate feedback to the visitors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3104559"/>
            <a:ext cx="10411105" cy="27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97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Methods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values, create an array is by using an array literal []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elec.join</a:t>
            </a:r>
            <a:r>
              <a:rPr lang="en-US" sz="1500" dirty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//mobile-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-laptop-charges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:p14="http://schemas.microsoft.com/office/powerpoint/2010/main" val="2348806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Methods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/>
              <a:t>Add elements or Change the elements by accessing the index value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pop() </a:t>
            </a:r>
            <a:r>
              <a:rPr lang="en-US" dirty="0"/>
              <a:t>method to remove the last element from an array.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:p14="http://schemas.microsoft.com/office/powerpoint/2010/main" val="1874104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Methods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 Length:</a:t>
            </a:r>
          </a:p>
          <a:p>
            <a:r>
              <a:rPr lang="en-US" dirty="0"/>
              <a:t>Number of elements in an array using the length property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myAddiction</a:t>
            </a:r>
            <a:r>
              <a:rPr lang="en-US" sz="1500" dirty="0">
                <a:solidFill>
                  <a:schemeClr val="tx1"/>
                </a:solidFill>
              </a:rPr>
              <a:t> = [“work", “play", “roam"];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myDailyAct.concat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myAddiction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remItems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2, "Lemon", "Kiwi");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1);</a:t>
            </a:r>
          </a:p>
        </p:txBody>
      </p:sp>
    </p:spTree>
    <p:extLst>
      <p:ext uri="{BB962C8B-B14F-4D97-AF65-F5344CB8AC3E}">
        <p14:creationId xmlns:p14="http://schemas.microsoft.com/office/powerpoint/2010/main" val="2329377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Methods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Array:</a:t>
            </a:r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Array:</a:t>
            </a:r>
          </a:p>
          <a:p>
            <a:r>
              <a:rPr lang="en-US" dirty="0"/>
              <a:t>The reverse() method reverses the elements in an array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23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Methods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indexOf</a:t>
            </a:r>
            <a:r>
              <a:rPr lang="en-IN" b="1" u="sng" dirty="0"/>
              <a:t>():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“</a:t>
            </a:r>
            <a:r>
              <a:rPr lang="en-US" sz="1500" dirty="0" err="1">
                <a:solidFill>
                  <a:schemeClr val="tx1"/>
                </a:solidFill>
              </a:rPr>
              <a:t>testStringArray</a:t>
            </a:r>
            <a:r>
              <a:rPr lang="en-US" sz="1500" dirty="0">
                <a:solidFill>
                  <a:schemeClr val="tx1"/>
                </a:solidFill>
              </a:rPr>
              <a:t>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(text); // false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172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>
                <a:solidFill>
                  <a:srgbClr val="0064B5"/>
                </a:solidFill>
              </a:rPr>
              <a:t>Foreach</a:t>
            </a:r>
            <a:r>
              <a:rPr lang="en-US" sz="3600" b="1" dirty="0">
                <a:solidFill>
                  <a:srgbClr val="0064B5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for: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console.log(fruits[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]);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foreach</a:t>
            </a:r>
            <a:r>
              <a:rPr lang="en-IN" b="1" u="sng" dirty="0"/>
              <a:t>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fruits.forEach</a:t>
            </a:r>
            <a:r>
              <a:rPr lang="en-US" sz="1500" dirty="0">
                <a:solidFill>
                  <a:schemeClr val="tx1"/>
                </a:solidFill>
              </a:rPr>
              <a:t>(function(item){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console.log(item);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687" y="4402184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2437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For loop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43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Loops - for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0; i &lt; 5; i++)</a:t>
            </a:r>
          </a:p>
          <a:p>
            <a:r>
              <a:rPr lang="nn-NO" sz="1500" dirty="0">
                <a:solidFill>
                  <a:schemeClr val="tx1"/>
                </a:solidFill>
              </a:rPr>
              <a:t>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830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856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Or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:p14="http://schemas.microsoft.com/office/powerpoint/2010/main" val="361648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HTML, CSS &amp;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6" y="824365"/>
            <a:ext cx="9520631" cy="53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66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Hoisting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Hoisting is a concept in JavaScript, not a feature. In other scripting or server side languages, variables or functions must be declared before using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JavaScript, variable and function names can be used before declaring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JavaScript compiler moves all the declarations of variables and functions at the top so that there will not be any error. This is called hoisting.</a:t>
            </a:r>
            <a:endParaRPr lang="en-IN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2816318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x = 1;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alert('x = ' + x); // display x = 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416" y="2633373"/>
            <a:ext cx="4314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4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365760"/>
            <a:ext cx="10998926" cy="547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8" y="261258"/>
            <a:ext cx="10489475" cy="58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274320"/>
            <a:ext cx="10816047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How to Add JavaScript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741" y="792926"/>
            <a:ext cx="1130424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dk1"/>
                </a:solidFill>
              </a:rPr>
              <a:t>Internal JS </a:t>
            </a:r>
            <a:r>
              <a:rPr lang="en-US" dirty="0">
                <a:solidFill>
                  <a:schemeClr val="dk1"/>
                </a:solidFill>
              </a:rPr>
              <a:t>- Internal JavaScript code is code that's placed anywhere within the web page between the HTML tags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dk1"/>
                </a:solidFill>
              </a:rPr>
              <a:t>External JS 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code placed in a file separate from the HTML code is called external </a:t>
            </a:r>
            <a:r>
              <a:rPr lang="en-US" dirty="0" err="1">
                <a:solidFill>
                  <a:schemeClr val="dk1"/>
                </a:solidFill>
              </a:rPr>
              <a:t>Javascript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External JavaScript code is written and used in the same way as internal </a:t>
            </a:r>
            <a:r>
              <a:rPr lang="en-US" dirty="0" err="1">
                <a:solidFill>
                  <a:schemeClr val="dk1"/>
                </a:solidFill>
              </a:rPr>
              <a:t>Javascript</a:t>
            </a:r>
            <a:r>
              <a:rPr lang="en-US" dirty="0">
                <a:solidFill>
                  <a:schemeClr val="dk1"/>
                </a:solidFill>
              </a:rPr>
              <a:t>. 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file should have the ".</a:t>
            </a:r>
            <a:r>
              <a:rPr lang="en-US" dirty="0" err="1">
                <a:solidFill>
                  <a:schemeClr val="dk1"/>
                </a:solidFill>
              </a:rPr>
              <a:t>js</a:t>
            </a:r>
            <a:r>
              <a:rPr lang="en-US" dirty="0">
                <a:solidFill>
                  <a:schemeClr val="dk1"/>
                </a:solidFill>
              </a:rPr>
              <a:t>" extension.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5428890" cy="10465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&lt;script&gt;  </a:t>
            </a:r>
          </a:p>
          <a:p>
            <a:r>
              <a:rPr lang="en-US" dirty="0">
                <a:solidFill>
                  <a:schemeClr val="tx1"/>
                </a:solidFill>
              </a:rPr>
              <a:t> alert("Happy Learning");  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422" y="4812430"/>
            <a:ext cx="5428890" cy="53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&lt;script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8656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3309</TotalTime>
  <Words>4284</Words>
  <Application>Microsoft Office PowerPoint</Application>
  <PresentationFormat>Widescreen</PresentationFormat>
  <Paragraphs>690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Calibri Light</vt:lpstr>
      <vt:lpstr>euclid_circular_a</vt:lpstr>
      <vt:lpstr>inter-regular</vt:lpstr>
      <vt:lpstr>Segoe UI</vt:lpstr>
      <vt:lpstr>sohne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 and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Levono</cp:lastModifiedBy>
  <cp:revision>128</cp:revision>
  <dcterms:created xsi:type="dcterms:W3CDTF">2021-12-15T15:35:24Z</dcterms:created>
  <dcterms:modified xsi:type="dcterms:W3CDTF">2023-04-27T16:58:48Z</dcterms:modified>
</cp:coreProperties>
</file>