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6" r:id="rId19"/>
    <p:sldId id="278" r:id="rId20"/>
    <p:sldId id="277" r:id="rId21"/>
    <p:sldId id="272" r:id="rId22"/>
    <p:sldId id="274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ED7CF2-6F96-4997-916C-8A2C9CF167BC}" v="59" dt="2024-08-12T09:05:30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9C93-7EA9-217E-B486-E846D6284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34CDF-604B-5191-1CCF-1783B5B6D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8C66C-A242-A6B5-0301-7452AD14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1099-6FBF-4B65-8572-2E779105AD7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C026A-CDD1-452F-76DE-62297A19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63685-DAF1-7404-9FC4-715BC5E7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5BA9-C573-45AF-8076-66DF05602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17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2A5B-3B3B-CE67-D3CC-D70C4913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C3BC5-09D1-F5A9-445F-C463AC295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DE513-FFD4-88A0-C237-38A399E5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1099-6FBF-4B65-8572-2E779105AD7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4ADC2-C47D-6631-7772-D8C854E1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0889F-7357-B5AC-28B3-D8E92C16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5BA9-C573-45AF-8076-66DF05602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28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6494F-A699-7826-9779-F16162781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AC359-BBFD-573E-D47F-C06E5BB3C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06F25-0064-07B7-695C-B61D41F7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1099-6FBF-4B65-8572-2E779105AD7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82805-343F-041E-DBB2-B1CEFD6D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CEE2A-1571-FEF2-D772-4516CB7A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5BA9-C573-45AF-8076-66DF05602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30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B54E-6AE7-D558-F64B-E2BA1E83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CA27-7769-C64E-B861-B83E3969F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A5510-2404-6A5E-6696-8FD4775C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1099-6FBF-4B65-8572-2E779105AD7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C35A-0671-7D15-4F86-C2498AD6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C9A12-BC1E-8D1B-C9DE-56C9661D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5BA9-C573-45AF-8076-66DF05602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12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9C0F-1B78-B58B-63C7-70694F0A2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93756-A9D9-5E6E-5E71-2AFC547E0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D697F-E562-75BF-9100-873AA3A25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1099-6FBF-4B65-8572-2E779105AD7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CC04C-2717-15A8-9CFB-17332833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566F4-E6D2-2701-8A48-BCF9B6EA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5BA9-C573-45AF-8076-66DF05602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A938-CE5E-7BF3-0434-3D9160BB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D0B9F-20B3-42F9-8FDF-6C178FBAD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AD023-13F1-3D53-976C-F8BC7CE07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60A6F-72AA-C35A-55D2-73E5DBA9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1099-6FBF-4B65-8572-2E779105AD7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413B3-952A-A8CF-6CFA-0545DEEB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99E8F-651B-ABA2-5ABC-BF24C3A9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5BA9-C573-45AF-8076-66DF05602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C8A5-75B0-9BB9-1A01-C658533B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C5982-13F6-4F19-BFDD-8F9861C76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BCD03-89E0-17F8-9BCE-29126D29B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52670-0D2C-0A29-D9AE-C6F6DE29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72E50-8B27-D04B-9E9B-0D19E6464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FC226-3862-7B59-CB73-58F014B8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1099-6FBF-4B65-8572-2E779105AD7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28ABE-96D6-88A9-D8F5-801152C9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618FB-DFD9-224E-34B0-F8EF2A29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5BA9-C573-45AF-8076-66DF05602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9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FCC1-8D92-7474-373F-47124FDB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33053-FEBC-77E7-FE61-6C470757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1099-6FBF-4B65-8572-2E779105AD7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B481E-E396-F14C-8F7D-C132512F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49719-7648-228C-2881-0D19031B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5BA9-C573-45AF-8076-66DF05602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27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20F58-0D29-FFD5-09EC-EA0C581F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1099-6FBF-4B65-8572-2E779105AD7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00645-1009-9F0F-9D92-61E961A2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1F5C8-9EF9-B84B-4CCE-8503E4EF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5BA9-C573-45AF-8076-66DF05602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69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8011-C2FB-2947-0057-2C1E4438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3CD02-B6AE-B7BB-85C0-8C34E08C4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126E4-FC74-6597-B25D-F4F6744A3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0BE21-8934-6135-6D67-4826D109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1099-6FBF-4B65-8572-2E779105AD7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3F309-ADC0-0F6B-31AE-BBD39B0C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7E7E0-BAD3-DF78-75AD-4472A685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5BA9-C573-45AF-8076-66DF05602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25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C2A2-E81C-D188-68CD-2BC7218D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099BF-EA1A-87F0-D27C-88C419DD8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36C6D-3569-0F42-B6F5-D203AD6F1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3F3E3-F247-494F-1BD6-9E4A6138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1099-6FBF-4B65-8572-2E779105AD7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F5224-744D-F493-C91C-2EA924D8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A764A-59EB-0F61-0A85-F7CF906F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5BA9-C573-45AF-8076-66DF05602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38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C350F-794F-F0E5-8C31-AC812968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09605-ED10-F775-8497-6FEDF598D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B019E-C07C-DBC0-7964-D71675912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21099-6FBF-4B65-8572-2E779105AD7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D1AE9-87E8-9B0F-B713-14C508CDB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68EB0-B470-39B8-AEB6-C6AB68203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D5BA9-C573-45AF-8076-66DF05602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32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35940/ijitee.C8364.0110321" TargetMode="External"/><Relationship Id="rId2" Type="http://schemas.openxmlformats.org/officeDocument/2006/relationships/hyperlink" Target="https://ijcrt.org/papers/IJCRT220346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deref/https%3A%2F%2Fcreativecommons.org%2Flicenses%2Fby-nc-nd%2F4.0%2F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l-ridge" TargetMode="External"/><Relationship Id="rId2" Type="http://schemas.openxmlformats.org/officeDocument/2006/relationships/hyperlink" Target="https://www.kaggle.com/datasets/mirichoi0218/insurance?select=insurance.csv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49C7-5437-2BDC-9292-E72D5565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0236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Insurance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Prediction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Machine Learning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96D6C-12C3-CFEF-31BF-EC561D5FD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IN" sz="3200" b="1" dirty="0">
                <a:latin typeface="Times New Roman" pitchFamily="18" charset="0"/>
                <a:ea typeface="+mj-ea"/>
                <a:cs typeface="Times New Roman" pitchFamily="18" charset="0"/>
              </a:rPr>
              <a:t>SUPERVISOR</a:t>
            </a:r>
            <a:r>
              <a:rPr 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TEAM MEMBER            </a:t>
            </a:r>
          </a:p>
          <a:p>
            <a:pPr algn="l"/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M.SHEEBA</a:t>
            </a:r>
            <a:r>
              <a:rPr 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                       </a:t>
            </a:r>
            <a:r>
              <a:rPr lang="en-US" dirty="0"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</a:t>
            </a:r>
            <a:r>
              <a:rPr 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A.NAGA VENKATA THARUN(1521051002)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					G.SAMUEL KIRAN BABU(1521051037)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   K.SASANKA REDDY(1521051057)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38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59775-9933-C0D5-D3A7-5D2E00021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09" y="806245"/>
            <a:ext cx="10586884" cy="57443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Implemented: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Baseline model.</a:t>
            </a:r>
          </a:p>
          <a:p>
            <a:pPr algn="just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Effective in high-dimensional spaces.</a:t>
            </a:r>
          </a:p>
          <a:p>
            <a:pPr algn="just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Improves accuracy by averaging multiple trees.</a:t>
            </a:r>
          </a:p>
          <a:p>
            <a:pPr algn="just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Regression: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Iteratively improves accuracy.</a:t>
            </a:r>
          </a:p>
          <a:p>
            <a:pPr algn="just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 (MAE):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magnitude of errors.</a:t>
            </a:r>
          </a:p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R-squared: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Proportion of variance explained by the model.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88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DB15-663B-7251-4BE3-7212986F0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16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interactive web applications.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Spyder: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 for scientific programming in Python.</a:t>
            </a:r>
          </a:p>
          <a:p>
            <a:pPr marL="0" indent="0" algn="just">
              <a:buNone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Efficient serialization of large objects for model saving/loading.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streamlined methodology aims to create a robust model for predicting insurance costs, ensuring accurate and fair premium determination.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256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127A-BB63-C482-F69D-8544B188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4CD439-F405-4D3A-8824-BAD049A84D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2467" y="1690688"/>
            <a:ext cx="1064706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Factor Analysis: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Considers key features like age, smoking status, and region, leading to a well-rounded understanding of cost drivers.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Significant Variables: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Special emphasis on age and smoking status ensures the model addresses the most impactful factors.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Diverse Algorithm Comparison: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Evaluates multiple algorithms (Linear Regression, SVM, Random Forest, Gradient Boosting) to identify the most accurate model.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475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9D11-0D2F-BA40-4105-9F76C719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41716C-43E2-7942-905C-A8B13FB42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3" r="2374" b="3388"/>
          <a:stretch/>
        </p:blipFill>
        <p:spPr>
          <a:xfrm>
            <a:off x="1463612" y="1560154"/>
            <a:ext cx="9264776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17DCEF-FD79-F9EA-0962-447850AA4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214" y="2782528"/>
            <a:ext cx="1747452" cy="11606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B29845-E156-2E05-BD00-050FF2CF31D3}"/>
              </a:ext>
            </a:extLst>
          </p:cNvPr>
          <p:cNvSpPr/>
          <p:nvPr/>
        </p:nvSpPr>
        <p:spPr>
          <a:xfrm>
            <a:off x="4857135" y="3943214"/>
            <a:ext cx="1839531" cy="1765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3A0CD-DCDB-4DE3-B1AA-B1EDFDFC625D}"/>
              </a:ext>
            </a:extLst>
          </p:cNvPr>
          <p:cNvSpPr txBox="1"/>
          <p:nvPr/>
        </p:nvSpPr>
        <p:spPr>
          <a:xfrm>
            <a:off x="4762500" y="3943214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P Simplified" panose="020B0604020204020204" pitchFamily="34" charset="0"/>
              </a:rPr>
              <a:t>Gradient Boosting Regression</a:t>
            </a:r>
            <a:endParaRPr lang="en-IN" sz="1200" dirty="0">
              <a:latin typeface="HP Simplified" panose="020B06040202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B0231B-8B47-CEF1-8B59-B7BCD97F0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620" y="4557899"/>
            <a:ext cx="1747452" cy="11606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EDEE0B-F40D-4EEE-B91F-27FE2D19DDBE}"/>
              </a:ext>
            </a:extLst>
          </p:cNvPr>
          <p:cNvSpPr/>
          <p:nvPr/>
        </p:nvSpPr>
        <p:spPr>
          <a:xfrm>
            <a:off x="4701680" y="5765457"/>
            <a:ext cx="2424050" cy="146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E36F3-2B69-7D44-9BE9-B26D89E51D03}"/>
              </a:ext>
            </a:extLst>
          </p:cNvPr>
          <p:cNvSpPr txBox="1"/>
          <p:nvPr/>
        </p:nvSpPr>
        <p:spPr>
          <a:xfrm>
            <a:off x="4857135" y="5718584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P Simplified" panose="020B0604020204020204" pitchFamily="34" charset="0"/>
              </a:rPr>
              <a:t>Trained Gradient Boosting Model</a:t>
            </a:r>
            <a:endParaRPr lang="en-IN" sz="1200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613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A248-4891-C5BA-D1A3-C1B92AAC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CB584-9931-E142-60C4-BABFF3197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 Split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new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insurance cost</a:t>
            </a:r>
          </a:p>
          <a:p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654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29A6-D0DF-9E5E-5F8A-F047995C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38E7FAF-8D51-0920-1100-EC5E71E3A1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7026" y="1509869"/>
            <a:ext cx="10515600" cy="534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 Collection: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typically includes features such as age, sex, BMI, number of children, smoking status, and region, along with the target variable, which is the insurance cost.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is collected, the next step is to analyze it to understand its structure and underlying patterns. This involves summarizing the data with statistical measures (mean, median, mode, etc.)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is crucial to prepare the data for modeling. </a:t>
            </a:r>
          </a:p>
          <a:p>
            <a:pPr marL="0" indent="0" algn="just">
              <a:buNone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This includes: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Categorical Variables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Treatment</a:t>
            </a: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812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3D930-5E7A-1978-082A-9AE7D272A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568"/>
            <a:ext cx="10515600" cy="52723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 Split:</a:t>
            </a:r>
          </a:p>
          <a:p>
            <a:pPr marL="0" indent="0" algn="just">
              <a:buNone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then split into training and testing sets. Typically, 70-80% of the data is used for training the model, while the remaining 20-30% is reserved for testing its performance.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</a:p>
          <a:p>
            <a:pPr marL="0" indent="0" algn="just">
              <a:buNone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regression algorithms will be used to train models on the training dataset: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                          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marL="0" indent="0" algn="just">
              <a:buNone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Support Vector Machine (SVM) Regression</a:t>
            </a:r>
          </a:p>
          <a:p>
            <a:pPr marL="0" indent="0" algn="just">
              <a:buNone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  Random Forest Regression</a:t>
            </a:r>
          </a:p>
          <a:p>
            <a:pPr marL="0" indent="0" algn="just">
              <a:buNone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Gradient Boosting Regression</a:t>
            </a:r>
          </a:p>
          <a:p>
            <a:pPr marL="0" indent="0" algn="just">
              <a:buNone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1171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FADCE-D060-4A2F-F891-699D86DD7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374"/>
            <a:ext cx="10515600" cy="5026589"/>
          </a:xfrm>
        </p:spPr>
        <p:txBody>
          <a:bodyPr>
            <a:norm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models and assess their accuracy using metrics like MAE, and R-squared.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New Data: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Validate the model by predicting costs on new, unseen data.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 Insurance Cost: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 trained model to predict insurance costs based on input features.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27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2C03-CC76-0615-216A-7620D69E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684" y="3082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320ECF-F94B-2591-9BA9-9F5FE2EFF4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45230"/>
            <a:ext cx="953169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Compared Linear Regression, SVM, Random Forest</a:t>
            </a:r>
            <a:r>
              <a:rPr lang="en-US" alt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with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Gradient Boosting models, Gradient boost</a:t>
            </a:r>
            <a:r>
              <a:rPr lang="en-US" alt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provides the most accurate predictions.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BMI and smoking status significantly influenced insurance costs, while age and region had varying impacts across models.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Ensured model reliability through cross-validation, hyperparameter tuning, and residual analysis, confirming that models generalized well to unseen data.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Successfully developed accurate predictive models for estimating medical insurance costs and gained valuable insights into factors affecting premiums. </a:t>
            </a:r>
          </a:p>
        </p:txBody>
      </p:sp>
    </p:spTree>
    <p:extLst>
      <p:ext uri="{BB962C8B-B14F-4D97-AF65-F5344CB8AC3E}">
        <p14:creationId xmlns:p14="http://schemas.microsoft.com/office/powerpoint/2010/main" val="3625981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F9CF-DDD5-FBC8-BED8-CEFE88D6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1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69B9F2-ADA7-87F8-6656-711CD552C0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69805"/>
            <a:ext cx="105156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adding features like medical history, occupation, or lifestyle factors to improve accuracy.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advanced algorithms like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Neural Networks for better prediction performance.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more sophisticated feature engineering techniques to capture complex relationships.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 the dataset with more diverse samples to enhance model generalization.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real-time predictions into the existing Streamlit interface for immediate insights. Incorporate user feedback to refine models and improve usability over time.</a:t>
            </a:r>
          </a:p>
        </p:txBody>
      </p:sp>
    </p:spTree>
    <p:extLst>
      <p:ext uri="{BB962C8B-B14F-4D97-AF65-F5344CB8AC3E}">
        <p14:creationId xmlns:p14="http://schemas.microsoft.com/office/powerpoint/2010/main" val="249637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F084-9E58-185C-BF51-6DE7C5A9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4BA0D-3E17-AEAA-53BF-2CDF9F8CB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804" y="1825625"/>
            <a:ext cx="10770996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an ensemble of regression to predict medical insurance costs accurately.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and utilize key features such as age, sex, BMI, number of children, smoking status, and region to predict the cost of medical insurance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to enhance the accuracy of cost predictions by combining multiple models and leveraging their individual strengths.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performance of different regression models to identify the most effective approach for predicting insurance costs.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852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health insurance form&#10;&#10;Description automatically generated">
            <a:extLst>
              <a:ext uri="{FF2B5EF4-FFF2-40B4-BE49-F238E27FC236}">
                <a16:creationId xmlns:a16="http://schemas.microsoft.com/office/drawing/2014/main" id="{20ED5CE8-B5C7-C2DB-E526-E5A5AA96B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3" y="1119618"/>
            <a:ext cx="11436056" cy="55070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146C47-67E9-1121-0143-27771FCE29E2}"/>
              </a:ext>
            </a:extLst>
          </p:cNvPr>
          <p:cNvSpPr txBox="1"/>
          <p:nvPr/>
        </p:nvSpPr>
        <p:spPr>
          <a:xfrm>
            <a:off x="3726425" y="265945"/>
            <a:ext cx="4218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7018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10B42-70CA-C045-7DE7-407F85DC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572DB-792D-BCF1-73F3-6C1ED2FA1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3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Ayushi Bharti, Lokesh ,Electronics and communication engineering, Computer Science and Engineering, 1MSIT,2 DU, New Delhi, India,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 and Prediction of Medical Insurance Cost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  </a:t>
            </a:r>
            <a:r>
              <a:rPr lang="en-US" sz="3100" b="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https://ijcrt.org/papers/IJCRT2203462.pdf</a:t>
            </a:r>
            <a:r>
              <a:rPr lang="en-US" sz="3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endParaRPr lang="en-US" sz="3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3100" b="0" dirty="0">
                <a:solidFill>
                  <a:srgbClr val="11111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Predict Health Insurance Cost by using Machine Learning </a:t>
            </a:r>
            <a:r>
              <a:rPr lang="en-US" sz="3100" b="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International Journal of Innovative Technology and Exploring Engineering </a:t>
            </a:r>
            <a:endParaRPr lang="en-US" sz="3100" dirty="0">
              <a:solidFill>
                <a:srgbClr val="00000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1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     </a:t>
            </a:r>
            <a:r>
              <a:rPr lang="en-US" sz="3100" b="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Volume-10(Issue-3):137 DOI:</a:t>
            </a:r>
            <a:r>
              <a:rPr lang="en-US" sz="3100" b="0" u="sng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hlinkClick r:id="rId3"/>
              </a:rPr>
              <a:t>10.35940/ijitee.C8364.0110321</a:t>
            </a:r>
            <a:r>
              <a:rPr lang="en-US" sz="3100" b="0" u="sng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3100" b="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     License </a:t>
            </a:r>
            <a:r>
              <a:rPr lang="en-US" sz="3100" b="0" u="sng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hlinkClick r:id="rId4"/>
              </a:rPr>
              <a:t>CC</a:t>
            </a:r>
            <a:r>
              <a:rPr lang="en-US" sz="3100" b="0" u="sng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BY-       NC-ND 4.0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/>
              <a:buChar char="•"/>
            </a:pPr>
            <a:endParaRPr lang="en-US" sz="3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Insurance Premium Prediction Using Regression Models </a:t>
            </a:r>
            <a:r>
              <a:rPr lang="en-US" sz="31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Kamma</a:t>
            </a:r>
            <a:r>
              <a:rPr lang="en-US" sz="3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Lakshmi Narayana1, Yogesh2, </a:t>
            </a:r>
            <a:r>
              <a:rPr lang="en-US" sz="31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Putta</a:t>
            </a:r>
            <a:r>
              <a:rPr lang="en-US" sz="3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Kowshik3 </a:t>
            </a:r>
          </a:p>
          <a:p>
            <a:pPr marL="0" indent="0" algn="just">
              <a:buNone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2023 IJRTI | Volume 8, Issue 4 | ISSN: 2456-3315 </a:t>
            </a:r>
          </a:p>
          <a:p>
            <a:pPr algn="just"/>
            <a:endParaRPr lang="en-US" sz="2800" b="0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496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8B185-ECE6-9595-3A42-EB4C99BCE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10" y="1127534"/>
            <a:ext cx="10515600" cy="4516182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Donald W. Marquardt, Ronald D. </a:t>
            </a:r>
            <a:r>
              <a:rPr lang="en-US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Snee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al.,”</a:t>
            </a:r>
            <a:r>
              <a:rPr lang="en-US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Rigde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 in practice". "The American Statistician”,vol.29,pp-3-20,2012</a:t>
            </a:r>
          </a:p>
          <a:p>
            <a:pPr marL="342900" indent="-342900">
              <a:buFont typeface="Arial"/>
              <a:buChar char="•"/>
            </a:pPr>
            <a:endParaRPr 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 </a:t>
            </a:r>
            <a:r>
              <a:rPr lang="en-IN" sz="2600" b="0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Medical Cost Personal Dataset. Kaggle </a:t>
            </a:r>
            <a:r>
              <a:rPr lang="en-IN" sz="2600" b="0" dirty="0" err="1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https://www.kaggle.com/datasets/mirichoi0218/insurance?select=insurance.csv</a:t>
            </a:r>
            <a:endParaRPr 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/>
              <a:buChar char="•"/>
            </a:pPr>
            <a:endParaRPr 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ridge regression using </a:t>
            </a:r>
            <a:r>
              <a:rPr lang="en-US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https://www.geeksforgeeks.org/ml-ridge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regressor-using-</a:t>
            </a:r>
            <a:r>
              <a:rPr lang="en-US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 </a:t>
            </a:r>
          </a:p>
          <a:p>
            <a:pPr marL="342900" indent="-342900">
              <a:buFont typeface="Arial"/>
              <a:buChar char="•"/>
            </a:pPr>
            <a:endParaRPr 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in machine learning from great learning https://www.mygreatlearning.com/blog/linear-regression-in machine-learning/ 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89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BBDE8E-648A-DDDE-0AFF-5093D1505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1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21EA-7508-AADE-5C96-E29AE478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69" y="1903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BA2D24-8083-185C-B503-909CE780B4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1934" y="853139"/>
            <a:ext cx="1121396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machine learning model to predict medical expenses using multiple regression algorithms.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Leverage an ensemble method to combine the strengths of Linear Regression, SV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Random Forest Regressor, and Gradient Boosting Regressor.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demographic and lifestyle data, including age, sex, BMI, number of children, smoking status, and region, as input features.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data preprocessing and feature selection to enhance the accuracy and relevance of the model.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the performance of individual models and the ensemble approach to identify the most accurate prediction method.</a:t>
            </a:r>
          </a:p>
        </p:txBody>
      </p:sp>
    </p:spTree>
    <p:extLst>
      <p:ext uri="{BB962C8B-B14F-4D97-AF65-F5344CB8AC3E}">
        <p14:creationId xmlns:p14="http://schemas.microsoft.com/office/powerpoint/2010/main" val="349268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7F37D-BB51-26F0-2E7F-724120C93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8602"/>
            <a:ext cx="10515600" cy="6109398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-based web application for real-time cost predictions based on user inputs.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Validate the model using a separate test dataset to ensure robustness and reliability.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the model through hyperparameter tuning to achieve the best predictive performance.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the model’s predictions are interpretable, allowing users to understand the impact of each factor on the overall cost.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future improvements, such as incorporating additional features or more advanced algorithms, to further enhance prediction accuracy. 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82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819C-CB5C-93B2-C61E-CCF0B343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52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Software Requirements</a:t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850EB-F5E3-EA04-5922-32A48728A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>
            <a:normAutofit/>
          </a:bodyPr>
          <a:lstStyle/>
          <a:p>
            <a:pPr lvl="0"/>
            <a:endParaRPr lang="en-IN" sz="2400" dirty="0"/>
          </a:p>
          <a:p>
            <a:pPr marL="0" lvl="0" indent="0">
              <a:buNone/>
            </a:pPr>
            <a:endParaRPr lang="en-IN" sz="2400" dirty="0"/>
          </a:p>
          <a:p>
            <a:pPr lvl="0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Operating System		: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Windows OS</a:t>
            </a:r>
          </a:p>
          <a:p>
            <a:pPr lvl="0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System type			: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32 or 64-bit OS</a:t>
            </a:r>
          </a:p>
          <a:p>
            <a:pPr lvl="0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IDE				: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Spyder,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Notebook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Python			:           Version 3.7 or higher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Libraries			: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Numpy,Pandas,Sk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-Learn….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Web Browser		:	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viewing the Streamlit 								application</a:t>
            </a:r>
          </a:p>
        </p:txBody>
      </p:sp>
    </p:spTree>
    <p:extLst>
      <p:ext uri="{BB962C8B-B14F-4D97-AF65-F5344CB8AC3E}">
        <p14:creationId xmlns:p14="http://schemas.microsoft.com/office/powerpoint/2010/main" val="185379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542F-D072-0597-4835-9499940A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F8769-A3A7-EE60-395E-1A0291047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Actuarial Methods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Underwriting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Time-consuming and may overlook certain risk factors, relying on individual evaluations based on medical history, age, lifestyle, etc.</a:t>
            </a:r>
          </a:p>
          <a:p>
            <a:pPr algn="just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Models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of Generalized Linear Models (GLMs) that assume a linear relationship, which may not capture the complexities of the data.</a:t>
            </a:r>
          </a:p>
          <a:p>
            <a:pPr algn="just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Limitations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Dependence on limited datasets like claims history and demographics, leading to less accurate predictions and failure to recognize emerging trends.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600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9E3BFE-A627-8050-7B1C-AD3CCE6F4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01" y="1905000"/>
            <a:ext cx="10770197" cy="353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2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3180-3970-3A2A-6B45-DD4F634B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7571"/>
            <a:ext cx="10515600" cy="1325563"/>
          </a:xfrm>
        </p:spPr>
        <p:txBody>
          <a:bodyPr>
            <a:normAutofit/>
          </a:bodyPr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09EB3B-C3CB-A5AB-84E4-18B53DB5E5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93134"/>
            <a:ext cx="1062375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Inflexibility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Difficulty in adapting to new data sources or changes in healthcare, leading to outdated predictions.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Errors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Increased risk of human error due to reliance on manual processing.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Personalization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Generalized models that don't account for unique health profiles, resulting in less accurate cost estimates.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00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EDC8-B252-A420-D88E-0394C996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99"/>
            <a:ext cx="10515600" cy="1325563"/>
          </a:xfrm>
        </p:spPr>
        <p:txBody>
          <a:bodyPr/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Proposed System</a:t>
            </a: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E7B0B4-7297-77BF-BD8A-980B1A3667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56997"/>
            <a:ext cx="10832690" cy="485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 accurate model for predicting medical insurance costs using advanced machine learning algorithms.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factors influencing premiums to create a precise prediction model. 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Older individuals generally have higher healthcare costs.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Affects insurance costs based on health risk factors.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Smoking Status: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Smokers incur higher medical expenses, leading to higher premiums.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Children: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Reflects potential healthcare needs.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Costs vary by region, affecting pricing.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32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1428</Words>
  <Application>Microsoft Office PowerPoint</Application>
  <PresentationFormat>Widescreen</PresentationFormat>
  <Paragraphs>159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HP Simplified</vt:lpstr>
      <vt:lpstr>Times New Roman</vt:lpstr>
      <vt:lpstr>Office Theme</vt:lpstr>
      <vt:lpstr>Medical Insurance  Cost Prediction  Using Machine Learning</vt:lpstr>
      <vt:lpstr>Objectives</vt:lpstr>
      <vt:lpstr>Abstract</vt:lpstr>
      <vt:lpstr>PowerPoint Presentation</vt:lpstr>
      <vt:lpstr>Software Requirements </vt:lpstr>
      <vt:lpstr>Existing System</vt:lpstr>
      <vt:lpstr>PowerPoint Presentation</vt:lpstr>
      <vt:lpstr>Limitations </vt:lpstr>
      <vt:lpstr>Proposed System </vt:lpstr>
      <vt:lpstr>PowerPoint Presentation</vt:lpstr>
      <vt:lpstr>PowerPoint Presentation</vt:lpstr>
      <vt:lpstr>Advantages</vt:lpstr>
      <vt:lpstr>Architecture Diagram</vt:lpstr>
      <vt:lpstr>List of modules</vt:lpstr>
      <vt:lpstr>Module Description </vt:lpstr>
      <vt:lpstr>PowerPoint Presentation</vt:lpstr>
      <vt:lpstr>PowerPoint Presentation</vt:lpstr>
      <vt:lpstr>Conclusion</vt:lpstr>
      <vt:lpstr>Future enhancement</vt:lpstr>
      <vt:lpstr>PowerPoint Presentation</vt:lpstr>
      <vt:lpstr>References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kiran babu</dc:creator>
  <cp:lastModifiedBy>samuel kiran babu</cp:lastModifiedBy>
  <cp:revision>2</cp:revision>
  <dcterms:created xsi:type="dcterms:W3CDTF">2024-08-09T05:03:49Z</dcterms:created>
  <dcterms:modified xsi:type="dcterms:W3CDTF">2024-10-23T15:44:20Z</dcterms:modified>
</cp:coreProperties>
</file>