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3587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57B162A-637E-42F3-938E-618D3862D941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07/04/20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D655C85-1256-46EA-B414-68D20F0A52CF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" descr=""/>
          <p:cNvPicPr/>
          <p:nvPr/>
        </p:nvPicPr>
        <p:blipFill>
          <a:blip r:embed="rId1"/>
          <a:stretch/>
        </p:blipFill>
        <p:spPr>
          <a:xfrm>
            <a:off x="4478400" y="478800"/>
            <a:ext cx="2114640" cy="21618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-5760" y="3200400"/>
            <a:ext cx="12146760" cy="19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Times New Roman"/>
              </a:rPr>
              <a:t>PROGRAMAÇÃO II</a:t>
            </a: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Times New Roman"/>
              </a:rPr>
              <a:t>PROJETO 2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0" y="0"/>
            <a:ext cx="121928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2"/>
          <p:cNvSpPr/>
          <p:nvPr/>
        </p:nvSpPr>
        <p:spPr>
          <a:xfrm>
            <a:off x="0" y="0"/>
            <a:ext cx="2013120" cy="6857640"/>
          </a:xfrm>
          <a:prstGeom prst="rect">
            <a:avLst/>
          </a:prstGeom>
          <a:solidFill>
            <a:srgbClr val="52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3"/>
          <p:cNvSpPr/>
          <p:nvPr/>
        </p:nvSpPr>
        <p:spPr>
          <a:xfrm>
            <a:off x="640080" y="2074320"/>
            <a:ext cx="2752200" cy="2709000"/>
          </a:xfrm>
          <a:prstGeom prst="ellipse">
            <a:avLst/>
          </a:prstGeom>
          <a:solidFill>
            <a:srgbClr val="262626"/>
          </a:solidFill>
          <a:ln w="17460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1" lang="pt-BR" sz="2600" spc="-1" strike="noStrike">
                <a:solidFill>
                  <a:srgbClr val="ffffff"/>
                </a:solidFill>
                <a:latin typeface="Calibri Light"/>
              </a:rPr>
              <a:t>FUNÇÃO MODIFICAR DADOS DO CLIENTE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72" name="Imagem 11" descr="Tela de celular com publicação numa rede social&#10;&#10;Descrição gerada com alta confiança"/>
          <p:cNvPicPr/>
          <p:nvPr/>
        </p:nvPicPr>
        <p:blipFill>
          <a:blip r:embed="rId1"/>
          <a:srcRect l="22528" t="9294" r="20053" b="7337"/>
          <a:stretch/>
        </p:blipFill>
        <p:spPr>
          <a:xfrm>
            <a:off x="3794040" y="1513440"/>
            <a:ext cx="7188480" cy="3827520"/>
          </a:xfrm>
          <a:prstGeom prst="rect">
            <a:avLst/>
          </a:prstGeom>
          <a:ln>
            <a:noFill/>
          </a:ln>
        </p:spPr>
      </p:pic>
      <p:sp>
        <p:nvSpPr>
          <p:cNvPr id="73" name="CustomShape 4"/>
          <p:cNvSpPr/>
          <p:nvPr/>
        </p:nvSpPr>
        <p:spPr>
          <a:xfrm>
            <a:off x="4077720" y="396720"/>
            <a:ext cx="58485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TELA -&gt;    </a:t>
            </a:r>
            <a:r>
              <a:rPr b="0" lang="pt-BR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INFORME O CPF DO CLIENTE:  12345678909  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4" name="CustomShape 5"/>
          <p:cNvSpPr/>
          <p:nvPr/>
        </p:nvSpPr>
        <p:spPr>
          <a:xfrm>
            <a:off x="5629680" y="913680"/>
            <a:ext cx="27432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                    ▼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5" name="CustomShape 6"/>
          <p:cNvSpPr/>
          <p:nvPr/>
        </p:nvSpPr>
        <p:spPr>
          <a:xfrm>
            <a:off x="6910200" y="5400000"/>
            <a:ext cx="27432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▼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6" name="CustomShape 7"/>
          <p:cNvSpPr/>
          <p:nvPr/>
        </p:nvSpPr>
        <p:spPr>
          <a:xfrm>
            <a:off x="5787720" y="6003000"/>
            <a:ext cx="2743200" cy="366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c000"/>
                </a:solidFill>
                <a:latin typeface="Calibri"/>
              </a:rPr>
              <a:t>     </a:t>
            </a:r>
            <a:r>
              <a:rPr b="0" lang="pt-BR" sz="1800" spc="-1" strike="noStrike">
                <a:solidFill>
                  <a:srgbClr val="ffc000"/>
                </a:solidFill>
                <a:latin typeface="Calibri"/>
              </a:rPr>
              <a:t>USUÁRIO ATUALIZADO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7" name="CustomShape 8"/>
          <p:cNvSpPr/>
          <p:nvPr/>
        </p:nvSpPr>
        <p:spPr>
          <a:xfrm>
            <a:off x="3644280" y="6002280"/>
            <a:ext cx="27432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                      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TELA-&gt;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7160" y="349560"/>
            <a:ext cx="120981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Times New Roman"/>
                <a:ea typeface="STXihei"/>
              </a:rPr>
              <a:t>FUNÇÃO "MODIFICAR DADOS DO CLIENTE"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36240" y="2057400"/>
            <a:ext cx="5213160" cy="44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void atualizarCliente(clienteStr *clienteEntrada)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{ 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fstream clientesARQ;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ofstream clientesARQSaida;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clienteStr retorno;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string linha;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clientesARQ.open("clientes.dat", ios::in);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clientesARQSaida.open("clientesCopia.dat", ios::out | ios::trunc);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 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while (getline(clientesARQ, linha))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{ 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    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separarValoresClientes(linha, retorno);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    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7036920" y="2057400"/>
            <a:ext cx="5318280" cy="42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if (clienteEntrada-&gt; cpf != retorno.cpf)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    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        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clientesARQSaida &lt;&lt; retorno.nome &lt;&lt; ","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                          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&lt;&lt; retorno.cpf &lt;&lt; ","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                          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&lt;&lt; retorno.senha &lt;&lt; ","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                          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&lt;&lt; retorno.idade &lt;&lt; ","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                          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&lt;&lt; retorno.profissao &lt;&lt; ","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                          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&lt;&lt; retorno.nacionalidade &lt;&lt; ","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                          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&lt;&lt; retorno.sexo &lt;&lt; ","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                          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&lt;&lt; retorno.endereco &lt;&lt; ","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                          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&lt;&lt; retorno.diaEntrada &lt;&lt; ","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                          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&lt;&lt; retorno.mesEntrada &lt;&lt; ","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                          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&lt;&lt; retorno.anoEntrada &lt;&lt; ","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                          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&lt;&lt; retorno.consumo &lt;&lt; ";" &lt;&lt; endl;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    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4473360" y="1149120"/>
            <a:ext cx="274320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Times New Roman"/>
              </a:rPr>
              <a:t>Atualizar    Cliente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5443920" y="5903640"/>
            <a:ext cx="27432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▲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5376600" y="3629160"/>
            <a:ext cx="27432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▲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4" name="CustomShape 7"/>
          <p:cNvSpPr/>
          <p:nvPr/>
        </p:nvSpPr>
        <p:spPr>
          <a:xfrm>
            <a:off x="5322600" y="2129760"/>
            <a:ext cx="27432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►                      ►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5" name="CustomShape 8"/>
          <p:cNvSpPr/>
          <p:nvPr/>
        </p:nvSpPr>
        <p:spPr>
          <a:xfrm>
            <a:off x="8132760" y="6332040"/>
            <a:ext cx="27432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                                     ▼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60822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0"/>
            <a:ext cx="12192840" cy="68576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b3838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8" name="Picture 15" descr=""/>
          <p:cNvPicPr/>
          <p:nvPr/>
        </p:nvPicPr>
        <p:blipFill>
          <a:blip r:embed="rId1"/>
          <a:stretch/>
        </p:blipFill>
        <p:spPr>
          <a:xfrm>
            <a:off x="0" y="0"/>
            <a:ext cx="12192840" cy="6857640"/>
          </a:xfrm>
          <a:prstGeom prst="rect">
            <a:avLst/>
          </a:prstGeom>
          <a:ln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79200" y="2053800"/>
            <a:ext cx="5380200" cy="27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pt-BR" sz="4400" spc="-1" strike="noStrike">
                <a:solidFill>
                  <a:srgbClr val="ffffff"/>
                </a:solidFill>
                <a:latin typeface="Calibri Light"/>
              </a:rPr>
              <a:t>Continuação: 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pt-BR" sz="4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pt-BR" sz="4400" spc="-1" strike="noStrike">
                <a:solidFill>
                  <a:srgbClr val="ffffff"/>
                </a:solidFill>
                <a:latin typeface="Calibri Light"/>
              </a:rPr>
              <a:t> </a:t>
            </a:r>
            <a:r>
              <a:rPr b="1" lang="pt-BR" sz="4400" spc="-1" strike="noStrike">
                <a:solidFill>
                  <a:srgbClr val="ffffff"/>
                </a:solidFill>
                <a:latin typeface="Calibri Light"/>
              </a:rPr>
              <a:t>Atualizar    Cliente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6090840" y="801720"/>
            <a:ext cx="5306040" cy="52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if (clienteEntrada-&gt;cpf == retorno.cpf)</a:t>
            </a:r>
            <a:endParaRPr b="0" lang="pt-BR" sz="15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        </a:t>
            </a: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{  </a:t>
            </a:r>
            <a:endParaRPr b="0" lang="pt-BR" sz="15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            </a:t>
            </a:r>
            <a:endParaRPr b="0" lang="pt-BR" sz="15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            </a:t>
            </a: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clientesARQSaida &lt;&lt; clienteEntrada-&gt;nome &lt;&lt; ","</a:t>
            </a:r>
            <a:endParaRPr b="0" lang="pt-BR" sz="15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                             </a:t>
            </a: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&lt;&lt; clienteEntrada-&gt;cpf &lt;&lt; ","</a:t>
            </a:r>
            <a:endParaRPr b="0" lang="pt-BR" sz="15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                             </a:t>
            </a: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&lt;&lt; clienteEntrada-&gt;senha &lt;&lt; ","</a:t>
            </a:r>
            <a:endParaRPr b="0" lang="pt-BR" sz="15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                             </a:t>
            </a: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&lt;&lt; clienteEntrada-&gt;idade &lt;&lt; ","</a:t>
            </a:r>
            <a:endParaRPr b="0" lang="pt-BR" sz="15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                             </a:t>
            </a: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&lt;&lt; clienteEntrada-&gt;profissao &lt;&lt; ","</a:t>
            </a:r>
            <a:endParaRPr b="0" lang="pt-BR" sz="15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                             </a:t>
            </a: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&lt;&lt; clienteEntrada-&gt;nacionalidade &lt;&lt; ","</a:t>
            </a:r>
            <a:endParaRPr b="0" lang="pt-BR" sz="15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                             </a:t>
            </a: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&lt;&lt; clienteEntrada-&gt;sexo &lt;&lt; ","</a:t>
            </a:r>
            <a:endParaRPr b="0" lang="pt-BR" sz="15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                             </a:t>
            </a: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&lt;&lt; clienteEntrada-&gt;endereco &lt;&lt; ","</a:t>
            </a:r>
            <a:endParaRPr b="0" lang="pt-BR" sz="15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                             </a:t>
            </a: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&lt;&lt; clienteEntrada-&gt;diaEntrada &lt;&lt; ","</a:t>
            </a:r>
            <a:endParaRPr b="0" lang="pt-BR" sz="15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                             </a:t>
            </a: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&lt;&lt; clienteEntrada-&gt;mesEntrada &lt;&lt; ","</a:t>
            </a:r>
            <a:endParaRPr b="0" lang="pt-BR" sz="15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                             </a:t>
            </a: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&lt;&lt; clienteEntrada-&gt;anoEntrada &lt;&lt; ","</a:t>
            </a:r>
            <a:endParaRPr b="0" lang="pt-BR" sz="15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                             </a:t>
            </a: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&lt;&lt; clienteEntrada-&gt;consumo &lt;&lt; ";" &lt;&lt; endl;</a:t>
            </a:r>
            <a:endParaRPr b="0" lang="pt-BR" sz="15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        </a:t>
            </a: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pt-BR" sz="15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1847160" y="4330440"/>
            <a:ext cx="274320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6"/>
          <p:cNvSpPr/>
          <p:nvPr/>
        </p:nvSpPr>
        <p:spPr>
          <a:xfrm>
            <a:off x="3684960" y="3106800"/>
            <a:ext cx="274320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7"/>
          <p:cNvSpPr/>
          <p:nvPr/>
        </p:nvSpPr>
        <p:spPr>
          <a:xfrm>
            <a:off x="5665680" y="1277280"/>
            <a:ext cx="27432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▼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197840" y="1058040"/>
            <a:ext cx="4813560" cy="530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void excluirClienteController() 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string cpf;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clienteStr clienteExcluir;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setlocale(LC_ALL, "portuguese");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textbackground(WHITE);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textcolor(LIGHTBLUE);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system("cls");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gotoxy(45,15);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cout &lt;&lt; "INFORME O CPF DO CLIENTE: ";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textbackground(LIGHTGRAY);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cout &lt;&lt; "             ";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textcolor(BLACK);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gotoxy(72,15);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cin &gt;&gt; cpf;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fflush(stdin);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textbackground(WHITE);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6240" y="296280"/>
            <a:ext cx="120891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FUNÇÃO "EXCLUIR CLIENTE"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1015200" y="1158840"/>
            <a:ext cx="54460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0000"/>
                </a:solidFill>
                <a:highlight>
                  <a:srgbClr val="ffff00"/>
                </a:highlight>
                <a:latin typeface="Calibri"/>
              </a:rPr>
              <a:t>TELA -&gt;</a:t>
            </a:r>
            <a:r>
              <a:rPr b="1" lang="pt-BR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 INFORME O CPF DO CLIENTE:  12345678909  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3185280" y="1876680"/>
            <a:ext cx="27432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▼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8" name="Imagem 7" descr="Tela de celular com publicação numa rede social&#10;&#10;Descrição gerada com alta confiança"/>
          <p:cNvPicPr/>
          <p:nvPr/>
        </p:nvPicPr>
        <p:blipFill>
          <a:blip r:embed="rId1"/>
          <a:srcRect l="22877" t="34022" r="19094" b="26641"/>
          <a:stretch/>
        </p:blipFill>
        <p:spPr>
          <a:xfrm>
            <a:off x="267480" y="2368440"/>
            <a:ext cx="6933960" cy="2556360"/>
          </a:xfrm>
          <a:prstGeom prst="rect">
            <a:avLst/>
          </a:prstGeom>
          <a:ln>
            <a:noFill/>
          </a:ln>
        </p:spPr>
      </p:pic>
      <p:sp>
        <p:nvSpPr>
          <p:cNvPr id="99" name="CustomShape 5"/>
          <p:cNvSpPr/>
          <p:nvPr/>
        </p:nvSpPr>
        <p:spPr>
          <a:xfrm>
            <a:off x="4233960" y="3730680"/>
            <a:ext cx="274320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6"/>
          <p:cNvSpPr/>
          <p:nvPr/>
        </p:nvSpPr>
        <p:spPr>
          <a:xfrm>
            <a:off x="3301200" y="5213160"/>
            <a:ext cx="27432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▼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1416600" y="5859360"/>
            <a:ext cx="4137840" cy="366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Calibri"/>
              </a:rPr>
              <a:t>Pressione qualquer tecla para continuar. . 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m 2" descr="Tela de celular com texto preto sobre fundo branco&#10;&#10;Descrição gerada com alta confiança"/>
          <p:cNvPicPr/>
          <p:nvPr/>
        </p:nvPicPr>
        <p:blipFill>
          <a:blip r:embed="rId1"/>
          <a:stretch/>
        </p:blipFill>
        <p:spPr>
          <a:xfrm>
            <a:off x="6521760" y="1067760"/>
            <a:ext cx="5201640" cy="230688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51840" y="325080"/>
            <a:ext cx="120891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Times New Roman"/>
              </a:rPr>
              <a:t>FUNÇÃO "EXCLUIR CLIENTE"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04" name="Imagem 5" descr="Uma imagem contendo texto, screenshot&#10;&#10;Descrição gerada com muito alta confiança"/>
          <p:cNvPicPr/>
          <p:nvPr/>
        </p:nvPicPr>
        <p:blipFill>
          <a:blip r:embed="rId2"/>
          <a:stretch/>
        </p:blipFill>
        <p:spPr>
          <a:xfrm>
            <a:off x="7557120" y="4309200"/>
            <a:ext cx="3634560" cy="196272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8979840" y="3702600"/>
            <a:ext cx="27432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▼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8432640" y="5096520"/>
            <a:ext cx="27432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USUÁRIO EXCLUIDO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828000" y="1432080"/>
            <a:ext cx="382140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clienteExcluir = buscarCliente(cpf);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system("cls");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imprimeCampoPadrao(32,12);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972000" y="2423880"/>
            <a:ext cx="274320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6"/>
          <p:cNvSpPr/>
          <p:nvPr/>
        </p:nvSpPr>
        <p:spPr>
          <a:xfrm>
            <a:off x="483120" y="2495880"/>
            <a:ext cx="544608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 </a:t>
            </a:r>
            <a:r>
              <a:rPr b="1" lang="pt-BR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TELA -&gt;    INFORME O CPF DO CLIENTE:  12345678909  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10" name="CustomShape 7"/>
          <p:cNvSpPr/>
          <p:nvPr/>
        </p:nvSpPr>
        <p:spPr>
          <a:xfrm>
            <a:off x="339480" y="3761280"/>
            <a:ext cx="7042320" cy="20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int opc = MessageBox(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  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NULL,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  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"Deseja realmente continuar e excluir o cliente?\n(Essa ação não poderá ser desfeita)",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  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"Exclusão de usuário",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  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MB_ICONWARNING | MB_OKCANCEL | MB_DEFBUTTON2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770440" y="0"/>
            <a:ext cx="6422040" cy="6857640"/>
          </a:xfrm>
          <a:prstGeom prst="rect">
            <a:avLst/>
          </a:prstGeom>
          <a:gradFill rotWithShape="0">
            <a:gsLst>
              <a:gs pos="0">
                <a:srgbClr val="4472c4">
                  <a:alpha val="60000"/>
                </a:srgbClr>
              </a:gs>
              <a:gs pos="100000">
                <a:srgbClr val="afabab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2" name="Picture 12" descr=""/>
          <p:cNvPicPr/>
          <p:nvPr/>
        </p:nvPicPr>
        <p:blipFill>
          <a:blip r:embed="rId1"/>
          <a:stretch/>
        </p:blipFill>
        <p:spPr>
          <a:xfrm flipH="1">
            <a:off x="360" y="0"/>
            <a:ext cx="12192840" cy="685764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6727320" y="581040"/>
            <a:ext cx="5464800" cy="6276600"/>
          </a:xfrm>
          <a:custGeom>
            <a:avLst/>
            <a:gdLst/>
            <a:ahLst/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abc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4" name="Graphic 7" descr=""/>
          <p:cNvPicPr/>
          <p:nvPr/>
        </p:nvPicPr>
        <p:blipFill>
          <a:blip r:embed="rId2"/>
          <a:stretch/>
        </p:blipFill>
        <p:spPr>
          <a:xfrm>
            <a:off x="7710120" y="1815480"/>
            <a:ext cx="4141800" cy="4141440"/>
          </a:xfrm>
          <a:prstGeom prst="rect">
            <a:avLst/>
          </a:prstGeom>
          <a:ln>
            <a:noFill/>
          </a:ln>
        </p:spPr>
      </p:pic>
      <p:sp>
        <p:nvSpPr>
          <p:cNvPr id="115" name="CustomShape 3"/>
          <p:cNvSpPr/>
          <p:nvPr/>
        </p:nvSpPr>
        <p:spPr>
          <a:xfrm>
            <a:off x="677880" y="323280"/>
            <a:ext cx="2455560" cy="6332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pt-BR" sz="1600" spc="-1" strike="noStrike">
                <a:solidFill>
                  <a:srgbClr val="000000"/>
                </a:solidFill>
                <a:latin typeface="Calibri"/>
              </a:rPr>
              <a:t>#include &lt;iostream&gt;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pt-BR" sz="1600" spc="-1" strike="noStrike">
                <a:solidFill>
                  <a:srgbClr val="000000"/>
                </a:solidFill>
                <a:latin typeface="Calibri"/>
              </a:rPr>
              <a:t>#include &lt;locale.h&gt;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pt-BR" sz="1600" spc="-1" strike="noStrike">
                <a:solidFill>
                  <a:srgbClr val="000000"/>
                </a:solidFill>
                <a:latin typeface="Calibri"/>
              </a:rPr>
              <a:t>#include &lt;fstream&gt;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pt-BR" sz="1600" spc="-1" strike="noStrike">
                <a:solidFill>
                  <a:srgbClr val="000000"/>
                </a:solidFill>
                <a:latin typeface="Calibri"/>
              </a:rPr>
              <a:t>#include &lt;stdio.h&gt;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pt-BR" sz="1600" spc="-1" strike="noStrike">
                <a:solidFill>
                  <a:srgbClr val="000000"/>
                </a:solidFill>
                <a:latin typeface="Calibri"/>
              </a:rPr>
              <a:t>#include &lt;sstream&gt;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pt-BR" sz="1600" spc="-1" strike="noStrike">
                <a:solidFill>
                  <a:srgbClr val="000000"/>
                </a:solidFill>
                <a:latin typeface="Calibri"/>
              </a:rPr>
              <a:t>#include &lt;time.h&gt;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pt-BR" sz="1600" spc="-1" strike="noStrike">
                <a:solidFill>
                  <a:srgbClr val="000000"/>
                </a:solidFill>
                <a:latin typeface="Calibri"/>
              </a:rPr>
              <a:t>using namespace std;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pt-BR" sz="1600" spc="-1" strike="noStrike">
                <a:solidFill>
                  <a:srgbClr val="000000"/>
                </a:solidFill>
                <a:latin typeface="Calibri"/>
              </a:rPr>
              <a:t>struct cliente{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pt-BR" sz="16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1" lang="pt-BR" sz="1600" spc="-1" strike="noStrike">
                <a:solidFill>
                  <a:srgbClr val="000000"/>
                </a:solidFill>
                <a:latin typeface="Calibri"/>
              </a:rPr>
              <a:t>char cpf[10];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pt-BR" sz="16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1" lang="pt-BR" sz="1600" spc="-1" strike="noStrike">
                <a:solidFill>
                  <a:srgbClr val="000000"/>
                </a:solidFill>
                <a:latin typeface="Calibri"/>
              </a:rPr>
              <a:t>string senha;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pt-BR" sz="16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1" lang="pt-BR" sz="1600" spc="-1" strike="noStrike">
                <a:solidFill>
                  <a:srgbClr val="000000"/>
                </a:solidFill>
                <a:latin typeface="Calibri"/>
              </a:rPr>
              <a:t>string nome;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pt-BR" sz="16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1" lang="pt-BR" sz="1600" spc="-1" strike="noStrike">
                <a:solidFill>
                  <a:srgbClr val="000000"/>
                </a:solidFill>
                <a:latin typeface="Calibri"/>
              </a:rPr>
              <a:t>int idade;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pt-BR" sz="16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1" lang="pt-BR" sz="1600" spc="-1" strike="noStrike">
                <a:solidFill>
                  <a:srgbClr val="000000"/>
                </a:solidFill>
                <a:latin typeface="Calibri"/>
              </a:rPr>
              <a:t>string profissao;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pt-BR" sz="16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1" lang="pt-BR" sz="1600" spc="-1" strike="noStrike">
                <a:solidFill>
                  <a:srgbClr val="000000"/>
                </a:solidFill>
                <a:latin typeface="Calibri"/>
              </a:rPr>
              <a:t>string nacionalidade;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pt-BR" sz="16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1" lang="pt-BR" sz="1600" spc="-1" strike="noStrike">
                <a:solidFill>
                  <a:srgbClr val="000000"/>
                </a:solidFill>
                <a:latin typeface="Calibri"/>
              </a:rPr>
              <a:t>string sexo;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pt-BR" sz="16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1" lang="pt-BR" sz="1600" spc="-1" strike="noStrike">
                <a:solidFill>
                  <a:srgbClr val="000000"/>
                </a:solidFill>
                <a:latin typeface="Calibri"/>
              </a:rPr>
              <a:t>string endereco;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pt-BR" sz="16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1" lang="pt-BR" sz="1600" spc="-1" strike="noStrike">
                <a:solidFill>
                  <a:srgbClr val="000000"/>
                </a:solidFill>
                <a:latin typeface="Calibri"/>
              </a:rPr>
              <a:t>int diaEntrada, mesEntrada, anoEntrada;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pt-BR" sz="16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1" lang="pt-BR" sz="1600" spc="-1" strike="noStrike">
                <a:solidFill>
                  <a:srgbClr val="000000"/>
                </a:solidFill>
                <a:latin typeface="Calibri"/>
              </a:rPr>
              <a:t>float consumo;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pt-BR" sz="1600" spc="-1" strike="noStrike">
                <a:solidFill>
                  <a:srgbClr val="000000"/>
                </a:solidFill>
                <a:latin typeface="Calibri"/>
              </a:rPr>
              <a:t>};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3754800" y="1407600"/>
            <a:ext cx="2743200" cy="519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struct clienteStr{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string cpf;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string senha;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string nome;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int idade;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string profissao;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string nacionalidade;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string sexo;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string endereco;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int diaEntrada, mesEntrada, anoEntrada;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float consumo;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int quarto_aux;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};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3678840" y="200160"/>
            <a:ext cx="9614880" cy="20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pt-BR" sz="2800" spc="-1" strike="noStrike">
                <a:solidFill>
                  <a:srgbClr val="000000"/>
                </a:solidFill>
                <a:latin typeface="Times New Roman"/>
              </a:rPr>
              <a:t>ARQUIVO DE CABEÇALHO DE CLASSE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pt-BR" sz="2800" spc="-1" strike="noStrike">
                <a:solidFill>
                  <a:srgbClr val="000000"/>
                </a:solidFill>
                <a:latin typeface="Times New Roman"/>
              </a:rPr>
              <a:t>#include "clientes.h" 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pt-BR" sz="2800" spc="-1" strike="noStrike">
                <a:solidFill>
                  <a:srgbClr val="000000"/>
                </a:solidFill>
                <a:latin typeface="Times New Roman"/>
              </a:rPr>
              <a:t>                                         </a:t>
            </a:r>
            <a:r>
              <a:rPr b="1" lang="pt-BR" sz="2800" spc="-1" strike="noStrike">
                <a:solidFill>
                  <a:srgbClr val="000000"/>
                </a:solidFill>
                <a:latin typeface="Times New Roman"/>
              </a:rPr>
              <a:t>ESTRUTURA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0"/>
            <a:ext cx="60822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0" y="0"/>
            <a:ext cx="12192840" cy="68576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b3838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0" name="Picture 12" descr=""/>
          <p:cNvPicPr/>
          <p:nvPr/>
        </p:nvPicPr>
        <p:blipFill>
          <a:blip r:embed="rId1"/>
          <a:stretch/>
        </p:blipFill>
        <p:spPr>
          <a:xfrm>
            <a:off x="0" y="0"/>
            <a:ext cx="12192840" cy="685764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151200" y="2053800"/>
            <a:ext cx="4819320" cy="27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pt-BR" sz="4100" spc="-1" strike="noStrike">
                <a:solidFill>
                  <a:srgbClr val="ffffff"/>
                </a:solidFill>
                <a:latin typeface="Calibri Light"/>
              </a:rPr>
              <a:t>ARQUIVO DE CABEÇALHO DE CLASSE         </a:t>
            </a:r>
            <a:endParaRPr b="0" lang="pt-BR" sz="41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pt-BR" sz="4100" spc="-1" strike="noStrike">
                <a:solidFill>
                  <a:srgbClr val="ffffff"/>
                </a:solidFill>
                <a:latin typeface="Calibri Light"/>
              </a:rPr>
              <a:t>#include "clientes.h"</a:t>
            </a:r>
            <a:endParaRPr b="0" lang="pt-BR" sz="41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41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5084640" y="-3240"/>
            <a:ext cx="7693200" cy="66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int position = 1;</a:t>
            </a:r>
            <a:endParaRPr b="0" lang="pt-BR" sz="16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  </a:t>
            </a: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setlocale(LC_ALL, "portuguese"); //Define a linguagem padrão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pt-BR" sz="16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  </a:t>
            </a: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system("MODE con cols=120 lines=30 "); //Define o tamanho da CMD)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pt-BR" sz="16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  </a:t>
            </a: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while(!GetAsyncKeyState(VK_ESCAPE)) {//Aqui fica toda a navegação por teclado</a:t>
            </a:r>
            <a:endParaRPr b="0" lang="pt-BR" sz="16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    </a:t>
            </a: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interfacepadraoClientes(position);</a:t>
            </a:r>
            <a:endParaRPr b="0" lang="pt-BR" sz="16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        </a:t>
            </a: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while(!(GetAsyncKeyState(VK_RETURN) &amp;&amp; GetAsyncKeyState(VK_CONTROL))) {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pt-BR" sz="16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            </a:t>
            </a: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if(GetAsyncKeyState(VK_LEFT) &amp;&amp; position &gt;1){</a:t>
            </a:r>
            <a:endParaRPr b="0" lang="pt-BR" sz="16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                </a:t>
            </a: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position--;</a:t>
            </a:r>
            <a:endParaRPr b="0" lang="pt-BR" sz="16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                </a:t>
            </a: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interfacepadraoClientes(position);</a:t>
            </a:r>
            <a:endParaRPr b="0" lang="pt-BR" sz="16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            </a:t>
            </a: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pt-BR" sz="16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            </a:t>
            </a: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if(GetAsyncKeyState(VK_RIGHT) &amp;&amp; position &lt;4){</a:t>
            </a:r>
            <a:endParaRPr b="0" lang="pt-BR" sz="16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                </a:t>
            </a: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position++;</a:t>
            </a:r>
            <a:endParaRPr b="0" lang="pt-BR" sz="16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                </a:t>
            </a: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interfacepadraoClientes(position);</a:t>
            </a:r>
            <a:endParaRPr b="0" lang="pt-BR" sz="16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            </a:t>
            </a: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pt-BR" sz="16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            </a:t>
            </a: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if(GetAsyncKeyState(VK_ESCAPE)){</a:t>
            </a:r>
            <a:endParaRPr b="0" lang="pt-BR" sz="16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                </a:t>
            </a: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exit(1);</a:t>
            </a:r>
            <a:endParaRPr b="0" lang="pt-BR" sz="16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            </a:t>
            </a: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pt-BR" sz="16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            </a:t>
            </a: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Sleep(100);</a:t>
            </a:r>
            <a:endParaRPr b="0" lang="pt-BR" sz="16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        </a:t>
            </a:r>
            <a:r>
              <a:rPr b="1" lang="pt-BR" sz="16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21480" y="320040"/>
            <a:ext cx="1154952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522000" y="963720"/>
            <a:ext cx="6499440" cy="49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r">
              <a:lnSpc>
                <a:spcPct val="90000"/>
              </a:lnSpc>
              <a:spcAft>
                <a:spcPts val="601"/>
              </a:spcAft>
            </a:pPr>
            <a:r>
              <a:rPr b="1" lang="pt-BR" sz="4400" spc="-1" strike="noStrike">
                <a:solidFill>
                  <a:srgbClr val="4472c4"/>
                </a:solidFill>
                <a:latin typeface="Calibri Light"/>
              </a:rPr>
              <a:t>Continuação: </a:t>
            </a:r>
            <a:endParaRPr b="0" lang="pt-BR" sz="4400" spc="-1" strike="noStrike">
              <a:latin typeface="Arial"/>
            </a:endParaRPr>
          </a:p>
          <a:p>
            <a:pPr algn="r">
              <a:lnSpc>
                <a:spcPct val="90000"/>
              </a:lnSpc>
              <a:spcAft>
                <a:spcPts val="601"/>
              </a:spcAft>
            </a:pPr>
            <a:r>
              <a:rPr b="1" lang="pt-BR" sz="4400" spc="-1" strike="noStrike">
                <a:solidFill>
                  <a:srgbClr val="4472c4"/>
                </a:solidFill>
                <a:latin typeface="Calibri Light"/>
              </a:rPr>
              <a:t>ARQUIVOS DE CABEÇALHOS DE CLASSE.  </a:t>
            </a:r>
            <a:endParaRPr b="0" lang="pt-BR" sz="4400" spc="-1" strike="noStrike">
              <a:latin typeface="Arial"/>
            </a:endParaRPr>
          </a:p>
          <a:p>
            <a:pPr algn="r">
              <a:lnSpc>
                <a:spcPct val="90000"/>
              </a:lnSpc>
              <a:spcAft>
                <a:spcPts val="601"/>
              </a:spcAft>
            </a:pPr>
            <a:endParaRPr b="0" lang="pt-BR" sz="4400" spc="-1" strike="noStrike">
              <a:latin typeface="Arial"/>
            </a:endParaRPr>
          </a:p>
          <a:p>
            <a:pPr algn="r">
              <a:lnSpc>
                <a:spcPct val="90000"/>
              </a:lnSpc>
              <a:spcAft>
                <a:spcPts val="601"/>
              </a:spcAft>
            </a:pPr>
            <a:r>
              <a:rPr b="1" lang="pt-BR" sz="4400" spc="-1" strike="noStrike">
                <a:solidFill>
                  <a:srgbClr val="4472c4"/>
                </a:solidFill>
                <a:latin typeface="Calibri Light"/>
              </a:rPr>
              <a:t>              </a:t>
            </a:r>
            <a:r>
              <a:rPr b="1" lang="pt-BR" sz="4400" spc="-1" strike="noStrike">
                <a:solidFill>
                  <a:srgbClr val="4472c4"/>
                </a:solidFill>
                <a:latin typeface="Calibri Light"/>
              </a:rPr>
              <a:t>#Iinclude "cliente.h"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5" name="Line 3"/>
          <p:cNvSpPr/>
          <p:nvPr/>
        </p:nvSpPr>
        <p:spPr>
          <a:xfrm>
            <a:off x="4654440" y="2057400"/>
            <a:ext cx="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7492320" y="877680"/>
            <a:ext cx="4134960" cy="49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if(position == 1) {</a:t>
            </a:r>
            <a:endParaRPr b="0" lang="pt-BR" sz="20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         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interfaceECadastroCliente();</a:t>
            </a:r>
            <a:endParaRPr b="0" lang="pt-BR" sz="20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       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}else if(position == 2) {</a:t>
            </a:r>
            <a:endParaRPr b="0" lang="pt-BR" sz="20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         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listarClientes();</a:t>
            </a:r>
            <a:endParaRPr b="0" lang="pt-BR" sz="20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       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}else if(position == 3) {</a:t>
            </a:r>
            <a:endParaRPr b="0" lang="pt-BR" sz="20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         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atualizarClienteController();</a:t>
            </a:r>
            <a:endParaRPr b="0" lang="pt-BR" sz="20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       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}else if(position == 4) {</a:t>
            </a:r>
            <a:endParaRPr b="0" lang="pt-BR" sz="20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         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excluirClienteController();</a:t>
            </a:r>
            <a:endParaRPr b="0" lang="pt-BR" sz="20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       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}else if(position == 5) {</a:t>
            </a:r>
            <a:endParaRPr b="0" lang="pt-BR" sz="20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         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break;</a:t>
            </a:r>
            <a:endParaRPr b="0" lang="pt-BR" sz="20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       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pt-BR" sz="20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       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Sleep(500);</a:t>
            </a:r>
            <a:endParaRPr b="0" lang="pt-BR" sz="20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 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pt-BR" sz="20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913360" y="0"/>
            <a:ext cx="6279120" cy="6857640"/>
          </a:xfrm>
          <a:custGeom>
            <a:avLst/>
            <a:gdLst/>
            <a:ahLst/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65880" y="-267480"/>
            <a:ext cx="12033000" cy="16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1" lang="pt-BR" sz="4000" spc="-1" strike="noStrike">
                <a:solidFill>
                  <a:srgbClr val="ffffff"/>
                </a:solidFill>
                <a:latin typeface="Calibri Light"/>
              </a:rPr>
              <a:t>    </a:t>
            </a:r>
            <a:r>
              <a:rPr b="1" lang="pt-BR" sz="4000" spc="-1" strike="noStrike">
                <a:solidFill>
                  <a:srgbClr val="ffffff"/>
                </a:solidFill>
                <a:latin typeface="Calibri Light"/>
              </a:rPr>
              <a:t>ARQUIVOS DE CABEÇALHOS DE CLASSE.                 #Iinclude "cpf.h"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763560" y="2316600"/>
            <a:ext cx="822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sq"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4"/>
          <p:cNvSpPr/>
          <p:nvPr/>
        </p:nvSpPr>
        <p:spPr>
          <a:xfrm>
            <a:off x="813600" y="1710000"/>
            <a:ext cx="11342880" cy="50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89000"/>
          </a:bodyPr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pt-BR" sz="500" spc="-1" strike="noStrike">
                <a:solidFill>
                  <a:srgbClr val="ffffff"/>
                </a:solidFill>
                <a:latin typeface="Times New Roman"/>
              </a:rPr>
              <a:t>#</a:t>
            </a:r>
            <a:r>
              <a:rPr b="1" lang="pt-BR" sz="1400" spc="-1" strike="noStrike">
                <a:solidFill>
                  <a:srgbClr val="ffffff"/>
                </a:solidFill>
                <a:latin typeface="Times New Roman"/>
              </a:rPr>
              <a:t>include &lt;stdio.h&gt;</a:t>
            </a:r>
            <a:endParaRPr b="0" lang="pt-BR" sz="14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pt-BR" sz="1400" spc="-1" strike="noStrike">
                <a:solidFill>
                  <a:srgbClr val="ffffff"/>
                </a:solidFill>
                <a:latin typeface="Times New Roman"/>
              </a:rPr>
              <a:t>#include &lt;iostream&gt;</a:t>
            </a:r>
            <a:endParaRPr b="0" lang="pt-BR" sz="14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pt-BR" sz="1400" spc="-1" strike="noStrike">
                <a:solidFill>
                  <a:srgbClr val="ffffff"/>
                </a:solidFill>
                <a:latin typeface="Times New Roman"/>
              </a:rPr>
              <a:t>#include &lt;string.h&gt;</a:t>
            </a:r>
            <a:endParaRPr b="0" lang="pt-BR" sz="14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pt-BR" sz="1400" spc="-1" strike="noStrike">
                <a:solidFill>
                  <a:srgbClr val="ffffff"/>
                </a:solidFill>
                <a:latin typeface="Times New Roman"/>
              </a:rPr>
              <a:t>using namespace std;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pt-BR" sz="14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pt-BR" sz="1400" spc="-1" strike="noStrike">
                <a:solidFill>
                  <a:srgbClr val="ffffff"/>
                </a:solidFill>
                <a:latin typeface="Times New Roman"/>
              </a:rPr>
              <a:t>///RECEBE UM ARRAY DE 11 ESPAÇOS QUE CONTEM O CPF SEM CARACTERES ESPECIAIS</a:t>
            </a:r>
            <a:endParaRPr b="0" lang="pt-BR" sz="14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pt-BR" sz="1400" spc="-1" strike="noStrike">
                <a:solidFill>
                  <a:srgbClr val="ffffff"/>
                </a:solidFill>
                <a:latin typeface="Times New Roman"/>
              </a:rPr>
              <a:t>///RETORNA UM VALOR DO TIPO BOOL QUE INFORMA SE O CPF E VALIDO OU NÃO</a:t>
            </a:r>
            <a:endParaRPr b="0" lang="pt-BR" sz="14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pt-BR" sz="1400" spc="-1" strike="noStrike">
                <a:solidFill>
                  <a:srgbClr val="ffffff"/>
                </a:solidFill>
                <a:latin typeface="Times New Roman"/>
              </a:rPr>
              <a:t>bool verificarCpf(char cpf[10]) {</a:t>
            </a:r>
            <a:endParaRPr b="0" lang="pt-BR" sz="14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pt-BR" sz="1400" spc="-1" strike="noStrike">
                <a:solidFill>
                  <a:srgbClr val="ffffff"/>
                </a:solidFill>
                <a:latin typeface="Times New Roman"/>
              </a:rPr>
              <a:t>    </a:t>
            </a:r>
            <a:r>
              <a:rPr b="1" lang="pt-BR" sz="1400" spc="-1" strike="noStrike">
                <a:solidFill>
                  <a:srgbClr val="ffffff"/>
                </a:solidFill>
                <a:latin typeface="Times New Roman"/>
              </a:rPr>
              <a:t>bool verificador = true;</a:t>
            </a:r>
            <a:endParaRPr b="0" lang="pt-BR" sz="14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pt-BR" sz="1400" spc="-1" strike="noStrike">
                <a:solidFill>
                  <a:srgbClr val="ffffff"/>
                </a:solidFill>
                <a:latin typeface="Times New Roman"/>
              </a:rPr>
              <a:t>    </a:t>
            </a:r>
            <a:r>
              <a:rPr b="1" lang="pt-BR" sz="1400" spc="-1" strike="noStrike">
                <a:solidFill>
                  <a:srgbClr val="ffffff"/>
                </a:solidFill>
                <a:latin typeface="Times New Roman"/>
              </a:rPr>
              <a:t>int soma = 0;</a:t>
            </a:r>
            <a:endParaRPr b="0" lang="pt-BR" sz="14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pt-BR" sz="1400" spc="-1" strike="noStrike">
                <a:solidFill>
                  <a:srgbClr val="ffffff"/>
                </a:solidFill>
                <a:latin typeface="Times New Roman"/>
              </a:rPr>
              <a:t>    </a:t>
            </a:r>
            <a:r>
              <a:rPr b="1" lang="pt-BR" sz="1400" spc="-1" strike="noStrike">
                <a:solidFill>
                  <a:srgbClr val="ffffff"/>
                </a:solidFill>
                <a:latin typeface="Times New Roman"/>
              </a:rPr>
              <a:t>int numero = 0;</a:t>
            </a:r>
            <a:endParaRPr b="0" lang="pt-BR" sz="14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pt-BR" sz="1400" spc="-1" strike="noStrike">
                <a:solidFill>
                  <a:srgbClr val="ffffff"/>
                </a:solidFill>
                <a:latin typeface="Times New Roman"/>
              </a:rPr>
              <a:t>    </a:t>
            </a:r>
            <a:r>
              <a:rPr b="1" lang="pt-BR" sz="1400" spc="-1" strike="noStrike">
                <a:solidFill>
                  <a:srgbClr val="ffffff"/>
                </a:solidFill>
                <a:latin typeface="Times New Roman"/>
              </a:rPr>
              <a:t>int j = 0;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pt-BR" sz="14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pt-BR" sz="1400" spc="-1" strike="noStrike">
                <a:solidFill>
                  <a:srgbClr val="ffffff"/>
                </a:solidFill>
                <a:latin typeface="Times New Roman"/>
              </a:rPr>
              <a:t>    </a:t>
            </a:r>
            <a:r>
              <a:rPr b="1" lang="pt-BR" sz="1400" spc="-1" strike="noStrike">
                <a:solidFill>
                  <a:srgbClr val="ffffff"/>
                </a:solidFill>
                <a:latin typeface="Times New Roman"/>
              </a:rPr>
              <a:t>for (int i = 10; i &gt;= 2; i--)</a:t>
            </a:r>
            <a:endParaRPr b="0" lang="pt-BR" sz="14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pt-BR" sz="1400" spc="-1" strike="noStrike">
                <a:solidFill>
                  <a:srgbClr val="ffffff"/>
                </a:solidFill>
                <a:latin typeface="Times New Roman"/>
              </a:rPr>
              <a:t>    </a:t>
            </a:r>
            <a:r>
              <a:rPr b="1" lang="pt-BR" sz="1400" spc="-1" strike="noStrike">
                <a:solidFill>
                  <a:srgbClr val="ffffff"/>
                </a:solidFill>
                <a:latin typeface="Times New Roman"/>
              </a:rPr>
              <a:t>{</a:t>
            </a:r>
            <a:endParaRPr b="0" lang="pt-BR" sz="14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pt-BR" sz="1400" spc="-1" strike="noStrike">
                <a:solidFill>
                  <a:srgbClr val="ffffff"/>
                </a:solidFill>
                <a:latin typeface="Times New Roman"/>
              </a:rPr>
              <a:t>        </a:t>
            </a:r>
            <a:r>
              <a:rPr b="1" lang="pt-BR" sz="1400" spc="-1" strike="noStrike">
                <a:solidFill>
                  <a:srgbClr val="ffffff"/>
                </a:solidFill>
                <a:latin typeface="Times New Roman"/>
              </a:rPr>
              <a:t>numero = cpf[j] - '0';</a:t>
            </a:r>
            <a:endParaRPr b="0" lang="pt-BR" sz="14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pt-BR" sz="1400" spc="-1" strike="noStrike">
                <a:solidFill>
                  <a:srgbClr val="ffffff"/>
                </a:solidFill>
                <a:latin typeface="Times New Roman"/>
              </a:rPr>
              <a:t>        </a:t>
            </a:r>
            <a:r>
              <a:rPr b="1" lang="pt-BR" sz="1400" spc="-1" strike="noStrike">
                <a:solidFill>
                  <a:srgbClr val="ffffff"/>
                </a:solidFill>
                <a:latin typeface="Times New Roman"/>
              </a:rPr>
              <a:t>soma = soma + (i * numero);</a:t>
            </a:r>
            <a:endParaRPr b="0" lang="pt-BR" sz="14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pt-BR" sz="1400" spc="-1" strike="noStrike">
                <a:solidFill>
                  <a:srgbClr val="ffffff"/>
                </a:solidFill>
                <a:latin typeface="Times New Roman"/>
              </a:rPr>
              <a:t>        </a:t>
            </a:r>
            <a:r>
              <a:rPr b="1" lang="pt-BR" sz="1400" spc="-1" strike="noStrike">
                <a:solidFill>
                  <a:srgbClr val="ffffff"/>
                </a:solidFill>
                <a:latin typeface="Times New Roman"/>
              </a:rPr>
              <a:t>j++;</a:t>
            </a:r>
            <a:endParaRPr b="0" lang="pt-BR" sz="14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pt-BR" sz="1400" spc="-1" strike="noStrike">
                <a:solidFill>
                  <a:srgbClr val="ffffff"/>
                </a:solidFill>
                <a:latin typeface="Times New Roman"/>
              </a:rPr>
              <a:t>    </a:t>
            </a:r>
            <a:r>
              <a:rPr b="1" lang="pt-BR" sz="1400" spc="-1" strike="noStrike">
                <a:solidFill>
                  <a:srgbClr val="ffffff"/>
                </a:solidFill>
                <a:latin typeface="Times New Roman"/>
              </a:rPr>
              <a:t>}</a:t>
            </a:r>
            <a:endParaRPr b="0" lang="pt-BR" sz="14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pt-BR" sz="1400" spc="-1" strike="noStrike">
                <a:solidFill>
                  <a:srgbClr val="ffffff"/>
                </a:solidFill>
                <a:latin typeface="Times New Roman"/>
              </a:rPr>
              <a:t>    </a:t>
            </a:r>
            <a:r>
              <a:rPr b="1" lang="pt-BR" sz="1400" spc="-1" strike="noStrike">
                <a:solidFill>
                  <a:srgbClr val="ffffff"/>
                </a:solidFill>
                <a:latin typeface="Times New Roman"/>
              </a:rPr>
              <a:t>}</a:t>
            </a:r>
            <a:endParaRPr b="0" lang="pt-BR" sz="14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pt-BR" sz="1400" spc="-1" strike="noStrike">
                <a:solidFill>
                  <a:srgbClr val="ffffff"/>
                </a:solidFill>
                <a:latin typeface="Times New Roman"/>
              </a:rPr>
              <a:t>    </a:t>
            </a:r>
            <a:r>
              <a:rPr b="1" lang="pt-BR" sz="1400" spc="-1" strike="noStrike">
                <a:solidFill>
                  <a:srgbClr val="ffffff"/>
                </a:solidFill>
                <a:latin typeface="Times New Roman"/>
              </a:rPr>
              <a:t>//FIM DA PRIMEIRA CAMADA DE VERIFICAÇAO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-5760" y="483120"/>
            <a:ext cx="1204596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Times New Roman"/>
              </a:rPr>
              <a:t>  </a:t>
            </a:r>
            <a:r>
              <a:rPr b="1" lang="pt-BR" sz="3600" spc="-1" strike="noStrike">
                <a:solidFill>
                  <a:srgbClr val="000000"/>
                </a:solidFill>
                <a:latin typeface="Times New Roman"/>
              </a:rPr>
              <a:t>Continuação : ARQUIVO DE CABEÇALHO DE CLASSE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-6480" y="1301760"/>
            <a:ext cx="1220436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Times New Roman"/>
              </a:rPr>
              <a:t>#Iinclude "cpf.h"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540720" y="2438280"/>
            <a:ext cx="6783480" cy="4206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soma = soma*10%11;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if(soma==10){soma = 0;}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if(soma != (cpf[10] - '0')) 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    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verificador = false;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}    //FIM DA SEGUNDA CAMADA DE VERIFICAÇAO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if(strlen(cpf) != 11)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    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verificador = false;  //FIM DA TERCEIRA VERIFICAÇAO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 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return verificador;     //FIM DA VERIFICAÇÂO DE CPF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//INICIO DA TRANSFORMAÇÂO DE STRING PARA UM VETOR DE CHAR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void stringToCharVector(string&amp; vetorEntrada, char* vetorSaida) 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   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strcpy(vetorSaida,vetorEntrada.c_str());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21480" y="320040"/>
            <a:ext cx="1154952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2"/>
          <p:cNvSpPr/>
          <p:nvPr/>
        </p:nvSpPr>
        <p:spPr>
          <a:xfrm>
            <a:off x="4654440" y="2057400"/>
            <a:ext cx="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4976280" y="316800"/>
            <a:ext cx="6795000" cy="55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pt-BR" sz="3200" spc="-1" strike="noStrike">
                <a:solidFill>
                  <a:srgbClr val="000000"/>
                </a:solidFill>
                <a:latin typeface="Times New Roman"/>
              </a:rPr>
              <a:t>SISTEMAS DE INFORMAÇÃO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pt-BR" sz="2400" spc="-1" strike="noStrike">
                <a:solidFill>
                  <a:srgbClr val="000000"/>
                </a:solidFill>
                <a:latin typeface="Times New Roman"/>
              </a:rPr>
              <a:t>GRUPO I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pt-BR" sz="2400" spc="-1" strike="noStrike">
                <a:solidFill>
                  <a:srgbClr val="000000"/>
                </a:solidFill>
                <a:latin typeface="Times New Roman"/>
              </a:rPr>
              <a:t>CADASTRO DE CLIENTES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COMPONENTES: EDUARDO AFONSO SOBRASANTOS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                               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CARLOS EDUARDO PEREIRA SILVA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                               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FELIPE MENDONÇA SACRAMENTO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                                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JOSÉ GEILSON DOS SANTOS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                                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SAMUEL SILVA DOS ANJOS 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46" name="Imagem 59" descr=""/>
          <p:cNvPicPr/>
          <p:nvPr/>
        </p:nvPicPr>
        <p:blipFill>
          <a:blip r:embed="rId1"/>
          <a:stretch/>
        </p:blipFill>
        <p:spPr>
          <a:xfrm>
            <a:off x="588240" y="1708920"/>
            <a:ext cx="3999240" cy="3209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54320" y="0"/>
            <a:ext cx="9483480" cy="6857640"/>
          </a:xfrm>
          <a:prstGeom prst="rect">
            <a:avLst/>
          </a:prstGeom>
          <a:solidFill>
            <a:srgbClr val="684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5" name="Picture 16" descr=""/>
          <p:cNvPicPr/>
          <p:nvPr/>
        </p:nvPicPr>
        <p:blipFill>
          <a:blip r:embed="rId1"/>
          <a:stretch/>
        </p:blipFill>
        <p:spPr>
          <a:xfrm>
            <a:off x="0" y="0"/>
            <a:ext cx="12192840" cy="685764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2144520" y="0"/>
            <a:ext cx="7837920" cy="6857640"/>
          </a:xfrm>
          <a:custGeom>
            <a:avLst/>
            <a:gdLst/>
            <a:ahLst/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abc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7" name="Imagem 3" descr="Uma imagem contendo grama, animal, pessoas, mesa&#10;&#10;Descrição gerada com muito alta confiança"/>
          <p:cNvPicPr/>
          <p:nvPr/>
        </p:nvPicPr>
        <p:blipFill>
          <a:blip r:embed="rId2"/>
          <a:srcRect l="0" t="0" r="293" b="0"/>
          <a:stretch/>
        </p:blipFill>
        <p:spPr>
          <a:xfrm>
            <a:off x="3365640" y="909360"/>
            <a:ext cx="5462640" cy="375984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4178520" y="5472000"/>
            <a:ext cx="51584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c00000"/>
                </a:solidFill>
                <a:latin typeface="Calibri"/>
              </a:rPr>
              <a:t>NOSSOS AGRADECIMENTOS A TODOS !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02040" y="242640"/>
            <a:ext cx="578916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pt-BR" sz="4400" spc="-1" strike="noStrike">
                <a:solidFill>
                  <a:srgbClr val="ffffff"/>
                </a:solidFill>
                <a:latin typeface="Calibri Light"/>
              </a:rPr>
              <a:t>BIBLIOTECAS UTILIZADAS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762120" y="1459440"/>
            <a:ext cx="5329080" cy="52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indent="-228240" algn="ctr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ffffff"/>
                </a:solidFill>
                <a:latin typeface="Times New Roman"/>
              </a:rPr>
              <a:t>#include &lt;iostream&gt;</a:t>
            </a:r>
            <a:endParaRPr b="0" lang="pt-BR" sz="2400" spc="-1" strike="noStrike">
              <a:latin typeface="Arial"/>
            </a:endParaRPr>
          </a:p>
          <a:p>
            <a:pPr indent="-228240" algn="ctr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ffffff"/>
                </a:solidFill>
                <a:latin typeface="Times New Roman"/>
              </a:rPr>
              <a:t>#include &lt;locale.h&gt;</a:t>
            </a:r>
            <a:endParaRPr b="0" lang="pt-BR" sz="2400" spc="-1" strike="noStrike">
              <a:latin typeface="Arial"/>
            </a:endParaRPr>
          </a:p>
          <a:p>
            <a:pPr indent="-228240" algn="ctr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ffffff"/>
                </a:solidFill>
                <a:latin typeface="Times New Roman"/>
              </a:rPr>
              <a:t>#include &lt;fstream&gt;</a:t>
            </a:r>
            <a:endParaRPr b="0" lang="pt-BR" sz="2400" spc="-1" strike="noStrike">
              <a:latin typeface="Arial"/>
            </a:endParaRPr>
          </a:p>
          <a:p>
            <a:pPr indent="-228240" algn="ctr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ffffff"/>
                </a:solidFill>
                <a:latin typeface="Times New Roman"/>
              </a:rPr>
              <a:t>#include &lt;windows.h&gt;</a:t>
            </a:r>
            <a:endParaRPr b="0" lang="pt-BR" sz="2400" spc="-1" strike="noStrike">
              <a:latin typeface="Arial"/>
            </a:endParaRPr>
          </a:p>
          <a:p>
            <a:pPr indent="-228240" algn="ctr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ffffff"/>
                </a:solidFill>
                <a:latin typeface="Times New Roman"/>
              </a:rPr>
              <a:t>#include &lt;conio2.h&gt;</a:t>
            </a:r>
            <a:endParaRPr b="0" lang="pt-BR" sz="2400" spc="-1" strike="noStrike">
              <a:latin typeface="Arial"/>
            </a:endParaRPr>
          </a:p>
          <a:p>
            <a:pPr indent="-228240" algn="ctr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ffffff"/>
                </a:solidFill>
                <a:latin typeface="Times New Roman"/>
              </a:rPr>
              <a:t>#include &lt;stdio.h&gt;</a:t>
            </a:r>
            <a:endParaRPr b="0" lang="pt-BR" sz="2400" spc="-1" strike="noStrike">
              <a:latin typeface="Arial"/>
            </a:endParaRPr>
          </a:p>
          <a:p>
            <a:pPr indent="-228240" algn="ctr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ffffff"/>
                </a:solidFill>
                <a:latin typeface="Times New Roman"/>
              </a:rPr>
              <a:t>#include &lt;sstream&gt;</a:t>
            </a:r>
            <a:endParaRPr b="0" lang="pt-BR" sz="2400" spc="-1" strike="noStrike">
              <a:latin typeface="Arial"/>
            </a:endParaRPr>
          </a:p>
          <a:p>
            <a:pPr indent="-228240" algn="ctr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ffffff"/>
                </a:solidFill>
                <a:latin typeface="Times New Roman"/>
              </a:rPr>
              <a:t>#include &lt;time.h&gt;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</a:pPr>
            <a:endParaRPr b="0" lang="pt-BR" sz="2400" spc="-1" strike="noStrike">
              <a:latin typeface="Arial"/>
            </a:endParaRPr>
          </a:p>
          <a:p>
            <a:pPr indent="-228240" algn="ctr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ffffff"/>
                </a:solidFill>
                <a:latin typeface="Times New Roman"/>
              </a:rPr>
              <a:t>#include "cpf.h"</a:t>
            </a:r>
            <a:endParaRPr b="0" lang="pt-BR" sz="2400" spc="-1" strike="noStrike">
              <a:latin typeface="Arial"/>
            </a:endParaRPr>
          </a:p>
          <a:p>
            <a:pPr indent="-228240" algn="ctr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ffffff"/>
                </a:solidFill>
                <a:latin typeface="Times New Roman"/>
              </a:rPr>
              <a:t>#include "clientes.h"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 flipH="1">
            <a:off x="6582960" y="-2160"/>
            <a:ext cx="5609160" cy="5839920"/>
          </a:xfrm>
          <a:custGeom>
            <a:avLst/>
            <a:gdLst/>
            <a:ahLst/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0" name="Imagem 5" descr="Uma imagem contendo edifício, teclado&#10;&#10;Descrição gerada com muito alta confiança"/>
          <p:cNvPicPr/>
          <p:nvPr/>
        </p:nvPicPr>
        <p:blipFill>
          <a:blip r:embed="rId1"/>
          <a:srcRect l="33104" t="0" r="0" b="0"/>
          <a:stretch/>
        </p:blipFill>
        <p:spPr>
          <a:xfrm>
            <a:off x="6750360" y="0"/>
            <a:ext cx="5441760" cy="565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m 8" descr="Tela de celular com texto preto sobre fundo branco&#10;&#10;Descrição gerada com alta confiança"/>
          <p:cNvPicPr/>
          <p:nvPr/>
        </p:nvPicPr>
        <p:blipFill>
          <a:blip r:embed="rId1"/>
          <a:stretch/>
        </p:blipFill>
        <p:spPr>
          <a:xfrm>
            <a:off x="0" y="0"/>
            <a:ext cx="121928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6090480" y="1604520"/>
            <a:ext cx="6424200" cy="49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void cadastrarCliente(cliente *cliente) {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   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fstream clientesARQ;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   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time_t rawtime;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   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struct tm *info;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   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time(&amp;rawtime);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   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info = gmtime(&amp;rawtime );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   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cliente-&gt;diaEntrada = info-&gt;tm_mday;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   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cliente-&gt;mesEntrada = info-&gt;tm_mon+1;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   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cliente-&gt;anoEntrada =  1900+info-&gt;tm_year;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   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clientesARQ.open("clientes.dat",ios::app);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   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clientesARQ     &lt;&lt; cliente-&gt;nome &lt;&lt; ","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                   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&lt;&lt; cliente-&gt;cpf &lt;&lt; ","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                   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&lt;&lt; cliente-&gt;senha &lt;&lt; ","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                   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&lt;&lt; cliente-&gt;idade &lt;&lt; ","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                   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&lt;&lt; cliente-&gt;profissao &lt;&lt; ","... &lt;&lt; endl;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                         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clientesARQ.close();}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53" name="Imagem 3" descr="Uma imagem contendo torre&#10;&#10;Descrição gerada com muito alta confiança"/>
          <p:cNvPicPr/>
          <p:nvPr/>
        </p:nvPicPr>
        <p:blipFill>
          <a:blip r:embed="rId1"/>
          <a:stretch/>
        </p:blipFill>
        <p:spPr>
          <a:xfrm>
            <a:off x="574200" y="2279160"/>
            <a:ext cx="5033880" cy="3679200"/>
          </a:xfrm>
          <a:prstGeom prst="rect">
            <a:avLst/>
          </a:prstGeom>
          <a:ln>
            <a:noFill/>
          </a:ln>
        </p:spPr>
      </p:pic>
      <p:sp>
        <p:nvSpPr>
          <p:cNvPr id="54" name="CustomShape 2"/>
          <p:cNvSpPr/>
          <p:nvPr/>
        </p:nvSpPr>
        <p:spPr>
          <a:xfrm>
            <a:off x="3200400" y="1503720"/>
            <a:ext cx="274320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3"/>
          <p:cNvSpPr/>
          <p:nvPr/>
        </p:nvSpPr>
        <p:spPr>
          <a:xfrm>
            <a:off x="7560" y="424800"/>
            <a:ext cx="12117960" cy="106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Times New Roman"/>
              </a:rPr>
              <a:t>FUNÇÃO "CADASTAR CLIENTES":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Times New Roman"/>
              </a:rPr>
              <a:t>PONTEIRO, CRIAÇÃO DE ARQUIVO.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rcRect l="0" t="5573" r="0" b="0"/>
          <a:stretch/>
        </p:blipFill>
        <p:spPr>
          <a:xfrm>
            <a:off x="1493640" y="1800000"/>
            <a:ext cx="9163080" cy="46044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0" y="720000"/>
            <a:ext cx="12193200" cy="48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pt-BR" sz="2800" spc="-1" strike="noStrike">
                <a:latin typeface="Times New Roman"/>
              </a:rPr>
              <a:t>TELA PRINCIPAL</a:t>
            </a:r>
            <a:endParaRPr b="1" lang="pt-BR" sz="2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b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rcRect l="22131" t="33624" r="20504" b="23555"/>
          <a:stretch/>
        </p:blipFill>
        <p:spPr>
          <a:xfrm>
            <a:off x="698760" y="1734840"/>
            <a:ext cx="10678320" cy="4241160"/>
          </a:xfrm>
          <a:prstGeom prst="rect">
            <a:avLst/>
          </a:prstGeom>
          <a:ln>
            <a:noFill/>
          </a:ln>
        </p:spPr>
      </p:pic>
      <p:sp>
        <p:nvSpPr>
          <p:cNvPr id="59" name="TextShape 1"/>
          <p:cNvSpPr txBox="1"/>
          <p:nvPr/>
        </p:nvSpPr>
        <p:spPr>
          <a:xfrm>
            <a:off x="0" y="648000"/>
            <a:ext cx="12097080" cy="48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pt-BR" sz="2800" spc="-1" strike="noStrike">
                <a:latin typeface="Times New Roman"/>
              </a:rPr>
              <a:t>TELA DE CADASTRO DE CLIENTES</a:t>
            </a:r>
            <a:endParaRPr b="1" lang="pt-BR" sz="2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d7d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259200" y="1976760"/>
            <a:ext cx="5733720" cy="33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1" lang="pt-BR" sz="2400" spc="-1" strike="noStrike">
                <a:solidFill>
                  <a:srgbClr val="000000"/>
                </a:solidFill>
                <a:latin typeface="Times New Roman"/>
              </a:rPr>
              <a:t>void listarClientes() {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Times New Roman"/>
              </a:rPr>
              <a:t>    </a:t>
            </a:r>
            <a:r>
              <a:rPr b="1" lang="pt-BR" sz="2400" spc="-1" strike="noStrike">
                <a:solidFill>
                  <a:srgbClr val="000000"/>
                </a:solidFill>
                <a:latin typeface="Times New Roman"/>
              </a:rPr>
              <a:t>system("cls");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Times New Roman"/>
              </a:rPr>
              <a:t>    </a:t>
            </a:r>
            <a:r>
              <a:rPr b="1" lang="pt-BR" sz="2400" spc="-1" strike="noStrike">
                <a:solidFill>
                  <a:srgbClr val="000000"/>
                </a:solidFill>
                <a:latin typeface="Times New Roman"/>
              </a:rPr>
              <a:t>fstream clientesARQ;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Times New Roman"/>
              </a:rPr>
              <a:t>    </a:t>
            </a:r>
            <a:r>
              <a:rPr b="1" lang="pt-BR" sz="2400" spc="-1" strike="noStrike">
                <a:solidFill>
                  <a:srgbClr val="000000"/>
                </a:solidFill>
                <a:latin typeface="Times New Roman"/>
              </a:rPr>
              <a:t>clienteStr retorno;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Times New Roman"/>
              </a:rPr>
              <a:t>    </a:t>
            </a:r>
            <a:r>
              <a:rPr b="1" lang="pt-BR" sz="2400" spc="-1" strike="noStrike">
                <a:solidFill>
                  <a:srgbClr val="000000"/>
                </a:solidFill>
                <a:latin typeface="Times New Roman"/>
              </a:rPr>
              <a:t>string linha = "";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Times New Roman"/>
              </a:rPr>
              <a:t>    </a:t>
            </a:r>
            <a:r>
              <a:rPr b="1" lang="pt-BR" sz="2400" spc="-1" strike="noStrike">
                <a:solidFill>
                  <a:srgbClr val="000000"/>
                </a:solidFill>
                <a:latin typeface="Times New Roman"/>
              </a:rPr>
              <a:t>int verificacao, linhaMostrar = 2;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Times New Roman"/>
              </a:rPr>
              <a:t>    </a:t>
            </a:r>
            <a:r>
              <a:rPr b="1" lang="pt-BR" sz="2400" spc="-1" strike="noStrike">
                <a:solidFill>
                  <a:srgbClr val="000000"/>
                </a:solidFill>
                <a:latin typeface="Times New Roman"/>
              </a:rPr>
              <a:t>clientesARQ.open("clientes.dat",ios::in);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61" name="Imagem 7" descr="Tela de computador com texto preto sobre fundo branco&#10;&#10;Descrição gerada com alta confiança"/>
          <p:cNvPicPr/>
          <p:nvPr/>
        </p:nvPicPr>
        <p:blipFill>
          <a:blip r:embed="rId1"/>
          <a:srcRect l="-2758" t="0" r="251" b="76415"/>
          <a:stretch/>
        </p:blipFill>
        <p:spPr>
          <a:xfrm>
            <a:off x="5987160" y="3378240"/>
            <a:ext cx="5369760" cy="827640"/>
          </a:xfrm>
          <a:prstGeom prst="rect">
            <a:avLst/>
          </a:prstGeom>
          <a:ln>
            <a:noFill/>
          </a:ln>
        </p:spPr>
      </p:pic>
      <p:sp>
        <p:nvSpPr>
          <p:cNvPr id="62" name="CustomShape 2"/>
          <p:cNvSpPr/>
          <p:nvPr/>
        </p:nvSpPr>
        <p:spPr>
          <a:xfrm>
            <a:off x="3128400" y="555120"/>
            <a:ext cx="5848560" cy="12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FUNÇÃO "LISTAR CLIENTES":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ABERTURA DE ARQUIVO PARA LEITURA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1545120" y="5381280"/>
            <a:ext cx="1325412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NOME                CPF                     IDADE        PROFISSÃO      NACONALIDADE     SEXO      DATA DE CADASTRO                                    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carlos       12345678909                61             Estudante                 Brasileiro     masculino      6/4/2020                                                                                                                                         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2880" y="0"/>
            <a:ext cx="121896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"/>
          <p:cNvSpPr/>
          <p:nvPr/>
        </p:nvSpPr>
        <p:spPr>
          <a:xfrm>
            <a:off x="0" y="0"/>
            <a:ext cx="416736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3"/>
          <p:cNvSpPr/>
          <p:nvPr/>
        </p:nvSpPr>
        <p:spPr>
          <a:xfrm>
            <a:off x="686880" y="1153440"/>
            <a:ext cx="3200400" cy="44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pt-BR" sz="4400" spc="-1" strike="noStrike">
                <a:solidFill>
                  <a:srgbClr val="ffffff"/>
                </a:solidFill>
                <a:latin typeface="Calibri Light"/>
              </a:rPr>
              <a:t>FUNÇÃO MODIFICAR DADOS DO CLIENTE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7" name="CustomShape 4"/>
          <p:cNvSpPr/>
          <p:nvPr/>
        </p:nvSpPr>
        <p:spPr>
          <a:xfrm flipV="1">
            <a:off x="7551000" y="2455200"/>
            <a:ext cx="408348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8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5"/>
          <p:cNvSpPr/>
          <p:nvPr/>
        </p:nvSpPr>
        <p:spPr>
          <a:xfrm>
            <a:off x="4591440" y="792720"/>
            <a:ext cx="6906960" cy="55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void atualizarClienteController() {</a:t>
            </a:r>
            <a:endParaRPr b="0" lang="pt-BR" sz="18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string cpf;</a:t>
            </a:r>
            <a:endParaRPr b="0" lang="pt-BR" sz="18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clienteStr clienteAtualizar, novoCliente;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pt-BR" sz="18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textbackground(WHITE);</a:t>
            </a:r>
            <a:endParaRPr b="0" lang="pt-BR" sz="18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textcolor(LIGHTBLUE);</a:t>
            </a:r>
            <a:endParaRPr b="0" lang="pt-BR" sz="18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system("cls");</a:t>
            </a:r>
            <a:endParaRPr b="0" lang="pt-BR" sz="18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gotoxy(45,15);</a:t>
            </a:r>
            <a:endParaRPr b="0" lang="pt-BR" sz="18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cout &lt;&lt; "INFORME O CPF DO CLIENTE: ";</a:t>
            </a:r>
            <a:endParaRPr b="0" lang="pt-BR" sz="18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textbackground(LIGHTGRAY);</a:t>
            </a:r>
            <a:endParaRPr b="0" lang="pt-BR" sz="18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cout &lt;&lt; "             ";</a:t>
            </a:r>
            <a:endParaRPr b="0" lang="pt-BR" sz="18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textcolor(BLACK);</a:t>
            </a:r>
            <a:endParaRPr b="0" lang="pt-BR" sz="18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gotoxy(72,15);</a:t>
            </a:r>
            <a:endParaRPr b="0" lang="pt-BR" sz="18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cin &gt;&gt; cpf;</a:t>
            </a:r>
            <a:endParaRPr b="0" lang="pt-BR" sz="18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fflush(stdin);</a:t>
            </a:r>
            <a:endParaRPr b="0" lang="pt-BR" sz="18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textbackground(WHITE);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pt-BR" sz="18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clienteAtualizar = buscarCliente(cpf);</a:t>
            </a:r>
            <a:endParaRPr b="0" lang="pt-BR" sz="18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 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system("cls");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LibreOffice/6.3.5.2$Windows_X86_64 LibreOffice_project/dd0751754f11728f69b42ee2af66670068624673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2020-04-06T14:42:39Z</dcterms:created>
  <dc:creator/>
  <dc:description/>
  <dc:language>pt-BR</dc:language>
  <cp:lastModifiedBy/>
  <dcterms:modified xsi:type="dcterms:W3CDTF">2020-04-07T16:26:18Z</dcterms:modified>
  <cp:revision>1334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