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05" r:id="rId3"/>
    <p:sldId id="306" r:id="rId4"/>
    <p:sldId id="307" r:id="rId5"/>
    <p:sldId id="308" r:id="rId6"/>
    <p:sldId id="302" r:id="rId7"/>
    <p:sldId id="303" r:id="rId8"/>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1BB05-752A-8BD7-74A2-76C62057B89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DDD4402-40BA-0045-5D67-0702D586B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B0AD225B-4344-5F90-F25D-6FA65C7163EF}"/>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C3445007-EFC9-865D-9639-E0FDF71F220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721B0F9-5098-44B4-7506-7A05C7A61254}"/>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380049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592AE-19C5-FF8D-9D70-340DEFEB516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64321095-BAB8-1B17-74C5-470E75CB9DA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43AC4EA-792E-43B2-0438-369D51FE0D4B}"/>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33BB68A2-015E-0D0C-8E9A-80409C3EA9A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47311DD-EA4F-2093-2EF1-1E1E07A4351A}"/>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13237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4F4B096-8F56-1375-A2DC-E137BF42C8E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3C619D2-2125-8FC2-A6E4-6A9CA4806E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060E4B3-B08F-54C1-1EF9-BFD4C28B5711}"/>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B1E3296C-E89C-F26C-D58D-A29FEAD7E30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2F3F7C9-792B-390E-3CC4-CAB2A016A65F}"/>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390325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9FC47-7232-5E23-C3F5-7236E5EC36FF}"/>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0DD8FDC3-C004-6ABA-A243-CF3598E21E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340D022-05B2-A283-AB51-9047A7AD73E1}"/>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AF7E146A-EEFE-DEB8-447E-A6F67CD34FCE}"/>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E293E5-3CA7-1120-829A-6BF904CD0E64}"/>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387597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30EA1-F49B-A0C4-10A7-68C6ACDCC7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92278AA2-3A2C-E1CF-E322-40191008B2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F36B0C-657C-E2F8-32EF-2C53393D8B0C}"/>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587805D8-2AA6-B222-CF22-236EB5DFE5FF}"/>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CB3E6F1-9DBF-0A03-3A11-64DAAB2B7417}"/>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282146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0B07D-4477-1F7C-42F2-4C3F4AD68DA0}"/>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9571256D-C5E0-FF09-6784-DCB223F2A0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9C26AFA5-FFAD-3734-03EE-39D4901723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8249DE7A-4D64-A9E5-13E7-52CF735F97FC}"/>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6" name="Marcador de pie de página 5">
            <a:extLst>
              <a:ext uri="{FF2B5EF4-FFF2-40B4-BE49-F238E27FC236}">
                <a16:creationId xmlns:a16="http://schemas.microsoft.com/office/drawing/2014/main" id="{88898CF3-9DCE-5526-2B42-2AEF005BDC3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73B65C91-5502-F7DD-D04D-D7C6280E5656}"/>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126326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D7758-C1A2-DAF7-E4A1-E5E4551AB4E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C961ADF-BF6D-A0DB-FC2B-76ED3E5BA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4BCD79C-18A8-6431-C11B-F801D5EFFDB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5B9F3F87-DAF1-0B19-6461-509E7021B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56B28E5-8507-AE76-6F7F-4C02316D650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A10F2E60-5DF3-EB43-9D5A-9FE2B038C319}"/>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8" name="Marcador de pie de página 7">
            <a:extLst>
              <a:ext uri="{FF2B5EF4-FFF2-40B4-BE49-F238E27FC236}">
                <a16:creationId xmlns:a16="http://schemas.microsoft.com/office/drawing/2014/main" id="{E564879F-9022-4A32-965E-103505385494}"/>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43244071-D0E7-46E1-B44B-655618667513}"/>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92818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1EAC8-4548-1723-D1DC-FA41C9CBD61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896E1452-224D-3ED5-C182-2DCFFCEEF57C}"/>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4" name="Marcador de pie de página 3">
            <a:extLst>
              <a:ext uri="{FF2B5EF4-FFF2-40B4-BE49-F238E27FC236}">
                <a16:creationId xmlns:a16="http://schemas.microsoft.com/office/drawing/2014/main" id="{23F65255-DA55-D7F3-384A-48865CF7E8A6}"/>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6B885075-EF6F-4CA7-74D3-10C85EDA9BE8}"/>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242135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6FD094-B796-71DF-BA39-74E48C21F36C}"/>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3" name="Marcador de pie de página 2">
            <a:extLst>
              <a:ext uri="{FF2B5EF4-FFF2-40B4-BE49-F238E27FC236}">
                <a16:creationId xmlns:a16="http://schemas.microsoft.com/office/drawing/2014/main" id="{05865362-05D7-E911-78BF-B446F983C317}"/>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E21A376C-1F53-AF97-34C8-89E37D6E8132}"/>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216600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4A13E-C1A6-9FDA-89A5-4ADC833C3D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70793A0-9DA2-7161-2975-65FF0FB4A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59149849-6FA1-46C7-439C-F5815D1FE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FAD637-6221-8CF2-DDCD-68F479CBA4CE}"/>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6" name="Marcador de pie de página 5">
            <a:extLst>
              <a:ext uri="{FF2B5EF4-FFF2-40B4-BE49-F238E27FC236}">
                <a16:creationId xmlns:a16="http://schemas.microsoft.com/office/drawing/2014/main" id="{06326D31-6C8F-58C5-899D-9E9DEFCC836E}"/>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D05B715-1316-A3AA-2E5A-7734A81F2F9F}"/>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50922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856AE-9AED-6F69-15D3-335D0D46EB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9720D50F-5D03-EC2F-C91E-9D605074A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233E3E62-FE57-7EE1-B239-871E90671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041275-7055-E5C1-DCC7-B5DC51B8603F}"/>
              </a:ext>
            </a:extLst>
          </p:cNvPr>
          <p:cNvSpPr>
            <a:spLocks noGrp="1"/>
          </p:cNvSpPr>
          <p:nvPr>
            <p:ph type="dt" sz="half" idx="10"/>
          </p:nvPr>
        </p:nvSpPr>
        <p:spPr/>
        <p:txBody>
          <a:bodyPr/>
          <a:lstStyle/>
          <a:p>
            <a:fld id="{72632BC8-A468-4F8C-82FB-AC6BC509ECD3}" type="datetimeFigureOut">
              <a:rPr lang="es-419" smtClean="0"/>
              <a:t>12/8/2025</a:t>
            </a:fld>
            <a:endParaRPr lang="es-419"/>
          </a:p>
        </p:txBody>
      </p:sp>
      <p:sp>
        <p:nvSpPr>
          <p:cNvPr id="6" name="Marcador de pie de página 5">
            <a:extLst>
              <a:ext uri="{FF2B5EF4-FFF2-40B4-BE49-F238E27FC236}">
                <a16:creationId xmlns:a16="http://schemas.microsoft.com/office/drawing/2014/main" id="{DDA5B698-D10B-994B-9AD5-46841D1B879C}"/>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C2161BB-3E2A-F46C-CCF3-2BC857F53DCF}"/>
              </a:ext>
            </a:extLst>
          </p:cNvPr>
          <p:cNvSpPr>
            <a:spLocks noGrp="1"/>
          </p:cNvSpPr>
          <p:nvPr>
            <p:ph type="sldNum" sz="quarter" idx="12"/>
          </p:nvPr>
        </p:nvSpPr>
        <p:spPr/>
        <p:txBody>
          <a:bodyPr/>
          <a:lstStyle/>
          <a:p>
            <a:fld id="{06256C91-5ACC-4EA4-8E0A-FB68A822A141}" type="slidenum">
              <a:rPr lang="es-419" smtClean="0"/>
              <a:t>‹Nº›</a:t>
            </a:fld>
            <a:endParaRPr lang="es-419"/>
          </a:p>
        </p:txBody>
      </p:sp>
    </p:spTree>
    <p:extLst>
      <p:ext uri="{BB962C8B-B14F-4D97-AF65-F5344CB8AC3E}">
        <p14:creationId xmlns:p14="http://schemas.microsoft.com/office/powerpoint/2010/main" val="52713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30569C-2E3E-6867-8F5D-367EE4C81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4FB0FD0-9938-73D8-9372-0E4EC223C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6D0392D-2BA9-5AF9-7221-80BC72FF4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632BC8-A468-4F8C-82FB-AC6BC509ECD3}" type="datetimeFigureOut">
              <a:rPr lang="es-419" smtClean="0"/>
              <a:t>12/8/2025</a:t>
            </a:fld>
            <a:endParaRPr lang="es-419"/>
          </a:p>
        </p:txBody>
      </p:sp>
      <p:sp>
        <p:nvSpPr>
          <p:cNvPr id="5" name="Marcador de pie de página 4">
            <a:extLst>
              <a:ext uri="{FF2B5EF4-FFF2-40B4-BE49-F238E27FC236}">
                <a16:creationId xmlns:a16="http://schemas.microsoft.com/office/drawing/2014/main" id="{E83AC0B3-CD10-24D1-3950-A22668E4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419"/>
          </a:p>
        </p:txBody>
      </p:sp>
      <p:sp>
        <p:nvSpPr>
          <p:cNvPr id="6" name="Marcador de número de diapositiva 5">
            <a:extLst>
              <a:ext uri="{FF2B5EF4-FFF2-40B4-BE49-F238E27FC236}">
                <a16:creationId xmlns:a16="http://schemas.microsoft.com/office/drawing/2014/main" id="{B2B8F12F-D9DC-9E20-0C64-14306A161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256C91-5ACC-4EA4-8E0A-FB68A822A141}" type="slidenum">
              <a:rPr lang="es-419" smtClean="0"/>
              <a:t>‹Nº›</a:t>
            </a:fld>
            <a:endParaRPr lang="es-419"/>
          </a:p>
        </p:txBody>
      </p:sp>
    </p:spTree>
    <p:extLst>
      <p:ext uri="{BB962C8B-B14F-4D97-AF65-F5344CB8AC3E}">
        <p14:creationId xmlns:p14="http://schemas.microsoft.com/office/powerpoint/2010/main" val="299736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search-data.urosario.edu.co/dataset.xhtml?persistentId=doi:10.34848/JLP6C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63F3D0C-D097-9501-6C74-81E294508CB9}"/>
              </a:ext>
            </a:extLst>
          </p:cNvPr>
          <p:cNvSpPr>
            <a:spLocks noGrp="1"/>
          </p:cNvSpPr>
          <p:nvPr>
            <p:ph idx="1"/>
          </p:nvPr>
        </p:nvSpPr>
        <p:spPr/>
        <p:txBody>
          <a:bodyPr/>
          <a:lstStyle/>
          <a:p>
            <a:r>
              <a:rPr lang="es-419" dirty="0"/>
              <a:t>Seguimos con el mismo grupo de 3 personas</a:t>
            </a:r>
          </a:p>
          <a:p>
            <a:r>
              <a:rPr lang="es-419" dirty="0"/>
              <a:t>Una empresa planea incursionar en servicios digitales para microempresas en Colombia y para ello desea saber cuáles son los lugares con mayor penetración de internet en los barrios de las 10 ciudades donde opera.</a:t>
            </a:r>
          </a:p>
          <a:p>
            <a:pPr lvl="1"/>
            <a:r>
              <a:rPr lang="es-419" sz="2400" dirty="0"/>
              <a:t>Volvamos a la encuesta de tenderos: </a:t>
            </a:r>
            <a:r>
              <a:rPr lang="es-CO" sz="2400" dirty="0">
                <a:hlinkClick r:id="rId2"/>
              </a:rPr>
              <a:t>https://research-data.urosario.edu.co/dataset.xhtml?persistentId=doi:10.34848/JLP6C3</a:t>
            </a:r>
            <a:r>
              <a:rPr lang="es-CO" sz="2400" dirty="0"/>
              <a:t> </a:t>
            </a:r>
          </a:p>
          <a:p>
            <a:pPr lvl="1"/>
            <a:r>
              <a:rPr lang="es-419" sz="2400" dirty="0"/>
              <a:t>Nota: las variables “</a:t>
            </a:r>
            <a:r>
              <a:rPr lang="es-419" sz="2400" dirty="0" err="1"/>
              <a:t>uso_internet</a:t>
            </a:r>
            <a:r>
              <a:rPr lang="es-419" sz="2400" dirty="0"/>
              <a:t>” y  “</a:t>
            </a:r>
            <a:r>
              <a:rPr lang="es-419" sz="2400" dirty="0" err="1"/>
              <a:t>Munic_Dept</a:t>
            </a:r>
            <a:r>
              <a:rPr lang="es-419" sz="2400" dirty="0"/>
              <a:t>” son la clave para resolver este ejercicio</a:t>
            </a:r>
          </a:p>
          <a:p>
            <a:pPr lvl="1"/>
            <a:r>
              <a:rPr lang="es-419" sz="2400" dirty="0"/>
              <a:t>Pregunta clave: ¿qué operaciones deben realizarse para pasar de la base inicial (a nivel de tienda) a la base final (a nivel de ciudad)?</a:t>
            </a:r>
          </a:p>
        </p:txBody>
      </p:sp>
      <p:sp>
        <p:nvSpPr>
          <p:cNvPr id="3" name="Título 2">
            <a:extLst>
              <a:ext uri="{FF2B5EF4-FFF2-40B4-BE49-F238E27FC236}">
                <a16:creationId xmlns:a16="http://schemas.microsoft.com/office/drawing/2014/main" id="{CDBA5844-0EA9-DE0D-ADBD-70F316E9BCA5}"/>
              </a:ext>
            </a:extLst>
          </p:cNvPr>
          <p:cNvSpPr>
            <a:spLocks noGrp="1"/>
          </p:cNvSpPr>
          <p:nvPr>
            <p:ph type="title"/>
          </p:nvPr>
        </p:nvSpPr>
        <p:spPr/>
        <p:txBody>
          <a:bodyPr/>
          <a:lstStyle/>
          <a:p>
            <a:r>
              <a:rPr lang="es-419" dirty="0"/>
              <a:t>Tarea en clase 1</a:t>
            </a:r>
          </a:p>
        </p:txBody>
      </p:sp>
      <p:pic>
        <p:nvPicPr>
          <p:cNvPr id="5" name="Imagen 4">
            <a:extLst>
              <a:ext uri="{FF2B5EF4-FFF2-40B4-BE49-F238E27FC236}">
                <a16:creationId xmlns:a16="http://schemas.microsoft.com/office/drawing/2014/main" id="{736587DE-9203-6FB6-E86D-2CA8DD5F2706}"/>
              </a:ext>
            </a:extLst>
          </p:cNvPr>
          <p:cNvPicPr>
            <a:picLocks noChangeAspect="1"/>
          </p:cNvPicPr>
          <p:nvPr/>
        </p:nvPicPr>
        <p:blipFill>
          <a:blip r:embed="rId3"/>
          <a:stretch>
            <a:fillRect/>
          </a:stretch>
        </p:blipFill>
        <p:spPr>
          <a:xfrm>
            <a:off x="8234260" y="257115"/>
            <a:ext cx="3783069" cy="1325563"/>
          </a:xfrm>
          <a:prstGeom prst="rect">
            <a:avLst/>
          </a:prstGeom>
        </p:spPr>
      </p:pic>
    </p:spTree>
    <p:extLst>
      <p:ext uri="{BB962C8B-B14F-4D97-AF65-F5344CB8AC3E}">
        <p14:creationId xmlns:p14="http://schemas.microsoft.com/office/powerpoint/2010/main" val="353370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DFBD4-66FA-506C-3EB4-BBCD86A95B08}"/>
            </a:ext>
          </a:extLst>
        </p:cNvPr>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4D80236-C58B-472A-B70C-DBB0CEB28629}"/>
              </a:ext>
            </a:extLst>
          </p:cNvPr>
          <p:cNvSpPr>
            <a:spLocks noGrp="1"/>
          </p:cNvSpPr>
          <p:nvPr>
            <p:ph idx="1"/>
          </p:nvPr>
        </p:nvSpPr>
        <p:spPr>
          <a:xfrm>
            <a:off x="838200" y="1825625"/>
            <a:ext cx="8274803" cy="4351338"/>
          </a:xfrm>
        </p:spPr>
        <p:txBody>
          <a:bodyPr>
            <a:normAutofit fontScale="85000" lnSpcReduction="10000"/>
          </a:bodyPr>
          <a:lstStyle/>
          <a:p>
            <a:r>
              <a:rPr lang="es-419" dirty="0"/>
              <a:t>Además de considerar las ciudades, es clave que la empresa determine en qué sectores especializarse. ¿Cuáles sectores comerciales son los que más usan internet?</a:t>
            </a:r>
          </a:p>
          <a:p>
            <a:r>
              <a:rPr lang="es-419" dirty="0"/>
              <a:t>Nota: la clave son las variables actG1, actG2, actG3 … actG11  . Estos son variables binarias, cada una representa una actividad económica diferente.</a:t>
            </a:r>
          </a:p>
          <a:p>
            <a:pPr lvl="1"/>
            <a:r>
              <a:rPr lang="es-419" dirty="0"/>
              <a:t>Hay varias formas de trabajar con estas categorías, la clave está en pensar si son categorías mutuamente excluyentes. Si sí, se pueden reagrupar en una variable única. Si no, es necesario realizar la agrupación por cada actividad por separado.</a:t>
            </a:r>
          </a:p>
          <a:p>
            <a:r>
              <a:rPr lang="es-419" dirty="0"/>
              <a:t>Pregunta clave: ¿qué operaciones deben realizarse para pasar de la base inicial (a nivel de tienda) a la base final (a nivel de actividad)?</a:t>
            </a:r>
          </a:p>
          <a:p>
            <a:endParaRPr lang="es-419" dirty="0"/>
          </a:p>
        </p:txBody>
      </p:sp>
      <p:sp>
        <p:nvSpPr>
          <p:cNvPr id="3" name="Título 2">
            <a:extLst>
              <a:ext uri="{FF2B5EF4-FFF2-40B4-BE49-F238E27FC236}">
                <a16:creationId xmlns:a16="http://schemas.microsoft.com/office/drawing/2014/main" id="{2C8CECA6-6996-825E-5E90-1F4850540EF7}"/>
              </a:ext>
            </a:extLst>
          </p:cNvPr>
          <p:cNvSpPr>
            <a:spLocks noGrp="1"/>
          </p:cNvSpPr>
          <p:nvPr>
            <p:ph type="title"/>
          </p:nvPr>
        </p:nvSpPr>
        <p:spPr/>
        <p:txBody>
          <a:bodyPr/>
          <a:lstStyle/>
          <a:p>
            <a:r>
              <a:rPr lang="es-419" dirty="0"/>
              <a:t>Tarea en clase 2</a:t>
            </a:r>
          </a:p>
        </p:txBody>
      </p:sp>
      <p:pic>
        <p:nvPicPr>
          <p:cNvPr id="5" name="Imagen 4">
            <a:extLst>
              <a:ext uri="{FF2B5EF4-FFF2-40B4-BE49-F238E27FC236}">
                <a16:creationId xmlns:a16="http://schemas.microsoft.com/office/drawing/2014/main" id="{815E4D06-5A53-8EB7-4934-9F0FC1F9CF98}"/>
              </a:ext>
            </a:extLst>
          </p:cNvPr>
          <p:cNvPicPr>
            <a:picLocks noChangeAspect="1"/>
          </p:cNvPicPr>
          <p:nvPr/>
        </p:nvPicPr>
        <p:blipFill>
          <a:blip r:embed="rId2"/>
          <a:stretch>
            <a:fillRect/>
          </a:stretch>
        </p:blipFill>
        <p:spPr>
          <a:xfrm>
            <a:off x="8560252" y="0"/>
            <a:ext cx="3631748" cy="2851688"/>
          </a:xfrm>
          <a:prstGeom prst="rect">
            <a:avLst/>
          </a:prstGeom>
        </p:spPr>
      </p:pic>
      <p:pic>
        <p:nvPicPr>
          <p:cNvPr id="7" name="Imagen 6">
            <a:extLst>
              <a:ext uri="{FF2B5EF4-FFF2-40B4-BE49-F238E27FC236}">
                <a16:creationId xmlns:a16="http://schemas.microsoft.com/office/drawing/2014/main" id="{5EB412BA-CD91-D776-BCD1-93AB0B0F679F}"/>
              </a:ext>
            </a:extLst>
          </p:cNvPr>
          <p:cNvPicPr>
            <a:picLocks noChangeAspect="1"/>
          </p:cNvPicPr>
          <p:nvPr/>
        </p:nvPicPr>
        <p:blipFill>
          <a:blip r:embed="rId3"/>
          <a:stretch>
            <a:fillRect/>
          </a:stretch>
        </p:blipFill>
        <p:spPr>
          <a:xfrm>
            <a:off x="9113003" y="3614978"/>
            <a:ext cx="2914997" cy="1375475"/>
          </a:xfrm>
          <a:prstGeom prst="rect">
            <a:avLst/>
          </a:prstGeom>
        </p:spPr>
      </p:pic>
    </p:spTree>
    <p:extLst>
      <p:ext uri="{BB962C8B-B14F-4D97-AF65-F5344CB8AC3E}">
        <p14:creationId xmlns:p14="http://schemas.microsoft.com/office/powerpoint/2010/main" val="319917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EA23C-0558-F068-CFD7-69D7A28D5363}"/>
            </a:ext>
          </a:extLst>
        </p:cNvPr>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69804A5-2BE8-1F28-3488-2764159763BC}"/>
              </a:ext>
            </a:extLst>
          </p:cNvPr>
          <p:cNvSpPr>
            <a:spLocks noGrp="1"/>
          </p:cNvSpPr>
          <p:nvPr>
            <p:ph idx="1"/>
          </p:nvPr>
        </p:nvSpPr>
        <p:spPr>
          <a:xfrm>
            <a:off x="838201" y="1825625"/>
            <a:ext cx="5857068" cy="4351338"/>
          </a:xfrm>
        </p:spPr>
        <p:txBody>
          <a:bodyPr/>
          <a:lstStyle/>
          <a:p>
            <a:r>
              <a:rPr lang="es-419" dirty="0"/>
              <a:t>La empresa revisa los resultados anteriores y desea profundizar. ¿Cuáles sectores comerciales son los que más usan internet por ciudad?</a:t>
            </a:r>
          </a:p>
          <a:p>
            <a:r>
              <a:rPr lang="es-419" dirty="0"/>
              <a:t>Pregunta clave: ¿qué operaciones deben realizarse para pasar de la base inicial (a nivel de tienda) a la base final (a nivel de actividad x ciudad)?</a:t>
            </a:r>
          </a:p>
          <a:p>
            <a:endParaRPr lang="es-419" dirty="0"/>
          </a:p>
        </p:txBody>
      </p:sp>
      <p:sp>
        <p:nvSpPr>
          <p:cNvPr id="3" name="Título 2">
            <a:extLst>
              <a:ext uri="{FF2B5EF4-FFF2-40B4-BE49-F238E27FC236}">
                <a16:creationId xmlns:a16="http://schemas.microsoft.com/office/drawing/2014/main" id="{FA2BD9E1-D1BF-7205-953D-9217B41A1F01}"/>
              </a:ext>
            </a:extLst>
          </p:cNvPr>
          <p:cNvSpPr>
            <a:spLocks noGrp="1"/>
          </p:cNvSpPr>
          <p:nvPr>
            <p:ph type="title"/>
          </p:nvPr>
        </p:nvSpPr>
        <p:spPr/>
        <p:txBody>
          <a:bodyPr/>
          <a:lstStyle/>
          <a:p>
            <a:r>
              <a:rPr lang="es-419" dirty="0"/>
              <a:t>Tarea en clase 3</a:t>
            </a:r>
          </a:p>
        </p:txBody>
      </p:sp>
      <p:pic>
        <p:nvPicPr>
          <p:cNvPr id="5" name="Imagen 4">
            <a:extLst>
              <a:ext uri="{FF2B5EF4-FFF2-40B4-BE49-F238E27FC236}">
                <a16:creationId xmlns:a16="http://schemas.microsoft.com/office/drawing/2014/main" id="{9E243F03-6984-A967-CDEC-AD4AA094F0E5}"/>
              </a:ext>
            </a:extLst>
          </p:cNvPr>
          <p:cNvPicPr>
            <a:picLocks noChangeAspect="1"/>
          </p:cNvPicPr>
          <p:nvPr/>
        </p:nvPicPr>
        <p:blipFill>
          <a:blip r:embed="rId2"/>
          <a:stretch>
            <a:fillRect/>
          </a:stretch>
        </p:blipFill>
        <p:spPr>
          <a:xfrm>
            <a:off x="6742393" y="2199599"/>
            <a:ext cx="5247689" cy="2201920"/>
          </a:xfrm>
          <a:prstGeom prst="rect">
            <a:avLst/>
          </a:prstGeom>
        </p:spPr>
      </p:pic>
    </p:spTree>
    <p:extLst>
      <p:ext uri="{BB962C8B-B14F-4D97-AF65-F5344CB8AC3E}">
        <p14:creationId xmlns:p14="http://schemas.microsoft.com/office/powerpoint/2010/main" val="51830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659F3-1A53-48DA-9D3D-7D33AB866D79}"/>
            </a:ext>
          </a:extLst>
        </p:cNvPr>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55967C8-AC3F-A56A-D7DD-6676345461E9}"/>
              </a:ext>
            </a:extLst>
          </p:cNvPr>
          <p:cNvSpPr>
            <a:spLocks noGrp="1"/>
          </p:cNvSpPr>
          <p:nvPr>
            <p:ph idx="1"/>
          </p:nvPr>
        </p:nvSpPr>
        <p:spPr/>
        <p:txBody>
          <a:bodyPr>
            <a:normAutofit fontScale="92500" lnSpcReduction="10000"/>
          </a:bodyPr>
          <a:lstStyle/>
          <a:p>
            <a:r>
              <a:rPr lang="es-419" dirty="0"/>
              <a:t>Ahora la empresa quiere saber si la penetración por internet en los negocios se relaciona con la población de la ciudad. Para ello debe traerse de otra fuente la población.</a:t>
            </a:r>
          </a:p>
          <a:p>
            <a:pPr lvl="1"/>
            <a:r>
              <a:rPr lang="es-419" dirty="0"/>
              <a:t>La población del municipio según el DANE es la clave; hay múltiples fuentes posibles (La página web </a:t>
            </a:r>
            <a:r>
              <a:rPr lang="es-419" b="1" dirty="0" err="1"/>
              <a:t>TerriData</a:t>
            </a:r>
            <a:r>
              <a:rPr lang="es-419" dirty="0"/>
              <a:t> tiene ya organizados los datos; en particular los archivos de la </a:t>
            </a:r>
            <a:r>
              <a:rPr lang="es-419" b="1" dirty="0"/>
              <a:t>Dim2</a:t>
            </a:r>
            <a:r>
              <a:rPr lang="es-419" dirty="0"/>
              <a:t>). La clave está en obtener por cada municipio el número de personas.</a:t>
            </a:r>
          </a:p>
          <a:p>
            <a:pPr lvl="1"/>
            <a:r>
              <a:rPr lang="es-419" dirty="0"/>
              <a:t>Sin importar cuál sea la fuente, la mejor forma de utilizar información municipal es el código DIVIPOLA. Este es el código en la base de tenderos y en cualquier base oficial del Gobierno.</a:t>
            </a:r>
          </a:p>
          <a:p>
            <a:r>
              <a:rPr lang="es-419" dirty="0"/>
              <a:t>Preguntas clave: ¿cuál de las bases anteriores pueden unirse con la de población?, ¿cuáles en particular son relevantes para responder la pregunta?</a:t>
            </a:r>
          </a:p>
        </p:txBody>
      </p:sp>
      <p:sp>
        <p:nvSpPr>
          <p:cNvPr id="3" name="Título 2">
            <a:extLst>
              <a:ext uri="{FF2B5EF4-FFF2-40B4-BE49-F238E27FC236}">
                <a16:creationId xmlns:a16="http://schemas.microsoft.com/office/drawing/2014/main" id="{F3007859-F930-39E3-4760-2C5D5A86514B}"/>
              </a:ext>
            </a:extLst>
          </p:cNvPr>
          <p:cNvSpPr>
            <a:spLocks noGrp="1"/>
          </p:cNvSpPr>
          <p:nvPr>
            <p:ph type="title"/>
          </p:nvPr>
        </p:nvSpPr>
        <p:spPr/>
        <p:txBody>
          <a:bodyPr/>
          <a:lstStyle/>
          <a:p>
            <a:r>
              <a:rPr lang="es-419" dirty="0"/>
              <a:t>Tarea en clase 4</a:t>
            </a:r>
          </a:p>
        </p:txBody>
      </p:sp>
    </p:spTree>
    <p:extLst>
      <p:ext uri="{BB962C8B-B14F-4D97-AF65-F5344CB8AC3E}">
        <p14:creationId xmlns:p14="http://schemas.microsoft.com/office/powerpoint/2010/main" val="123668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C958-0234-F66F-5BD6-C0998190C0AA}"/>
            </a:ext>
          </a:extLst>
        </p:cNvPr>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54040E1-E84B-860B-E364-6722C271D823}"/>
              </a:ext>
            </a:extLst>
          </p:cNvPr>
          <p:cNvSpPr>
            <a:spLocks noGrp="1"/>
          </p:cNvSpPr>
          <p:nvPr>
            <p:ph idx="1"/>
          </p:nvPr>
        </p:nvSpPr>
        <p:spPr>
          <a:xfrm>
            <a:off x="838200" y="1410346"/>
            <a:ext cx="10515600" cy="4766617"/>
          </a:xfrm>
        </p:spPr>
        <p:txBody>
          <a:bodyPr>
            <a:normAutofit/>
          </a:bodyPr>
          <a:lstStyle/>
          <a:p>
            <a:r>
              <a:rPr lang="es-419" dirty="0"/>
              <a:t>Para hacer un análisis estadístico, se requiere la base de datos</a:t>
            </a:r>
          </a:p>
          <a:p>
            <a:r>
              <a:rPr lang="es-419" dirty="0"/>
              <a:t>Larga: para visualizar en </a:t>
            </a:r>
            <a:r>
              <a:rPr lang="es-419" dirty="0" err="1"/>
              <a:t>PowerBI</a:t>
            </a:r>
            <a:endParaRPr lang="es-419" dirty="0"/>
          </a:p>
          <a:p>
            <a:endParaRPr lang="es-419" dirty="0"/>
          </a:p>
          <a:p>
            <a:endParaRPr lang="es-419" dirty="0"/>
          </a:p>
          <a:p>
            <a:pPr marL="0" indent="0">
              <a:buNone/>
            </a:pPr>
            <a:endParaRPr lang="es-419" dirty="0"/>
          </a:p>
          <a:p>
            <a:endParaRPr lang="es-419" dirty="0"/>
          </a:p>
          <a:p>
            <a:r>
              <a:rPr lang="es-419" dirty="0"/>
              <a:t>Extensa: para hacer gráficos de dispersión de la penetración de internet a nivel de diversos sectores</a:t>
            </a:r>
          </a:p>
        </p:txBody>
      </p:sp>
      <p:sp>
        <p:nvSpPr>
          <p:cNvPr id="3" name="Título 2">
            <a:extLst>
              <a:ext uri="{FF2B5EF4-FFF2-40B4-BE49-F238E27FC236}">
                <a16:creationId xmlns:a16="http://schemas.microsoft.com/office/drawing/2014/main" id="{0CE252CE-44B3-4009-4D40-5F045CAD244F}"/>
              </a:ext>
            </a:extLst>
          </p:cNvPr>
          <p:cNvSpPr>
            <a:spLocks noGrp="1"/>
          </p:cNvSpPr>
          <p:nvPr>
            <p:ph type="title"/>
          </p:nvPr>
        </p:nvSpPr>
        <p:spPr/>
        <p:txBody>
          <a:bodyPr/>
          <a:lstStyle/>
          <a:p>
            <a:r>
              <a:rPr lang="es-419" dirty="0"/>
              <a:t>Tarea en clase 5</a:t>
            </a:r>
          </a:p>
        </p:txBody>
      </p:sp>
      <p:pic>
        <p:nvPicPr>
          <p:cNvPr id="5" name="Imagen 4">
            <a:extLst>
              <a:ext uri="{FF2B5EF4-FFF2-40B4-BE49-F238E27FC236}">
                <a16:creationId xmlns:a16="http://schemas.microsoft.com/office/drawing/2014/main" id="{42B73C0B-FB23-60EC-6858-568B675DF367}"/>
              </a:ext>
            </a:extLst>
          </p:cNvPr>
          <p:cNvPicPr>
            <a:picLocks noChangeAspect="1"/>
          </p:cNvPicPr>
          <p:nvPr/>
        </p:nvPicPr>
        <p:blipFill>
          <a:blip r:embed="rId2"/>
          <a:stretch>
            <a:fillRect/>
          </a:stretch>
        </p:blipFill>
        <p:spPr>
          <a:xfrm>
            <a:off x="3030269" y="2361981"/>
            <a:ext cx="5909922" cy="1962046"/>
          </a:xfrm>
          <a:prstGeom prst="rect">
            <a:avLst/>
          </a:prstGeom>
        </p:spPr>
      </p:pic>
      <p:pic>
        <p:nvPicPr>
          <p:cNvPr id="7" name="Imagen 6">
            <a:extLst>
              <a:ext uri="{FF2B5EF4-FFF2-40B4-BE49-F238E27FC236}">
                <a16:creationId xmlns:a16="http://schemas.microsoft.com/office/drawing/2014/main" id="{8F473CFB-E390-D46E-D9F9-7AC5EA4D1BBC}"/>
              </a:ext>
            </a:extLst>
          </p:cNvPr>
          <p:cNvPicPr>
            <a:picLocks noChangeAspect="1"/>
          </p:cNvPicPr>
          <p:nvPr/>
        </p:nvPicPr>
        <p:blipFill>
          <a:blip r:embed="rId3"/>
          <a:stretch>
            <a:fillRect/>
          </a:stretch>
        </p:blipFill>
        <p:spPr>
          <a:xfrm>
            <a:off x="3030269" y="5373438"/>
            <a:ext cx="6131462" cy="1119437"/>
          </a:xfrm>
          <a:prstGeom prst="rect">
            <a:avLst/>
          </a:prstGeom>
        </p:spPr>
      </p:pic>
    </p:spTree>
    <p:extLst>
      <p:ext uri="{BB962C8B-B14F-4D97-AF65-F5344CB8AC3E}">
        <p14:creationId xmlns:p14="http://schemas.microsoft.com/office/powerpoint/2010/main" val="55376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607179D-FD28-427F-AF46-7188C60B8B82}"/>
              </a:ext>
            </a:extLst>
          </p:cNvPr>
          <p:cNvSpPr>
            <a:spLocks noGrp="1"/>
          </p:cNvSpPr>
          <p:nvPr>
            <p:ph idx="1"/>
          </p:nvPr>
        </p:nvSpPr>
        <p:spPr>
          <a:xfrm>
            <a:off x="113522" y="730089"/>
            <a:ext cx="11521280" cy="4923854"/>
          </a:xfrm>
        </p:spPr>
        <p:txBody>
          <a:bodyPr>
            <a:normAutofit fontScale="85000" lnSpcReduction="10000"/>
          </a:bodyPr>
          <a:lstStyle/>
          <a:p>
            <a:r>
              <a:rPr lang="es-ES" dirty="0" err="1"/>
              <a:t>Opcion</a:t>
            </a:r>
            <a:r>
              <a:rPr lang="es-ES" dirty="0"/>
              <a:t> 1</a:t>
            </a:r>
          </a:p>
          <a:p>
            <a:pPr lvl="1"/>
            <a:r>
              <a:rPr lang="es-ES" dirty="0" err="1"/>
              <a:t>Arch</a:t>
            </a:r>
            <a:r>
              <a:rPr lang="es-ES" dirty="0"/>
              <a:t> 1: </a:t>
            </a:r>
            <a:r>
              <a:rPr lang="es-ES" dirty="0" err="1"/>
              <a:t>group</a:t>
            </a:r>
            <a:r>
              <a:rPr lang="es-ES" dirty="0"/>
              <a:t> </a:t>
            </a:r>
            <a:r>
              <a:rPr lang="es-ES" dirty="0" err="1"/>
              <a:t>by</a:t>
            </a:r>
            <a:r>
              <a:rPr lang="es-ES" dirty="0"/>
              <a:t> muni como suma, variables actividades   </a:t>
            </a:r>
          </a:p>
          <a:p>
            <a:pPr lvl="2"/>
            <a:r>
              <a:rPr lang="es-ES" dirty="0"/>
              <a:t>Hay 30 tiendas de barrio en </a:t>
            </a:r>
            <a:r>
              <a:rPr lang="es-ES" dirty="0" err="1"/>
              <a:t>Bogota</a:t>
            </a:r>
            <a:endParaRPr lang="es-ES" dirty="0"/>
          </a:p>
          <a:p>
            <a:pPr lvl="1"/>
            <a:r>
              <a:rPr lang="es-ES" dirty="0" err="1"/>
              <a:t>Arch</a:t>
            </a:r>
            <a:r>
              <a:rPr lang="es-ES" dirty="0"/>
              <a:t> 2: filtrar por </a:t>
            </a:r>
            <a:r>
              <a:rPr lang="es-ES" dirty="0" err="1"/>
              <a:t>perg</a:t>
            </a:r>
            <a:r>
              <a:rPr lang="es-ES" dirty="0"/>
              <a:t> clave (</a:t>
            </a:r>
            <a:r>
              <a:rPr lang="es-ES" dirty="0" err="1"/>
              <a:t>if</a:t>
            </a:r>
            <a:r>
              <a:rPr lang="es-ES" dirty="0"/>
              <a:t> </a:t>
            </a:r>
            <a:r>
              <a:rPr lang="es-ES" dirty="0" err="1"/>
              <a:t>useinterrnet</a:t>
            </a:r>
            <a:r>
              <a:rPr lang="es-ES" dirty="0"/>
              <a:t>==1),        </a:t>
            </a:r>
            <a:r>
              <a:rPr lang="es-ES" dirty="0" err="1"/>
              <a:t>group</a:t>
            </a:r>
            <a:r>
              <a:rPr lang="es-ES" dirty="0"/>
              <a:t> </a:t>
            </a:r>
            <a:r>
              <a:rPr lang="es-ES" dirty="0" err="1"/>
              <a:t>by</a:t>
            </a:r>
            <a:r>
              <a:rPr lang="es-ES" dirty="0"/>
              <a:t> muni como suma,  cambiar nombres  </a:t>
            </a:r>
          </a:p>
          <a:p>
            <a:pPr lvl="2"/>
            <a:r>
              <a:rPr lang="es-ES" dirty="0"/>
              <a:t>Hay 15 tiendas de barrio en </a:t>
            </a:r>
            <a:r>
              <a:rPr lang="es-ES" dirty="0" err="1"/>
              <a:t>Bogota</a:t>
            </a:r>
            <a:r>
              <a:rPr lang="es-ES" dirty="0"/>
              <a:t>, que tienen internet</a:t>
            </a:r>
          </a:p>
          <a:p>
            <a:pPr lvl="1"/>
            <a:r>
              <a:rPr lang="es-ES" dirty="0"/>
              <a:t>Pegar bases arch1 y archvo2 (</a:t>
            </a:r>
            <a:r>
              <a:rPr lang="es-ES" dirty="0" err="1"/>
              <a:t>inner</a:t>
            </a:r>
            <a:r>
              <a:rPr lang="es-ES" dirty="0"/>
              <a:t> </a:t>
            </a:r>
            <a:r>
              <a:rPr lang="es-ES" dirty="0" err="1"/>
              <a:t>join</a:t>
            </a:r>
            <a:r>
              <a:rPr lang="es-ES" dirty="0"/>
              <a:t>)</a:t>
            </a:r>
          </a:p>
          <a:p>
            <a:pPr lvl="1"/>
            <a:r>
              <a:rPr lang="es-ES" dirty="0"/>
              <a:t>Crear proporciones:  </a:t>
            </a:r>
          </a:p>
          <a:p>
            <a:pPr lvl="2"/>
            <a:r>
              <a:rPr lang="es-ES" dirty="0"/>
              <a:t>El 50% (15/30) de las tiendas de barrio en </a:t>
            </a:r>
            <a:r>
              <a:rPr lang="es-ES" dirty="0" err="1"/>
              <a:t>Bogota</a:t>
            </a:r>
            <a:r>
              <a:rPr lang="es-ES" dirty="0"/>
              <a:t>, tienen </a:t>
            </a:r>
            <a:r>
              <a:rPr lang="es-ES" dirty="0" err="1"/>
              <a:t>internetMerge</a:t>
            </a:r>
            <a:r>
              <a:rPr lang="es-ES" dirty="0"/>
              <a:t> con municipios con población</a:t>
            </a:r>
          </a:p>
          <a:p>
            <a:r>
              <a:rPr lang="es-ES" dirty="0" err="1"/>
              <a:t>Opcion</a:t>
            </a:r>
            <a:r>
              <a:rPr lang="es-ES" dirty="0"/>
              <a:t> 2</a:t>
            </a:r>
          </a:p>
          <a:p>
            <a:pPr lvl="1"/>
            <a:r>
              <a:rPr lang="es-ES" dirty="0" err="1"/>
              <a:t>Keep</a:t>
            </a:r>
            <a:r>
              <a:rPr lang="es-ES" dirty="0"/>
              <a:t> variables clave: muni, </a:t>
            </a:r>
            <a:r>
              <a:rPr lang="es-ES" dirty="0" err="1"/>
              <a:t>preg</a:t>
            </a:r>
            <a:r>
              <a:rPr lang="es-ES" dirty="0"/>
              <a:t> clave (</a:t>
            </a:r>
            <a:r>
              <a:rPr lang="es-ES" dirty="0" err="1"/>
              <a:t>useinterrnet</a:t>
            </a:r>
            <a:r>
              <a:rPr lang="es-ES" dirty="0"/>
              <a:t>), actividades</a:t>
            </a:r>
          </a:p>
          <a:p>
            <a:pPr lvl="1"/>
            <a:r>
              <a:rPr lang="es-ES" dirty="0" err="1"/>
              <a:t>Melt</a:t>
            </a:r>
            <a:r>
              <a:rPr lang="es-ES" dirty="0"/>
              <a:t> data, y agrupar de nuevo (</a:t>
            </a:r>
            <a:r>
              <a:rPr lang="es-ES" dirty="0" err="1"/>
              <a:t>cast</a:t>
            </a:r>
            <a:r>
              <a:rPr lang="es-ES" dirty="0"/>
              <a:t>) pero que las actividades    queden en una sola variable   </a:t>
            </a:r>
          </a:p>
          <a:p>
            <a:pPr lvl="2"/>
            <a:r>
              <a:rPr lang="es-ES" dirty="0"/>
              <a:t>La base queda con las siguientes </a:t>
            </a:r>
            <a:r>
              <a:rPr lang="es-ES" dirty="0" err="1"/>
              <a:t>var</a:t>
            </a:r>
            <a:r>
              <a:rPr lang="es-ES" dirty="0"/>
              <a:t>: </a:t>
            </a:r>
            <a:r>
              <a:rPr lang="es-ES" dirty="0" err="1"/>
              <a:t>Idtienda</a:t>
            </a:r>
            <a:r>
              <a:rPr lang="es-ES" dirty="0"/>
              <a:t>, Muni, </a:t>
            </a:r>
            <a:r>
              <a:rPr lang="es-ES" dirty="0" err="1"/>
              <a:t>Actvidad</a:t>
            </a:r>
            <a:r>
              <a:rPr lang="es-ES" dirty="0"/>
              <a:t>, </a:t>
            </a:r>
            <a:r>
              <a:rPr lang="es-ES" dirty="0" err="1"/>
              <a:t>useinterrnet</a:t>
            </a:r>
            <a:r>
              <a:rPr lang="es-ES" dirty="0"/>
              <a:t>  </a:t>
            </a:r>
          </a:p>
          <a:p>
            <a:pPr lvl="1"/>
            <a:r>
              <a:rPr lang="es-ES" dirty="0" err="1"/>
              <a:t>Group</a:t>
            </a:r>
            <a:r>
              <a:rPr lang="es-ES" dirty="0"/>
              <a:t> </a:t>
            </a:r>
            <a:r>
              <a:rPr lang="es-ES" dirty="0" err="1"/>
              <a:t>by</a:t>
            </a:r>
            <a:r>
              <a:rPr lang="es-ES" dirty="0"/>
              <a:t> muni actividad, como proporciones</a:t>
            </a:r>
          </a:p>
          <a:p>
            <a:pPr lvl="2"/>
            <a:r>
              <a:rPr lang="es-ES" dirty="0"/>
              <a:t>El 50%  de las tiendas de barrio en </a:t>
            </a:r>
            <a:r>
              <a:rPr lang="es-ES" dirty="0" err="1"/>
              <a:t>Bogota</a:t>
            </a:r>
            <a:r>
              <a:rPr lang="es-ES" dirty="0"/>
              <a:t>, tienen internet</a:t>
            </a:r>
          </a:p>
          <a:p>
            <a:pPr lvl="1"/>
            <a:r>
              <a:rPr lang="es-ES" dirty="0" err="1"/>
              <a:t>Merge</a:t>
            </a:r>
            <a:r>
              <a:rPr lang="es-ES" dirty="0"/>
              <a:t> con municipios con </a:t>
            </a:r>
            <a:r>
              <a:rPr lang="es-ES" dirty="0" err="1"/>
              <a:t>poblacion</a:t>
            </a:r>
            <a:endParaRPr lang="es-CO" dirty="0"/>
          </a:p>
        </p:txBody>
      </p:sp>
      <p:sp>
        <p:nvSpPr>
          <p:cNvPr id="3" name="Título 2">
            <a:extLst>
              <a:ext uri="{FF2B5EF4-FFF2-40B4-BE49-F238E27FC236}">
                <a16:creationId xmlns:a16="http://schemas.microsoft.com/office/drawing/2014/main" id="{E751B437-56D7-42A4-89F6-E3D3747814CF}"/>
              </a:ext>
            </a:extLst>
          </p:cNvPr>
          <p:cNvSpPr>
            <a:spLocks noGrp="1"/>
          </p:cNvSpPr>
          <p:nvPr>
            <p:ph type="title"/>
          </p:nvPr>
        </p:nvSpPr>
        <p:spPr>
          <a:xfrm>
            <a:off x="0" y="122180"/>
            <a:ext cx="11352245" cy="394655"/>
          </a:xfrm>
        </p:spPr>
        <p:txBody>
          <a:bodyPr>
            <a:normAutofit fontScale="90000"/>
          </a:bodyPr>
          <a:lstStyle/>
          <a:p>
            <a:r>
              <a:rPr lang="es-CO" dirty="0"/>
              <a:t>¿Cómo lo hago?</a:t>
            </a:r>
          </a:p>
        </p:txBody>
      </p:sp>
    </p:spTree>
    <p:extLst>
      <p:ext uri="{BB962C8B-B14F-4D97-AF65-F5344CB8AC3E}">
        <p14:creationId xmlns:p14="http://schemas.microsoft.com/office/powerpoint/2010/main" val="97045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4C262F0-5507-4432-A025-BBF8B6B99FC1}"/>
              </a:ext>
            </a:extLst>
          </p:cNvPr>
          <p:cNvSpPr>
            <a:spLocks noGrp="1"/>
          </p:cNvSpPr>
          <p:nvPr>
            <p:ph type="title"/>
          </p:nvPr>
        </p:nvSpPr>
        <p:spPr/>
        <p:txBody>
          <a:bodyPr/>
          <a:lstStyle/>
          <a:p>
            <a:r>
              <a:rPr lang="es-CO" dirty="0"/>
              <a:t>Ejemplo de funcionamiento opción 1</a:t>
            </a:r>
          </a:p>
        </p:txBody>
      </p:sp>
      <p:pic>
        <p:nvPicPr>
          <p:cNvPr id="5" name="Imagen 4">
            <a:extLst>
              <a:ext uri="{FF2B5EF4-FFF2-40B4-BE49-F238E27FC236}">
                <a16:creationId xmlns:a16="http://schemas.microsoft.com/office/drawing/2014/main" id="{626ED79E-8594-4363-B22A-6D9900469EBE}"/>
              </a:ext>
            </a:extLst>
          </p:cNvPr>
          <p:cNvPicPr>
            <a:picLocks noChangeAspect="1"/>
          </p:cNvPicPr>
          <p:nvPr/>
        </p:nvPicPr>
        <p:blipFill>
          <a:blip r:embed="rId2"/>
          <a:stretch>
            <a:fillRect/>
          </a:stretch>
        </p:blipFill>
        <p:spPr>
          <a:xfrm>
            <a:off x="675861" y="1791350"/>
            <a:ext cx="11131826" cy="3941906"/>
          </a:xfrm>
          <a:prstGeom prst="rect">
            <a:avLst/>
          </a:prstGeom>
        </p:spPr>
      </p:pic>
      <p:sp>
        <p:nvSpPr>
          <p:cNvPr id="2" name="Flecha: a la izquierda, derecha y arriba 1">
            <a:extLst>
              <a:ext uri="{FF2B5EF4-FFF2-40B4-BE49-F238E27FC236}">
                <a16:creationId xmlns:a16="http://schemas.microsoft.com/office/drawing/2014/main" id="{3C88116D-E6CB-6C55-A0EA-C4D0DE34417D}"/>
              </a:ext>
            </a:extLst>
          </p:cNvPr>
          <p:cNvSpPr/>
          <p:nvPr/>
        </p:nvSpPr>
        <p:spPr bwMode="auto">
          <a:xfrm rot="10800000">
            <a:off x="5441674" y="3042138"/>
            <a:ext cx="1600200" cy="1019907"/>
          </a:xfrm>
          <a:prstGeom prst="leftRightUpArrow">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s-419" sz="30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8882452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673</Words>
  <Application>Microsoft Office PowerPoint</Application>
  <PresentationFormat>Panorámica</PresentationFormat>
  <Paragraphs>44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Aptos</vt:lpstr>
      <vt:lpstr>Aptos Display</vt:lpstr>
      <vt:lpstr>Arial</vt:lpstr>
      <vt:lpstr>Tema de Office</vt:lpstr>
      <vt:lpstr>Tarea en clase 1</vt:lpstr>
      <vt:lpstr>Tarea en clase 2</vt:lpstr>
      <vt:lpstr>Tarea en clase 3</vt:lpstr>
      <vt:lpstr>Tarea en clase 4</vt:lpstr>
      <vt:lpstr>Tarea en clase 5</vt:lpstr>
      <vt:lpstr>¿Cómo lo hago?</vt:lpstr>
      <vt:lpstr>Ejemplo de funcionamiento opción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Andrés Rodríguez Lesmes</dc:creator>
  <cp:lastModifiedBy>Samuel Blanco Castellanos</cp:lastModifiedBy>
  <cp:revision>6</cp:revision>
  <dcterms:created xsi:type="dcterms:W3CDTF">2025-08-11T01:04:49Z</dcterms:created>
  <dcterms:modified xsi:type="dcterms:W3CDTF">2025-08-12T20:50:45Z</dcterms:modified>
</cp:coreProperties>
</file>