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</p:sldMasterIdLst>
  <p:notesMasterIdLst>
    <p:notesMasterId r:id="rId67"/>
  </p:notesMasterIdLst>
  <p:handoutMasterIdLst>
    <p:handoutMasterId r:id="rId68"/>
  </p:handoutMasterIdLst>
  <p:sldIdLst>
    <p:sldId id="257" r:id="rId2"/>
    <p:sldId id="404" r:id="rId3"/>
    <p:sldId id="400" r:id="rId4"/>
    <p:sldId id="434" r:id="rId5"/>
    <p:sldId id="405" r:id="rId6"/>
    <p:sldId id="406" r:id="rId7"/>
    <p:sldId id="410" r:id="rId8"/>
    <p:sldId id="411" r:id="rId9"/>
    <p:sldId id="428" r:id="rId10"/>
    <p:sldId id="441" r:id="rId11"/>
    <p:sldId id="442" r:id="rId12"/>
    <p:sldId id="429" r:id="rId13"/>
    <p:sldId id="438" r:id="rId14"/>
    <p:sldId id="439" r:id="rId15"/>
    <p:sldId id="440" r:id="rId16"/>
    <p:sldId id="443" r:id="rId17"/>
    <p:sldId id="444" r:id="rId18"/>
    <p:sldId id="448" r:id="rId19"/>
    <p:sldId id="449" r:id="rId20"/>
    <p:sldId id="446" r:id="rId21"/>
    <p:sldId id="453" r:id="rId22"/>
    <p:sldId id="454" r:id="rId23"/>
    <p:sldId id="460" r:id="rId24"/>
    <p:sldId id="666" r:id="rId25"/>
    <p:sldId id="667" r:id="rId26"/>
    <p:sldId id="463" r:id="rId27"/>
    <p:sldId id="468" r:id="rId28"/>
    <p:sldId id="478" r:id="rId29"/>
    <p:sldId id="483" r:id="rId30"/>
    <p:sldId id="474" r:id="rId31"/>
    <p:sldId id="484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663" r:id="rId40"/>
    <p:sldId id="664" r:id="rId41"/>
    <p:sldId id="665" r:id="rId42"/>
    <p:sldId id="522" r:id="rId43"/>
    <p:sldId id="523" r:id="rId44"/>
    <p:sldId id="505" r:id="rId45"/>
    <p:sldId id="501" r:id="rId46"/>
    <p:sldId id="503" r:id="rId47"/>
    <p:sldId id="506" r:id="rId48"/>
    <p:sldId id="510" r:id="rId49"/>
    <p:sldId id="512" r:id="rId50"/>
    <p:sldId id="502" r:id="rId51"/>
    <p:sldId id="516" r:id="rId52"/>
    <p:sldId id="517" r:id="rId53"/>
    <p:sldId id="519" r:id="rId54"/>
    <p:sldId id="538" r:id="rId55"/>
    <p:sldId id="539" r:id="rId56"/>
    <p:sldId id="540" r:id="rId57"/>
    <p:sldId id="541" r:id="rId58"/>
    <p:sldId id="542" r:id="rId59"/>
    <p:sldId id="556" r:id="rId60"/>
    <p:sldId id="552" r:id="rId61"/>
    <p:sldId id="561" r:id="rId62"/>
    <p:sldId id="562" r:id="rId63"/>
    <p:sldId id="637" r:id="rId64"/>
    <p:sldId id="661" r:id="rId65"/>
    <p:sldId id="662" r:id="rId66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050"/>
    <a:srgbClr val="FF5050"/>
    <a:srgbClr val="FF7C80"/>
    <a:srgbClr val="FF9900"/>
    <a:srgbClr val="FFFF99"/>
    <a:srgbClr val="DDDDDD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3C0A5-C24B-A6D4-215B-A25706ED23F1}" v="21" dt="2024-11-29T18:34:13.923"/>
    <p1510:client id="{55593E60-6EF7-D494-5D11-687D9CD3A31A}" v="23" dt="2024-11-29T18:39:54.690"/>
    <p1510:client id="{BF7096D4-80D1-B127-4FE2-E0A8E08C1BFB}" v="30" dt="2024-11-29T18:49:11.383"/>
    <p1510:client id="{E8AA9DB9-03B7-6318-1D8F-3AD30251586B}" v="2" dt="2024-11-29T06:40:01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 autoAdjust="0"/>
    <p:restoredTop sz="93575" autoAdjust="0"/>
  </p:normalViewPr>
  <p:slideViewPr>
    <p:cSldViewPr>
      <p:cViewPr>
        <p:scale>
          <a:sx n="66" d="100"/>
          <a:sy n="66" d="100"/>
        </p:scale>
        <p:origin x="-1915" y="-41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26.wmf"/><Relationship Id="rId6" Type="http://schemas.openxmlformats.org/officeDocument/2006/relationships/image" Target="../media/image48.wmf"/><Relationship Id="rId5" Type="http://schemas.openxmlformats.org/officeDocument/2006/relationships/image" Target="../media/image30.wmf"/><Relationship Id="rId4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0576FC5A-1A6A-34A3-9D5E-87A973A450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274FFBAE-A539-A59E-4EC6-4ADC37A9891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6" name="Rectangle 4">
            <a:extLst>
              <a:ext uri="{FF2B5EF4-FFF2-40B4-BE49-F238E27FC236}">
                <a16:creationId xmlns="" xmlns:a16="http://schemas.microsoft.com/office/drawing/2014/main" id="{C160038F-304C-7093-7908-346FDA3CDDF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7" name="Rectangle 5">
            <a:extLst>
              <a:ext uri="{FF2B5EF4-FFF2-40B4-BE49-F238E27FC236}">
                <a16:creationId xmlns="" xmlns:a16="http://schemas.microsoft.com/office/drawing/2014/main" id="{640BD07F-A1C3-E5A5-C2DE-D687127286E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946AA9A-8C0D-492D-B714-A191EF227682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="" xmlns:a16="http://schemas.microsoft.com/office/drawing/2014/main" id="{1509C5D3-75E8-FA66-BE59-CCECFB2B9C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1" name="Rectangle 3">
            <a:extLst>
              <a:ext uri="{FF2B5EF4-FFF2-40B4-BE49-F238E27FC236}">
                <a16:creationId xmlns="" xmlns:a16="http://schemas.microsoft.com/office/drawing/2014/main" id="{21A3A08D-5368-A333-678D-D1A4662E4F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4628" name="Rectangle 4">
            <a:extLst>
              <a:ext uri="{FF2B5EF4-FFF2-40B4-BE49-F238E27FC236}">
                <a16:creationId xmlns="" xmlns:a16="http://schemas.microsoft.com/office/drawing/2014/main" id="{A3EB79B1-767C-1085-99EF-4E09B95CF9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="" xmlns:a16="http://schemas.microsoft.com/office/drawing/2014/main" id="{904BEEF0-3151-55C9-F827-0969B53709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="" xmlns:a16="http://schemas.microsoft.com/office/drawing/2014/main" id="{2757C18E-E16C-EEE9-09F3-769FA28563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5" name="Rectangle 7">
            <a:extLst>
              <a:ext uri="{FF2B5EF4-FFF2-40B4-BE49-F238E27FC236}">
                <a16:creationId xmlns="" xmlns:a16="http://schemas.microsoft.com/office/drawing/2014/main" id="{AA6D6798-4425-4975-ABAB-B9A2309E2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C5E424-37F8-4CC2-9EEC-B9A0F0092D2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53194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>
            <a:extLst>
              <a:ext uri="{FF2B5EF4-FFF2-40B4-BE49-F238E27FC236}">
                <a16:creationId xmlns="" xmlns:a16="http://schemas.microsoft.com/office/drawing/2014/main" id="{7E390ACC-93B4-1A54-655B-582EE0C484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ACA6164-68E5-46FC-97CF-68AF0A90B5AD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="" xmlns:a16="http://schemas.microsoft.com/office/drawing/2014/main" id="{FA8914E9-25D6-7F59-7EC1-AD2A143B06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>
            <a:extLst>
              <a:ext uri="{FF2B5EF4-FFF2-40B4-BE49-F238E27FC236}">
                <a16:creationId xmlns="" xmlns:a16="http://schemas.microsoft.com/office/drawing/2014/main" id="{8A899598-8110-B212-C120-9A12B6976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="" xmlns:a16="http://schemas.microsoft.com/office/drawing/2014/main" id="{C7ABDED3-B1A5-F2D7-573B-B16B48626D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F6AD783-4707-4ACB-8518-252DE75EF429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35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75107" name="Rectangle 2">
            <a:extLst>
              <a:ext uri="{FF2B5EF4-FFF2-40B4-BE49-F238E27FC236}">
                <a16:creationId xmlns="" xmlns:a16="http://schemas.microsoft.com/office/drawing/2014/main" id="{3375E1E2-37EA-4595-3C86-529E178697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>
            <a:extLst>
              <a:ext uri="{FF2B5EF4-FFF2-40B4-BE49-F238E27FC236}">
                <a16:creationId xmlns="" xmlns:a16="http://schemas.microsoft.com/office/drawing/2014/main" id="{41CCB511-BBA7-2795-E065-57154C41B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="" xmlns:a16="http://schemas.microsoft.com/office/drawing/2014/main" id="{1BC616AE-99DF-0D7A-0ACC-B1F72D48AE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F6A1C4B-3F23-4335-926A-F3985D35FB3D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36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76131" name="Rectangle 2">
            <a:extLst>
              <a:ext uri="{FF2B5EF4-FFF2-40B4-BE49-F238E27FC236}">
                <a16:creationId xmlns="" xmlns:a16="http://schemas.microsoft.com/office/drawing/2014/main" id="{07D7E834-4DD6-32CA-63D3-6E1DE132D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>
            <a:extLst>
              <a:ext uri="{FF2B5EF4-FFF2-40B4-BE49-F238E27FC236}">
                <a16:creationId xmlns="" xmlns:a16="http://schemas.microsoft.com/office/drawing/2014/main" id="{76205E0A-87F4-7F77-7D75-6379ACE08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="" xmlns:a16="http://schemas.microsoft.com/office/drawing/2014/main" id="{D2EA5801-1861-2595-82A7-A493CDD210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0B15A1-2AEE-42D7-94DF-9D990071D110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37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77155" name="Rectangle 2">
            <a:extLst>
              <a:ext uri="{FF2B5EF4-FFF2-40B4-BE49-F238E27FC236}">
                <a16:creationId xmlns="" xmlns:a16="http://schemas.microsoft.com/office/drawing/2014/main" id="{AC3A823C-3F52-DBED-75BE-84DAF8BB4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>
            <a:extLst>
              <a:ext uri="{FF2B5EF4-FFF2-40B4-BE49-F238E27FC236}">
                <a16:creationId xmlns="" xmlns:a16="http://schemas.microsoft.com/office/drawing/2014/main" id="{3F97CFDC-1A5E-EF8E-F1DF-F8D407AA8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="" xmlns:a16="http://schemas.microsoft.com/office/drawing/2014/main" id="{0594B7C8-0C5D-8FEB-5A9A-9B89C9755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2240292-65D6-4C02-BBE3-84B7A634D1E6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78179" name="Rectangle 2">
            <a:extLst>
              <a:ext uri="{FF2B5EF4-FFF2-40B4-BE49-F238E27FC236}">
                <a16:creationId xmlns="" xmlns:a16="http://schemas.microsoft.com/office/drawing/2014/main" id="{87C32AE6-2F6A-D2E2-B764-DD37400C9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>
            <a:extLst>
              <a:ext uri="{FF2B5EF4-FFF2-40B4-BE49-F238E27FC236}">
                <a16:creationId xmlns="" xmlns:a16="http://schemas.microsoft.com/office/drawing/2014/main" id="{8683767A-99B6-24A4-FEF0-A7CAAD82C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>
            <a:extLst>
              <a:ext uri="{FF2B5EF4-FFF2-40B4-BE49-F238E27FC236}">
                <a16:creationId xmlns="" xmlns:a16="http://schemas.microsoft.com/office/drawing/2014/main" id="{0AD442FE-66D3-E0CE-C245-492D4478BC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A31C617-426C-4C6A-AF57-C13FCC458D95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39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79203" name="Rectangle 2">
            <a:extLst>
              <a:ext uri="{FF2B5EF4-FFF2-40B4-BE49-F238E27FC236}">
                <a16:creationId xmlns="" xmlns:a16="http://schemas.microsoft.com/office/drawing/2014/main" id="{A0F56EDC-6876-AEDD-D11B-60BEFB9F1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>
            <a:extLst>
              <a:ext uri="{FF2B5EF4-FFF2-40B4-BE49-F238E27FC236}">
                <a16:creationId xmlns="" xmlns:a16="http://schemas.microsoft.com/office/drawing/2014/main" id="{E79E2C47-8784-EBF5-D56E-33F72184F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="" xmlns:a16="http://schemas.microsoft.com/office/drawing/2014/main" id="{A166207A-0F30-03B8-CDDD-660AC0692E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09551F-50BE-48E6-8729-77C39DA56F79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40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80227" name="Rectangle 2">
            <a:extLst>
              <a:ext uri="{FF2B5EF4-FFF2-40B4-BE49-F238E27FC236}">
                <a16:creationId xmlns="" xmlns:a16="http://schemas.microsoft.com/office/drawing/2014/main" id="{A03FB6BE-6B77-7F1B-5D5A-78E4E69FCC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>
            <a:extLst>
              <a:ext uri="{FF2B5EF4-FFF2-40B4-BE49-F238E27FC236}">
                <a16:creationId xmlns="" xmlns:a16="http://schemas.microsoft.com/office/drawing/2014/main" id="{BBD0D4ED-D856-B011-A828-3C3F9AD44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="" xmlns:a16="http://schemas.microsoft.com/office/drawing/2014/main" id="{9BBE8EF2-6BFB-323A-3554-30E0A0CF49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161CBC4-DBBA-4F19-B7AA-713929C00C7E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41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81251" name="Rectangle 2">
            <a:extLst>
              <a:ext uri="{FF2B5EF4-FFF2-40B4-BE49-F238E27FC236}">
                <a16:creationId xmlns="" xmlns:a16="http://schemas.microsoft.com/office/drawing/2014/main" id="{4CEAB589-8FA0-0A4F-A590-1F134E5F83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>
            <a:extLst>
              <a:ext uri="{FF2B5EF4-FFF2-40B4-BE49-F238E27FC236}">
                <a16:creationId xmlns="" xmlns:a16="http://schemas.microsoft.com/office/drawing/2014/main" id="{2144E4EA-9621-5374-AD3F-18C9068DB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1 Marcador de imagen de diapositiva">
            <a:extLst>
              <a:ext uri="{FF2B5EF4-FFF2-40B4-BE49-F238E27FC236}">
                <a16:creationId xmlns="" xmlns:a16="http://schemas.microsoft.com/office/drawing/2014/main" id="{FEBD3159-81AA-BDC1-00FC-DAE43D5D7F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2 Marcador de notas">
            <a:extLst>
              <a:ext uri="{FF2B5EF4-FFF2-40B4-BE49-F238E27FC236}">
                <a16:creationId xmlns="" xmlns:a16="http://schemas.microsoft.com/office/drawing/2014/main" id="{CD863164-5942-B0F0-A8E0-3DFD1EBC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183300" name="3 Marcador de número de diapositiva">
            <a:extLst>
              <a:ext uri="{FF2B5EF4-FFF2-40B4-BE49-F238E27FC236}">
                <a16:creationId xmlns="" xmlns:a16="http://schemas.microsoft.com/office/drawing/2014/main" id="{2074CC36-4168-5F04-FBB2-21DEE566C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4BEA79-25E3-4DF8-92B1-52AFA61A9449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42</a:t>
            </a:fld>
            <a:endParaRPr lang="es-ES" altLang="es-E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="" xmlns:a16="http://schemas.microsoft.com/office/drawing/2014/main" id="{926541C1-7EA5-E262-C9EE-46F2E4A058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243DB7D-296B-4AE2-B572-DDBF8460FF64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43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85347" name="Rectangle 2">
            <a:extLst>
              <a:ext uri="{FF2B5EF4-FFF2-40B4-BE49-F238E27FC236}">
                <a16:creationId xmlns="" xmlns:a16="http://schemas.microsoft.com/office/drawing/2014/main" id="{DA57ECED-F7CD-497C-4F1E-37C08FE365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>
            <a:extLst>
              <a:ext uri="{FF2B5EF4-FFF2-40B4-BE49-F238E27FC236}">
                <a16:creationId xmlns="" xmlns:a16="http://schemas.microsoft.com/office/drawing/2014/main" id="{48D57D02-3376-8FE6-F519-AEDADA818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a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="" xmlns:a16="http://schemas.microsoft.com/office/drawing/2014/main" id="{EBE28C22-F98D-1F46-351C-789356D263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7D5FCC5-474E-4A3C-A58C-EA118629D8AB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="" xmlns:a16="http://schemas.microsoft.com/office/drawing/2014/main" id="{4058B412-9F24-673F-D530-65E9A4C50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="" xmlns:a16="http://schemas.microsoft.com/office/drawing/2014/main" id="{A72A67B4-8471-E626-6044-5D41F2840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="" xmlns:a16="http://schemas.microsoft.com/office/drawing/2014/main" id="{77361AD8-DEF9-0F47-CDA9-A4BD42412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BCC0830-B4ED-4372-80FF-7F8C46E2202D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60771" name="Rectangle 2">
            <a:extLst>
              <a:ext uri="{FF2B5EF4-FFF2-40B4-BE49-F238E27FC236}">
                <a16:creationId xmlns="" xmlns:a16="http://schemas.microsoft.com/office/drawing/2014/main" id="{CB932BCB-5511-6030-667F-1A88B6ACF4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="" xmlns:a16="http://schemas.microsoft.com/office/drawing/2014/main" id="{7B89519B-04A8-A86C-C3C3-A9BF7515A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>
            <a:extLst>
              <a:ext uri="{FF2B5EF4-FFF2-40B4-BE49-F238E27FC236}">
                <a16:creationId xmlns="" xmlns:a16="http://schemas.microsoft.com/office/drawing/2014/main" id="{D204BECE-71DF-56B0-B2DD-D9170B2185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22FF057-ECC4-432F-89C4-B010D2CC8FF3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67939" name="Rectangle 2">
            <a:extLst>
              <a:ext uri="{FF2B5EF4-FFF2-40B4-BE49-F238E27FC236}">
                <a16:creationId xmlns="" xmlns:a16="http://schemas.microsoft.com/office/drawing/2014/main" id="{6780988B-FA99-12F1-7E0E-ED59C8DEF2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>
            <a:extLst>
              <a:ext uri="{FF2B5EF4-FFF2-40B4-BE49-F238E27FC236}">
                <a16:creationId xmlns="" xmlns:a16="http://schemas.microsoft.com/office/drawing/2014/main" id="{5B55C369-BC9F-3ED7-2E5A-AE356CB2C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="" xmlns:a16="http://schemas.microsoft.com/office/drawing/2014/main" id="{3413DBF4-68EC-DA5B-3301-0EC5B8E4A2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340B384-81D5-4D33-B2C9-C9A7E2D81B6E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68963" name="Rectangle 2">
            <a:extLst>
              <a:ext uri="{FF2B5EF4-FFF2-40B4-BE49-F238E27FC236}">
                <a16:creationId xmlns="" xmlns:a16="http://schemas.microsoft.com/office/drawing/2014/main" id="{D9F0CEC8-5B97-BF8C-D827-2696773BB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>
            <a:extLst>
              <a:ext uri="{FF2B5EF4-FFF2-40B4-BE49-F238E27FC236}">
                <a16:creationId xmlns="" xmlns:a16="http://schemas.microsoft.com/office/drawing/2014/main" id="{CEBCA538-0281-65E8-46F3-7FD02DCF1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="" xmlns:a16="http://schemas.microsoft.com/office/drawing/2014/main" id="{9FDE215B-9D26-DF5B-6B39-C55342B6B2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B3F4BCB-0063-480A-A5EF-32914F4243C9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31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69987" name="Rectangle 2">
            <a:extLst>
              <a:ext uri="{FF2B5EF4-FFF2-40B4-BE49-F238E27FC236}">
                <a16:creationId xmlns="" xmlns:a16="http://schemas.microsoft.com/office/drawing/2014/main" id="{82180974-AE60-68E7-D06B-4DF546EE16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>
            <a:extLst>
              <a:ext uri="{FF2B5EF4-FFF2-40B4-BE49-F238E27FC236}">
                <a16:creationId xmlns="" xmlns:a16="http://schemas.microsoft.com/office/drawing/2014/main" id="{4DD9E14D-3DED-4AFA-EA1D-376CE9E3C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="" xmlns:a16="http://schemas.microsoft.com/office/drawing/2014/main" id="{8D0DE408-07DA-218E-72EB-74805436F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6ABC831-BD3C-417C-82A3-E90B48EE5F3A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32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72035" name="Rectangle 2">
            <a:extLst>
              <a:ext uri="{FF2B5EF4-FFF2-40B4-BE49-F238E27FC236}">
                <a16:creationId xmlns="" xmlns:a16="http://schemas.microsoft.com/office/drawing/2014/main" id="{831A212C-833B-DD52-6463-2FB1F8AC91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="" xmlns:a16="http://schemas.microsoft.com/office/drawing/2014/main" id="{14085046-EBD4-4CB8-787C-53E1DEA5C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="" xmlns:a16="http://schemas.microsoft.com/office/drawing/2014/main" id="{20A70B14-7EF8-3E5C-4791-4A728EC9A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E73C5B7-E4FD-4D78-9EBE-88A7E4C04C3C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33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73059" name="Rectangle 2">
            <a:extLst>
              <a:ext uri="{FF2B5EF4-FFF2-40B4-BE49-F238E27FC236}">
                <a16:creationId xmlns="" xmlns:a16="http://schemas.microsoft.com/office/drawing/2014/main" id="{F0D5DDD5-C749-FE30-D348-C59EC26D6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>
            <a:extLst>
              <a:ext uri="{FF2B5EF4-FFF2-40B4-BE49-F238E27FC236}">
                <a16:creationId xmlns="" xmlns:a16="http://schemas.microsoft.com/office/drawing/2014/main" id="{D5499801-D7FE-8889-F232-8188E0A97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="" xmlns:a16="http://schemas.microsoft.com/office/drawing/2014/main" id="{8CCFB1A1-4DD9-B3D7-3D59-4600163D6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2699346-D3AB-4BDF-999E-8E8B02CDB2BC}" type="slidenum">
              <a:rPr lang="es-ES" altLang="es-ES">
                <a:latin typeface="Tahoma" panose="020B0604030504040204" pitchFamily="34" charset="0"/>
              </a:rPr>
              <a:pPr algn="r" eaLnBrk="1" hangingPunct="1">
                <a:spcBef>
                  <a:spcPct val="0"/>
                </a:spcBef>
              </a:pPr>
              <a:t>34</a:t>
            </a:fld>
            <a:endParaRPr lang="es-ES" altLang="es-ES">
              <a:latin typeface="Tahoma" panose="020B0604030504040204" pitchFamily="34" charset="0"/>
            </a:endParaRPr>
          </a:p>
        </p:txBody>
      </p:sp>
      <p:sp>
        <p:nvSpPr>
          <p:cNvPr id="174083" name="Rectangle 2">
            <a:extLst>
              <a:ext uri="{FF2B5EF4-FFF2-40B4-BE49-F238E27FC236}">
                <a16:creationId xmlns="" xmlns:a16="http://schemas.microsoft.com/office/drawing/2014/main" id="{3112CF20-C584-03EA-F4E3-EB132E08D0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>
            <a:extLst>
              <a:ext uri="{FF2B5EF4-FFF2-40B4-BE49-F238E27FC236}">
                <a16:creationId xmlns="" xmlns:a16="http://schemas.microsoft.com/office/drawing/2014/main" id="{CC28DCEA-BF24-5B08-DBED-4051D1554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9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35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75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78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456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5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04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4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1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6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5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6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0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5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0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slide" Target="slide23.xml"/><Relationship Id="rId7" Type="http://schemas.openxmlformats.org/officeDocument/2006/relationships/slide" Target="slide5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28.xml"/><Relationship Id="rId4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google.es/imgres?sa=X&amp;biw=1366&amp;bih=628&amp;tbm=isch&amp;tbnid=APoK4GnI5ACG0M:&amp;imgrefurl=http://juanpa95.wikispaces.com/sistemas+de+ecuaciones&amp;docid=52gMoH-Grow7wM&amp;imgurl=http://microhobby.speccy.cz/mhr/images008/art008.jpg&amp;w=259&amp;h=262&amp;ei=jiTtUpiICsbm7AajnIC4Aw&amp;zoom=1&amp;ved=0COgCEIQcMFg&amp;iact=rc&amp;dur=521&amp;page=5&amp;start=78&amp;ndsp=1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gif"/><Relationship Id="rId5" Type="http://schemas.openxmlformats.org/officeDocument/2006/relationships/image" Target="../media/image18.wmf"/><Relationship Id="rId10" Type="http://schemas.openxmlformats.org/officeDocument/2006/relationships/image" Target="../media/image11.gif"/><Relationship Id="rId4" Type="http://schemas.openxmlformats.org/officeDocument/2006/relationships/oleObject" Target="../embeddings/oleObject1.bin"/><Relationship Id="rId9" Type="http://schemas.openxmlformats.org/officeDocument/2006/relationships/slide" Target="slide3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gif"/><Relationship Id="rId4" Type="http://schemas.openxmlformats.org/officeDocument/2006/relationships/image" Target="../media/image20.gif"/><Relationship Id="rId9" Type="http://schemas.openxmlformats.org/officeDocument/2006/relationships/slide" Target="slide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google.es/imgres?sa=X&amp;biw=1366&amp;bih=628&amp;tbm=isch&amp;tbnid=APoK4GnI5ACG0M:&amp;imgrefurl=http://juanpa95.wikispaces.com/sistemas+de+ecuaciones&amp;docid=52gMoH-Grow7wM&amp;imgurl=http://microhobby.speccy.cz/mhr/images008/art008.jpg&amp;w=259&amp;h=262&amp;ei=jiTtUpiICsbm7AajnIC4Aw&amp;zoom=1&amp;ved=0COgCEIQcMFg&amp;iact=rc&amp;dur=521&amp;page=5&amp;start=78&amp;ndsp=1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bPz5JAyoX5g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gif"/><Relationship Id="rId5" Type="http://schemas.openxmlformats.org/officeDocument/2006/relationships/image" Target="../media/image24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image" Target="../media/image20.gi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3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6.bin"/><Relationship Id="rId4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9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2.wmf"/><Relationship Id="rId12" Type="http://schemas.openxmlformats.org/officeDocument/2006/relationships/image" Target="../media/image11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slide" Target="slide2.xml"/><Relationship Id="rId5" Type="http://schemas.openxmlformats.org/officeDocument/2006/relationships/image" Target="../media/image41.wmf"/><Relationship Id="rId10" Type="http://schemas.openxmlformats.org/officeDocument/2006/relationships/image" Target="../media/image44.gi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7.wmf"/><Relationship Id="rId5" Type="http://schemas.openxmlformats.org/officeDocument/2006/relationships/image" Target="../media/image26.wmf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6.wmf"/><Relationship Id="rId14" Type="http://schemas.openxmlformats.org/officeDocument/2006/relationships/image" Target="../media/image2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0.wmf"/><Relationship Id="rId12" Type="http://schemas.openxmlformats.org/officeDocument/2006/relationships/image" Target="../media/image13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3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5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4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://www.xtec.cat/~jrabasa/totmates/equacions%20i%20sistemes/problemes/problemes2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hyperlink" Target="http://www.google.es/url?sa=i&amp;rct=j&amp;q=&amp;esrc=s&amp;source=images&amp;cd=&amp;cad=rja&amp;docid=DQs6uJmp5LNLqM&amp;tbnid=YC7ceeXP7bu1IM:&amp;ved=0CAUQjRw&amp;url=http://elrepublicanoliberal.blogspot.com/2013/05/agustin-laje-apologia-del-individuo.html&amp;ei=-yzuUvPkPJT20gXgvIGgCQ&amp;bvm=bv.60444564,d.d2k&amp;psig=AFQjCNE8-flIQdWXcKwUT-4fT9NvaMfhDg&amp;ust=1391427083694813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hyperlink" Target="http://www.google.es/url?sa=i&amp;rct=j&amp;q=&amp;esrc=s&amp;source=images&amp;cd=&amp;cad=rja&amp;docid=DQs6uJmp5LNLqM&amp;tbnid=YC7ceeXP7bu1IM:&amp;ved=0CAUQjRw&amp;url=http://elrepublicanoliberal.blogspot.com/2013/05/agustin-laje-apologia-del-individuo.html&amp;ei=-yzuUvPkPJT20gXgvIGgCQ&amp;bvm=bv.60444564,d.d2k&amp;psig=AFQjCNE8-flIQdWXcKwUT-4fT9NvaMfhDg&amp;ust=1391427083694813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es/url?sa=i&amp;rct=j&amp;q=&amp;esrc=s&amp;source=images&amp;cd=&amp;cad=rja&amp;docid=DQs6uJmp5LNLqM&amp;tbnid=YC7ceeXP7bu1IM:&amp;ved=0CAUQjRw&amp;url=http://elrepublicanoliberal.blogspot.com/2013/05/agustin-laje-apologia-del-individuo.html&amp;ei=-yzuUvPkPJT20gXgvIGgCQ&amp;bvm=bv.60444564,d.d2k&amp;psig=AFQjCNE8-flIQdWXcKwUT-4fT9NvaMfhDg&amp;ust=1391427083694813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61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hyperlink" Target="http://maralboran.org/wikipedia/index.php/Ecuaciones_de_primer_grado#Resoluci.C3.B3n_de_problemas_mediante_ecuaciones_de_primer_grad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slide" Target="slide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ao.com/autors/angel-perez-pueyo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descargas.pntic.mec.es/cedec/mat3/contenidos/u3/M3_U3_contenidos/4_ecuaciones_de_primer_grado.html" TargetMode="External"/><Relationship Id="rId2" Type="http://schemas.openxmlformats.org/officeDocument/2006/relationships/hyperlink" Target="http://www.juntadeandalucia.es/averroes/iesarroyo/matematicas/materiales/3eso/algebra/identyecua/identyecua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slide" Target="slide2.xml"/><Relationship Id="rId4" Type="http://schemas.openxmlformats.org/officeDocument/2006/relationships/hyperlink" Target="http://www.youtube.com/watch?v=HweMas3Fen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ED7F1D27-4C26-1D78-1423-D3CF422EA6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696200" cy="1371600"/>
          </a:xfrm>
        </p:spPr>
        <p:txBody>
          <a:bodyPr/>
          <a:lstStyle/>
          <a:p>
            <a:pPr algn="ctr" eaLnBrk="1" hangingPunct="1">
              <a:defRPr/>
            </a:pPr>
            <a:r>
              <a:rPr lang="ca-E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6</a:t>
            </a:r>
            <a:r>
              <a:rPr lang="ca-E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/>
            </a:r>
            <a:br>
              <a:rPr lang="ca-E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</a:br>
            <a:r>
              <a:rPr lang="ca-E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EQUACIONS</a:t>
            </a:r>
            <a:endParaRPr lang="ca-ES" b="1" dirty="0">
              <a:latin typeface="Arial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7D0029F2-30F2-BD0D-725C-C42CA38B95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42988" y="3886200"/>
            <a:ext cx="7129462" cy="1752600"/>
          </a:xfrm>
        </p:spPr>
        <p:txBody>
          <a:bodyPr/>
          <a:lstStyle/>
          <a:p>
            <a:pPr eaLnBrk="1" hangingPunct="1"/>
            <a:endParaRPr lang="es-ES_tradnl" altLang="es-ES"/>
          </a:p>
          <a:p>
            <a:pPr eaLnBrk="1" hangingPunct="1"/>
            <a:r>
              <a:rPr lang="ca-ES" altLang="es-ES" sz="4000" b="1">
                <a:solidFill>
                  <a:srgbClr val="3366FF"/>
                </a:solidFill>
                <a:latin typeface="Arial" panose="020B0604020202020204" pitchFamily="34" charset="0"/>
              </a:rPr>
              <a:t>2n d’ESO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="" xmlns:a16="http://schemas.microsoft.com/office/drawing/2014/main" id="{49725C63-9B73-4151-3E38-11C03236A990}"/>
              </a:ext>
            </a:extLst>
          </p:cNvPr>
          <p:cNvSpPr txBox="1"/>
          <p:nvPr/>
        </p:nvSpPr>
        <p:spPr>
          <a:xfrm>
            <a:off x="824754" y="5385547"/>
            <a:ext cx="78754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l"/>
            <a:r>
              <a:rPr lang="en-US" sz="1200" b="1" cap="all">
                <a:latin typeface="Roboto Condensed"/>
                <a:ea typeface="Roboto Condensed"/>
                <a:cs typeface="Roboto Condensed"/>
              </a:rPr>
              <a:t>CC0 </a:t>
            </a:r>
            <a:r>
              <a:rPr lang="en-US" sz="1200">
                <a:solidFill>
                  <a:srgbClr val="333333"/>
                </a:solidFill>
                <a:latin typeface="Source Sans Pro"/>
                <a:ea typeface="Source Sans Pro"/>
              </a:rPr>
              <a:t>Esta </a:t>
            </a:r>
            <a:r>
              <a:rPr lang="en-US" sz="1200" err="1">
                <a:solidFill>
                  <a:srgbClr val="333333"/>
                </a:solidFill>
                <a:latin typeface="Source Sans Pro"/>
                <a:ea typeface="Source Sans Pro"/>
              </a:rPr>
              <a:t>obra</a:t>
            </a:r>
            <a:r>
              <a:rPr lang="en-US" sz="1200" dirty="0">
                <a:solidFill>
                  <a:srgbClr val="333333"/>
                </a:solidFill>
                <a:latin typeface="Source Sans Pro"/>
                <a:ea typeface="Source Sans Pro"/>
              </a:rPr>
              <a:t> </a:t>
            </a:r>
            <a:r>
              <a:rPr lang="en-US" sz="1200" err="1">
                <a:solidFill>
                  <a:srgbClr val="333333"/>
                </a:solidFill>
                <a:latin typeface="Source Sans Pro"/>
                <a:ea typeface="Source Sans Pro"/>
              </a:rPr>
              <a:t>está</a:t>
            </a:r>
            <a:r>
              <a:rPr lang="en-US" sz="1200" dirty="0">
                <a:solidFill>
                  <a:srgbClr val="333333"/>
                </a:solidFill>
                <a:latin typeface="Source Sans Pro"/>
                <a:ea typeface="Source Sans Pro"/>
              </a:rPr>
              <a:t> </a:t>
            </a:r>
            <a:r>
              <a:rPr lang="en-US" sz="1200" err="1">
                <a:solidFill>
                  <a:srgbClr val="333333"/>
                </a:solidFill>
                <a:latin typeface="Source Sans Pro"/>
                <a:ea typeface="Source Sans Pro"/>
              </a:rPr>
              <a:t>marcada</a:t>
            </a:r>
            <a:r>
              <a:rPr lang="en-US" sz="1200" dirty="0">
                <a:solidFill>
                  <a:srgbClr val="333333"/>
                </a:solidFill>
                <a:latin typeface="Source Sans Pro"/>
                <a:ea typeface="Source Sans Pro"/>
              </a:rPr>
              <a:t> con CC0 1.0. Para </a:t>
            </a:r>
            <a:r>
              <a:rPr lang="en-US" sz="1200" err="1">
                <a:solidFill>
                  <a:srgbClr val="333333"/>
                </a:solidFill>
                <a:latin typeface="Source Sans Pro"/>
                <a:ea typeface="Source Sans Pro"/>
              </a:rPr>
              <a:t>ver</a:t>
            </a:r>
            <a:r>
              <a:rPr lang="en-US" sz="1200" dirty="0">
                <a:solidFill>
                  <a:srgbClr val="333333"/>
                </a:solidFill>
                <a:latin typeface="Source Sans Pro"/>
                <a:ea typeface="Source Sans Pro"/>
              </a:rPr>
              <a:t> </a:t>
            </a:r>
            <a:r>
              <a:rPr lang="en-US" sz="1200" err="1">
                <a:solidFill>
                  <a:srgbClr val="333333"/>
                </a:solidFill>
                <a:latin typeface="Source Sans Pro"/>
                <a:ea typeface="Source Sans Pro"/>
              </a:rPr>
              <a:t>una</a:t>
            </a:r>
            <a:r>
              <a:rPr lang="en-US" sz="1200" dirty="0">
                <a:solidFill>
                  <a:srgbClr val="333333"/>
                </a:solidFill>
                <a:latin typeface="Source Sans Pro"/>
                <a:ea typeface="Source Sans Pro"/>
              </a:rPr>
              <a:t> </a:t>
            </a:r>
            <a:r>
              <a:rPr lang="en-US" sz="1200" err="1">
                <a:solidFill>
                  <a:srgbClr val="333333"/>
                </a:solidFill>
                <a:latin typeface="Source Sans Pro"/>
                <a:ea typeface="Source Sans Pro"/>
              </a:rPr>
              <a:t>copia</a:t>
            </a:r>
            <a:r>
              <a:rPr lang="en-US" sz="1200" dirty="0">
                <a:solidFill>
                  <a:srgbClr val="333333"/>
                </a:solidFill>
                <a:latin typeface="Source Sans Pro"/>
                <a:ea typeface="Source Sans Pro"/>
              </a:rPr>
              <a:t> de </a:t>
            </a:r>
            <a:r>
              <a:rPr lang="en-US" sz="1200" err="1">
                <a:solidFill>
                  <a:srgbClr val="333333"/>
                </a:solidFill>
                <a:latin typeface="Source Sans Pro"/>
                <a:ea typeface="Source Sans Pro"/>
              </a:rPr>
              <a:t>esta</a:t>
            </a:r>
            <a:r>
              <a:rPr lang="en-US" sz="1200" dirty="0">
                <a:solidFill>
                  <a:srgbClr val="333333"/>
                </a:solidFill>
                <a:latin typeface="Source Sans Pro"/>
                <a:ea typeface="Source Sans Pro"/>
              </a:rPr>
              <a:t> </a:t>
            </a:r>
            <a:r>
              <a:rPr lang="en-US" sz="1200" err="1">
                <a:solidFill>
                  <a:srgbClr val="333333"/>
                </a:solidFill>
                <a:latin typeface="Source Sans Pro"/>
                <a:ea typeface="Source Sans Pro"/>
              </a:rPr>
              <a:t>licencia</a:t>
            </a:r>
            <a:r>
              <a:rPr lang="en-US" sz="1200" dirty="0">
                <a:solidFill>
                  <a:srgbClr val="333333"/>
                </a:solidFill>
                <a:latin typeface="Source Sans Pro"/>
                <a:ea typeface="Source Sans Pro"/>
              </a:rPr>
              <a:t>, </a:t>
            </a:r>
            <a:r>
              <a:rPr lang="en-US" sz="1200" err="1">
                <a:solidFill>
                  <a:srgbClr val="333333"/>
                </a:solidFill>
                <a:latin typeface="Source Sans Pro"/>
                <a:ea typeface="Source Sans Pro"/>
              </a:rPr>
              <a:t>visite</a:t>
            </a:r>
            <a:r>
              <a:rPr lang="en-US" sz="1200" dirty="0">
                <a:solidFill>
                  <a:srgbClr val="333333"/>
                </a:solidFill>
                <a:latin typeface="Source Sans Pro"/>
                <a:ea typeface="Source Sans Pro"/>
              </a:rPr>
              <a:t> https://creativecommons.org/publicdomain/zero/1.0/ </a:t>
            </a:r>
            <a:r>
              <a:rPr lang="en-US" sz="1200" err="1">
                <a:solidFill>
                  <a:srgbClr val="333333"/>
                </a:solidFill>
                <a:latin typeface="Source Sans Pro"/>
                <a:ea typeface="Source Sans Pro"/>
              </a:rPr>
              <a:t>por</a:t>
            </a:r>
            <a:endParaRPr lang="en-US" sz="120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2" grpId="1"/>
      <p:bldP spid="5122" grpId="2"/>
      <p:bldP spid="51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559BB885-42B9-60A5-739D-41CEA7587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6.1. Equacions: significat i utilitat</a:t>
            </a:r>
          </a:p>
        </p:txBody>
      </p:sp>
      <p:sp>
        <p:nvSpPr>
          <p:cNvPr id="9219" name="5 Rectángulo">
            <a:extLst>
              <a:ext uri="{FF2B5EF4-FFF2-40B4-BE49-F238E27FC236}">
                <a16:creationId xmlns="" xmlns:a16="http://schemas.microsoft.com/office/drawing/2014/main" id="{9365C4D4-8EFD-D5E2-EEAF-BAAAB92AE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25538"/>
            <a:ext cx="792003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ca-ES" b="1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ca-ES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Si traduïm a llenguatge algebraic, anomenaríem </a:t>
            </a:r>
            <a:r>
              <a:rPr lang="ca-ES" sz="2800" b="1" dirty="0">
                <a:solidFill>
                  <a:schemeClr val="accent3">
                    <a:lumMod val="10000"/>
                  </a:schemeClr>
                </a:solidFill>
                <a:latin typeface="Arial" charset="0"/>
                <a:cs typeface="Arial" charset="0"/>
              </a:rPr>
              <a:t>p</a:t>
            </a:r>
            <a:r>
              <a:rPr lang="ca-ES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 al nombre de  prestatgeries  i tindríem la igualtat: </a:t>
            </a:r>
          </a:p>
          <a:p>
            <a:pPr>
              <a:lnSpc>
                <a:spcPct val="150000"/>
              </a:lnSpc>
              <a:defRPr/>
            </a:pPr>
            <a:endParaRPr lang="ca-ES" b="1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  <a:defRPr/>
            </a:pPr>
            <a:r>
              <a:rPr lang="ca-ES" sz="3200" b="1" dirty="0">
                <a:solidFill>
                  <a:schemeClr val="accent3">
                    <a:lumMod val="10000"/>
                  </a:schemeClr>
                </a:solidFill>
                <a:latin typeface="Arial" charset="0"/>
                <a:cs typeface="Arial" charset="0"/>
              </a:rPr>
              <a:t>68·p +140 = 412. </a:t>
            </a:r>
          </a:p>
          <a:p>
            <a:pPr>
              <a:defRPr/>
            </a:pPr>
            <a:endParaRPr lang="es-ES" dirty="0"/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b="1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endParaRPr lang="es-ES" dirty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6816FB29-00C4-609D-68F5-BEDA35E5A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6.1. Equacions: significat i utilitat</a:t>
            </a:r>
          </a:p>
        </p:txBody>
      </p:sp>
      <p:sp>
        <p:nvSpPr>
          <p:cNvPr id="9219" name="5 Rectángulo">
            <a:extLst>
              <a:ext uri="{FF2B5EF4-FFF2-40B4-BE49-F238E27FC236}">
                <a16:creationId xmlns="" xmlns:a16="http://schemas.microsoft.com/office/drawing/2014/main" id="{18E3E566-039C-C426-7C77-82240FAC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25538"/>
            <a:ext cx="7920037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ca-ES" b="1" dirty="0">
                <a:solidFill>
                  <a:srgbClr val="0000FF"/>
                </a:solidFill>
                <a:latin typeface="Arial" charset="0"/>
                <a:cs typeface="Arial" charset="0"/>
              </a:rPr>
              <a:t>Cal pensar que ara no val qualsevol valor de p, perquè la igualtat es complisca; és més, només és certa si p és 4. És a dir, la solució seria que posarà 4 prestatgeries </a:t>
            </a:r>
          </a:p>
          <a:p>
            <a:pPr>
              <a:lnSpc>
                <a:spcPct val="150000"/>
              </a:lnSpc>
              <a:defRPr/>
            </a:pPr>
            <a:r>
              <a:rPr lang="ca-ES" b="1" dirty="0">
                <a:solidFill>
                  <a:srgbClr val="0000FF"/>
                </a:solidFill>
                <a:latin typeface="Arial" charset="0"/>
                <a:cs typeface="Arial" charset="0"/>
              </a:rPr>
              <a:t>A estes igualtats, que a vegades són certes i a vegades no, se'ls anomenen </a:t>
            </a:r>
            <a:r>
              <a:rPr lang="ca-ES" sz="3200" b="1" dirty="0">
                <a:solidFill>
                  <a:schemeClr val="accent3">
                    <a:lumMod val="10000"/>
                  </a:schemeClr>
                </a:solidFill>
                <a:latin typeface="Arial" charset="0"/>
                <a:cs typeface="Arial" charset="0"/>
              </a:rPr>
              <a:t>equacions</a:t>
            </a:r>
            <a:endParaRPr lang="ca-ES" dirty="0"/>
          </a:p>
          <a:p>
            <a:pPr>
              <a:defRPr/>
            </a:pPr>
            <a:endParaRPr lang="es-ES" dirty="0"/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b="1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  <a:defRPr/>
            </a:pPr>
            <a:r>
              <a:rPr lang="ca-ES" sz="2200" b="1" dirty="0">
                <a:solidFill>
                  <a:srgbClr val="0000FF"/>
                </a:solidFill>
                <a:latin typeface="Arial" charset="0"/>
                <a:cs typeface="Arial" charset="0"/>
              </a:rPr>
              <a:t>La meua amiga</a:t>
            </a:r>
            <a:endParaRPr lang="ca-ES" b="1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endParaRPr lang="es-ES" dirty="0"/>
          </a:p>
          <a:p>
            <a:pPr>
              <a:defRPr/>
            </a:pP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B27E80D7-5E87-6516-D3C9-2B9CB119C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6.1. Equacions: significat i utilitat</a:t>
            </a:r>
          </a:p>
        </p:txBody>
      </p:sp>
      <p:sp>
        <p:nvSpPr>
          <p:cNvPr id="9219" name="5 Rectángulo">
            <a:extLst>
              <a:ext uri="{FF2B5EF4-FFF2-40B4-BE49-F238E27FC236}">
                <a16:creationId xmlns="" xmlns:a16="http://schemas.microsoft.com/office/drawing/2014/main" id="{69802603-6138-C1D1-2777-4CA767E22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893175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b="1" dirty="0">
                <a:solidFill>
                  <a:srgbClr val="0000FF"/>
                </a:solidFill>
                <a:latin typeface="Arial" charset="0"/>
                <a:cs typeface="Arial" charset="0"/>
              </a:rPr>
              <a:t> Balança</a:t>
            </a:r>
            <a:r>
              <a:rPr lang="ca-ES" dirty="0">
                <a:solidFill>
                  <a:srgbClr val="002060"/>
                </a:solidFill>
                <a:latin typeface="Arial" charset="0"/>
              </a:rPr>
              <a:t>  </a:t>
            </a:r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dirty="0">
              <a:solidFill>
                <a:srgbClr val="002060"/>
              </a:solidFill>
              <a:latin typeface="Arial" charset="0"/>
            </a:endParaRPr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dirty="0">
              <a:solidFill>
                <a:srgbClr val="002060"/>
              </a:solidFill>
              <a:latin typeface="Arial" charset="0"/>
            </a:endParaRPr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dirty="0">
              <a:solidFill>
                <a:srgbClr val="002060"/>
              </a:solidFill>
              <a:latin typeface="Arial" charset="0"/>
            </a:endParaRPr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dirty="0">
              <a:solidFill>
                <a:srgbClr val="002060"/>
              </a:solidFill>
              <a:latin typeface="Arial" charset="0"/>
            </a:endParaRPr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dirty="0">
              <a:solidFill>
                <a:srgbClr val="002060"/>
              </a:solidFill>
              <a:latin typeface="Arial" charset="0"/>
            </a:endParaRPr>
          </a:p>
          <a:p>
            <a:pPr algn="l">
              <a:lnSpc>
                <a:spcPct val="150000"/>
              </a:lnSpc>
              <a:defRPr/>
            </a:pPr>
            <a:endParaRPr lang="ca-E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ca-E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Esta balança està en equilibri. Les boles pesen totes igual. </a:t>
            </a:r>
            <a:r>
              <a:rPr lang="ca-ES" b="1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Tin en compte que les operacions que faces amb la balança l’han de mantindre en equilibri</a:t>
            </a:r>
            <a:endParaRPr lang="ca-E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ca-E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a) Quin és el pes de cada bola? </a:t>
            </a:r>
          </a:p>
          <a:p>
            <a:pPr algn="l">
              <a:lnSpc>
                <a:spcPct val="150000"/>
              </a:lnSpc>
              <a:defRPr/>
            </a:pPr>
            <a:r>
              <a:rPr lang="ca-E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s-ES" dirty="0"/>
          </a:p>
        </p:txBody>
      </p:sp>
      <p:pic>
        <p:nvPicPr>
          <p:cNvPr id="27652" name="4 Imagen" descr="http://www.juntadeandalucia.es/averroes/iesarroyo/matematicas/materiales/3eso/algebra/identyecua/balanza1.gif">
            <a:extLst>
              <a:ext uri="{FF2B5EF4-FFF2-40B4-BE49-F238E27FC236}">
                <a16:creationId xmlns="" xmlns:a16="http://schemas.microsoft.com/office/drawing/2014/main" id="{4C9CECBC-D6DB-7A51-BEF0-E20EEE8B9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700213"/>
            <a:ext cx="3384550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BAC39A8C-C53C-71ED-F455-C44F8A4D7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6.1. Equacions: significat i utilitat</a:t>
            </a:r>
          </a:p>
        </p:txBody>
      </p:sp>
      <p:sp>
        <p:nvSpPr>
          <p:cNvPr id="9219" name="5 Rectángulo">
            <a:extLst>
              <a:ext uri="{FF2B5EF4-FFF2-40B4-BE49-F238E27FC236}">
                <a16:creationId xmlns="" xmlns:a16="http://schemas.microsoft.com/office/drawing/2014/main" id="{033431FC-4283-74D9-DFB1-6865A537B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89317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b="1" dirty="0">
                <a:solidFill>
                  <a:srgbClr val="0000FF"/>
                </a:solidFill>
                <a:latin typeface="Arial" charset="0"/>
                <a:cs typeface="Arial" charset="0"/>
              </a:rPr>
              <a:t> Balança</a:t>
            </a:r>
            <a:r>
              <a:rPr lang="ca-ES" dirty="0">
                <a:solidFill>
                  <a:srgbClr val="002060"/>
                </a:solidFill>
                <a:latin typeface="Arial" charset="0"/>
              </a:rPr>
              <a:t>  </a:t>
            </a:r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dirty="0">
              <a:solidFill>
                <a:srgbClr val="002060"/>
              </a:solidFill>
              <a:latin typeface="Arial" charset="0"/>
            </a:endParaRPr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dirty="0">
              <a:solidFill>
                <a:srgbClr val="002060"/>
              </a:solidFill>
              <a:latin typeface="Arial" charset="0"/>
            </a:endParaRPr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dirty="0">
              <a:solidFill>
                <a:srgbClr val="002060"/>
              </a:solidFill>
              <a:latin typeface="Arial" charset="0"/>
            </a:endParaRPr>
          </a:p>
          <a:p>
            <a:pPr algn="l">
              <a:lnSpc>
                <a:spcPct val="150000"/>
              </a:lnSpc>
              <a:defRPr/>
            </a:pPr>
            <a:endParaRPr lang="ca-E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50000"/>
              </a:lnSpc>
              <a:defRPr/>
            </a:pPr>
            <a:endParaRPr lang="ca-E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ca-ES" b="1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Tin en compte que les operacions que faces amb la balança l’han de mantindre en equilibri</a:t>
            </a:r>
            <a:r>
              <a:rPr lang="ca-E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ca-E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ca-ES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b)  Dibuixa en diverses balances els passos que dónes</a:t>
            </a:r>
          </a:p>
          <a:p>
            <a:pPr>
              <a:defRPr/>
            </a:pPr>
            <a:endParaRPr lang="es-ES" dirty="0"/>
          </a:p>
        </p:txBody>
      </p:sp>
      <p:pic>
        <p:nvPicPr>
          <p:cNvPr id="28676" name="4 Imagen" descr="http://www.juntadeandalucia.es/averroes/iesarroyo/matematicas/materiales/3eso/algebra/identyecua/balanza1.gif">
            <a:extLst>
              <a:ext uri="{FF2B5EF4-FFF2-40B4-BE49-F238E27FC236}">
                <a16:creationId xmlns="" xmlns:a16="http://schemas.microsoft.com/office/drawing/2014/main" id="{75205170-90ED-379C-9A28-D4F59571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84313"/>
            <a:ext cx="396081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553C11CD-4341-2A5A-78F4-293F8B24D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6.1. Equacions: significat i utilitat</a:t>
            </a:r>
          </a:p>
        </p:txBody>
      </p:sp>
      <p:sp>
        <p:nvSpPr>
          <p:cNvPr id="9219" name="5 Rectángulo">
            <a:extLst>
              <a:ext uri="{FF2B5EF4-FFF2-40B4-BE49-F238E27FC236}">
                <a16:creationId xmlns="" xmlns:a16="http://schemas.microsoft.com/office/drawing/2014/main" id="{6404A146-5ABA-C71E-2EBC-6AE354F4B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25538"/>
            <a:ext cx="7920037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b="1" dirty="0">
                <a:solidFill>
                  <a:srgbClr val="0000FF"/>
                </a:solidFill>
                <a:latin typeface="Arial" charset="0"/>
                <a:cs typeface="Arial" charset="0"/>
              </a:rPr>
              <a:t>  Activitat</a:t>
            </a:r>
            <a:r>
              <a:rPr lang="ca-ES" dirty="0">
                <a:solidFill>
                  <a:srgbClr val="002060"/>
                </a:solidFill>
                <a:latin typeface="Arial" charset="0"/>
              </a:rPr>
              <a:t> </a:t>
            </a:r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dirty="0">
              <a:solidFill>
                <a:srgbClr val="002060"/>
              </a:solidFill>
              <a:latin typeface="Arial" charset="0"/>
            </a:endParaRPr>
          </a:p>
          <a:p>
            <a:pPr>
              <a:lnSpc>
                <a:spcPct val="150000"/>
              </a:lnSpc>
              <a:defRPr/>
            </a:pPr>
            <a:r>
              <a:rPr lang="ca-ES" b="1" dirty="0">
                <a:latin typeface="Arial" pitchFamily="34" charset="0"/>
                <a:cs typeface="Arial" pitchFamily="34" charset="0"/>
              </a:rPr>
              <a:t/>
            </a:r>
            <a:br>
              <a:rPr lang="ca-ES" b="1" dirty="0">
                <a:latin typeface="Arial" pitchFamily="34" charset="0"/>
                <a:cs typeface="Arial" pitchFamily="34" charset="0"/>
              </a:rPr>
            </a:br>
            <a:endParaRPr lang="ca-ES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ca-E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ca-E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ca-ES" b="1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balança està en equilibri </a:t>
            </a:r>
          </a:p>
          <a:p>
            <a:pPr>
              <a:lnSpc>
                <a:spcPct val="150000"/>
              </a:lnSpc>
              <a:defRPr/>
            </a:pPr>
            <a:endParaRPr lang="ca-ES" b="1" dirty="0">
              <a:solidFill>
                <a:schemeClr val="accent3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ca-ES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Quin és el pes d’una ampolla?</a:t>
            </a:r>
          </a:p>
          <a:p>
            <a:pPr>
              <a:defRPr/>
            </a:pPr>
            <a:endParaRPr lang="es-ES" b="1" dirty="0"/>
          </a:p>
        </p:txBody>
      </p:sp>
      <p:pic>
        <p:nvPicPr>
          <p:cNvPr id="30724" name="3 Imagen" descr="http://www.juntadeandalucia.es/averroes/iesarroyo/matematicas/materiales/3eso/algebra/identyecua/balanza2.gif">
            <a:extLst>
              <a:ext uri="{FF2B5EF4-FFF2-40B4-BE49-F238E27FC236}">
                <a16:creationId xmlns="" xmlns:a16="http://schemas.microsoft.com/office/drawing/2014/main" id="{2FE72588-B967-71C1-B779-8F98DC99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3238"/>
            <a:ext cx="7129462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6A41C427-DE88-62FB-B156-FC1A3D05B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6.1. Equacions: significat i utilitat</a:t>
            </a:r>
          </a:p>
        </p:txBody>
      </p:sp>
      <p:sp>
        <p:nvSpPr>
          <p:cNvPr id="9219" name="5 Rectángulo">
            <a:extLst>
              <a:ext uri="{FF2B5EF4-FFF2-40B4-BE49-F238E27FC236}">
                <a16:creationId xmlns="" xmlns:a16="http://schemas.microsoft.com/office/drawing/2014/main" id="{E048A610-02F2-932F-E42B-616068240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25538"/>
            <a:ext cx="7920037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Activitat</a:t>
            </a:r>
            <a:r>
              <a:rPr lang="ca-ES" altLang="es-ES" sz="240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 un número tal que si al seu doble li sumem 5 obtenim el número 325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ca-ES" altLang="es-ES" sz="24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diagrama d'esta situació seria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ca-ES" altLang="es-ES" sz="24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ca-ES" altLang="es-ES" sz="24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ca-ES" altLang="es-ES" sz="24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ca-ES" altLang="es-ES" sz="24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pic>
        <p:nvPicPr>
          <p:cNvPr id="4" name="3 Imagen" descr="http://www.juntadeandalucia.es/averroes/iesarroyo/matematicas/materiales/3eso/algebra/identyecua/diagrama1.gif">
            <a:extLst>
              <a:ext uri="{FF2B5EF4-FFF2-40B4-BE49-F238E27FC236}">
                <a16:creationId xmlns="" xmlns:a16="http://schemas.microsoft.com/office/drawing/2014/main" id="{4C414A39-E58B-C805-1754-6508A105C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365625"/>
            <a:ext cx="45370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5DDF76BF-673D-AFC2-DEEB-9027A6687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6.1. Equacions: significat i utilitat</a:t>
            </a:r>
          </a:p>
        </p:txBody>
      </p:sp>
      <p:sp>
        <p:nvSpPr>
          <p:cNvPr id="9219" name="5 Rectángulo">
            <a:extLst>
              <a:ext uri="{FF2B5EF4-FFF2-40B4-BE49-F238E27FC236}">
                <a16:creationId xmlns="" xmlns:a16="http://schemas.microsoft.com/office/drawing/2014/main" id="{5948D267-8584-5B04-346D-D422D04B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420938"/>
            <a:ext cx="8135937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"desfem" el diagrama, és a dir, si apliquem al número 325 les operacions inverses a les realitzades amb "a" en sentit contrari:</a:t>
            </a:r>
          </a:p>
        </p:txBody>
      </p:sp>
      <p:pic>
        <p:nvPicPr>
          <p:cNvPr id="4" name="3 Imagen" descr="http://www.juntadeandalucia.es/averroes/iesarroyo/matematicas/materiales/3eso/algebra/identyecua/diagrama1.gif">
            <a:extLst>
              <a:ext uri="{FF2B5EF4-FFF2-40B4-BE49-F238E27FC236}">
                <a16:creationId xmlns="" xmlns:a16="http://schemas.microsoft.com/office/drawing/2014/main" id="{B212C974-56D3-3ECD-A2C4-3AFB2D97E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268413"/>
            <a:ext cx="5040312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4 Imagen" descr="http://www.juntadeandalucia.es/averroes/iesarroyo/matematicas/materiales/3eso/algebra/identyecua/diagrama2.gif">
            <a:extLst>
              <a:ext uri="{FF2B5EF4-FFF2-40B4-BE49-F238E27FC236}">
                <a16:creationId xmlns="" xmlns:a16="http://schemas.microsoft.com/office/drawing/2014/main" id="{C57EBCEB-5067-9ACB-CFEF-87F728F70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437063"/>
            <a:ext cx="51133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>
            <a:extLst>
              <a:ext uri="{FF2B5EF4-FFF2-40B4-BE49-F238E27FC236}">
                <a16:creationId xmlns="" xmlns:a16="http://schemas.microsoft.com/office/drawing/2014/main" id="{12CCDBDD-5DF5-6637-B474-A7E432B4FC83}"/>
              </a:ext>
            </a:extLst>
          </p:cNvPr>
          <p:cNvSpPr/>
          <p:nvPr/>
        </p:nvSpPr>
        <p:spPr>
          <a:xfrm>
            <a:off x="2339975" y="5661025"/>
            <a:ext cx="3684588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pt-BR" b="1" dirty="0">
                <a:solidFill>
                  <a:srgbClr val="0000FF"/>
                </a:solidFill>
                <a:latin typeface="Arial" charset="0"/>
                <a:cs typeface="Arial" charset="0"/>
              </a:rPr>
              <a:t>És a dir,       </a:t>
            </a:r>
            <a:r>
              <a:rPr lang="pt-BR" sz="4000" b="1" dirty="0">
                <a:solidFill>
                  <a:schemeClr val="accent3">
                    <a:lumMod val="10000"/>
                  </a:schemeClr>
                </a:solidFill>
                <a:latin typeface="Arial" charset="0"/>
                <a:cs typeface="Arial" charset="0"/>
              </a:rPr>
              <a:t>a = 160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2573506E-B625-6BF4-83C3-4383A84DC1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6.1. Equacions: significat i utilitat</a:t>
            </a:r>
          </a:p>
        </p:txBody>
      </p:sp>
      <p:sp>
        <p:nvSpPr>
          <p:cNvPr id="9219" name="5 Rectángulo">
            <a:extLst>
              <a:ext uri="{FF2B5EF4-FFF2-40B4-BE49-F238E27FC236}">
                <a16:creationId xmlns="" xmlns:a16="http://schemas.microsoft.com/office/drawing/2014/main" id="{C9FFB6C7-CFB8-8342-3A12-2565275A5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933825"/>
            <a:ext cx="79914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ca-ES" b="1" dirty="0">
                <a:solidFill>
                  <a:srgbClr val="0000FF"/>
                </a:solidFill>
                <a:latin typeface="Arial" charset="0"/>
                <a:cs typeface="Arial" charset="0"/>
              </a:rPr>
              <a:t>L’equació corresponent serà:</a:t>
            </a:r>
          </a:p>
          <a:p>
            <a:pPr>
              <a:lnSpc>
                <a:spcPct val="150000"/>
              </a:lnSpc>
              <a:defRPr/>
            </a:pPr>
            <a:r>
              <a:rPr lang="ca-ES" sz="3600" b="1" dirty="0">
                <a:solidFill>
                  <a:schemeClr val="accent3">
                    <a:lumMod val="10000"/>
                  </a:schemeClr>
                </a:solidFill>
                <a:latin typeface="Arial" charset="0"/>
                <a:cs typeface="Arial" charset="0"/>
              </a:rPr>
              <a:t> 2a + 5 = 325</a:t>
            </a:r>
          </a:p>
        </p:txBody>
      </p:sp>
      <p:pic>
        <p:nvPicPr>
          <p:cNvPr id="4" name="3 Imagen" descr="http://www.juntadeandalucia.es/averroes/iesarroyo/matematicas/materiales/3eso/algebra/identyecua/diagrama1.gif">
            <a:extLst>
              <a:ext uri="{FF2B5EF4-FFF2-40B4-BE49-F238E27FC236}">
                <a16:creationId xmlns="" xmlns:a16="http://schemas.microsoft.com/office/drawing/2014/main" id="{42C394A4-9385-7052-0D34-87C9C1B42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268413"/>
            <a:ext cx="5040312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4 Imagen" descr="http://www.juntadeandalucia.es/averroes/iesarroyo/matematicas/materiales/3eso/algebra/identyecua/diagrama2.gif">
            <a:extLst>
              <a:ext uri="{FF2B5EF4-FFF2-40B4-BE49-F238E27FC236}">
                <a16:creationId xmlns="" xmlns:a16="http://schemas.microsoft.com/office/drawing/2014/main" id="{8ACD3930-B176-E802-D62F-7F746A193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08275"/>
            <a:ext cx="5113337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3" descr="gif_50_14">
            <a:hlinkClick r:id="rId4" action="ppaction://hlinksldjump"/>
            <a:extLst>
              <a:ext uri="{FF2B5EF4-FFF2-40B4-BE49-F238E27FC236}">
                <a16:creationId xmlns="" xmlns:a16="http://schemas.microsoft.com/office/drawing/2014/main" id="{FA478E80-FD86-E803-9B29-62DBE0188CC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092825"/>
            <a:ext cx="35083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A65BEF20-EE33-3EA0-7683-122983D71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6.2. Equacions: nomenclatura</a:t>
            </a:r>
          </a:p>
        </p:txBody>
      </p:sp>
      <p:sp>
        <p:nvSpPr>
          <p:cNvPr id="9219" name="5 Rectángulo">
            <a:extLst>
              <a:ext uri="{FF2B5EF4-FFF2-40B4-BE49-F238E27FC236}">
                <a16:creationId xmlns="" xmlns:a16="http://schemas.microsoft.com/office/drawing/2014/main" id="{F957436F-1CA2-B9D8-148F-B847ED0BD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893175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b="1" dirty="0">
                <a:solidFill>
                  <a:srgbClr val="0000FF"/>
                </a:solidFill>
                <a:latin typeface="Arial" charset="0"/>
                <a:cs typeface="Arial" charset="0"/>
              </a:rPr>
              <a:t> Balança</a:t>
            </a:r>
            <a:r>
              <a:rPr lang="ca-ES" dirty="0">
                <a:solidFill>
                  <a:srgbClr val="002060"/>
                </a:solidFill>
                <a:latin typeface="Arial" charset="0"/>
              </a:rPr>
              <a:t>  </a:t>
            </a:r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dirty="0">
              <a:solidFill>
                <a:srgbClr val="002060"/>
              </a:solidFill>
              <a:latin typeface="Arial" charset="0"/>
            </a:endParaRPr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dirty="0">
              <a:solidFill>
                <a:srgbClr val="002060"/>
              </a:solidFill>
              <a:latin typeface="Arial" charset="0"/>
            </a:endParaRPr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dirty="0">
              <a:solidFill>
                <a:srgbClr val="002060"/>
              </a:solidFill>
              <a:latin typeface="Arial" charset="0"/>
            </a:endParaRPr>
          </a:p>
          <a:p>
            <a:pPr algn="l">
              <a:lnSpc>
                <a:spcPct val="150000"/>
              </a:lnSpc>
              <a:defRPr/>
            </a:pPr>
            <a:endParaRPr lang="ca-E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50000"/>
              </a:lnSpc>
              <a:defRPr/>
            </a:pPr>
            <a:endParaRPr lang="ca-ES" b="1" dirty="0">
              <a:solidFill>
                <a:schemeClr val="accent3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50000"/>
              </a:lnSpc>
              <a:defRPr/>
            </a:pPr>
            <a:endParaRPr lang="ca-ES" b="1" dirty="0">
              <a:solidFill>
                <a:schemeClr val="accent3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ca-ES" b="1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a-ES" sz="3200" b="1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Equació :  2a + 3 = 3a + 2</a:t>
            </a:r>
            <a:endParaRPr lang="ca-E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ca-ES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Solució a = 1 kg</a:t>
            </a:r>
          </a:p>
          <a:p>
            <a:pPr>
              <a:defRPr/>
            </a:pPr>
            <a:endParaRPr lang="es-ES" dirty="0"/>
          </a:p>
        </p:txBody>
      </p:sp>
      <p:pic>
        <p:nvPicPr>
          <p:cNvPr id="35844" name="6 Imagen" descr="http://www.juntadeandalucia.es/averroes/iesarroyo/matematicas/materiales/3eso/algebra/identyecua/balanza2.gif">
            <a:extLst>
              <a:ext uri="{FF2B5EF4-FFF2-40B4-BE49-F238E27FC236}">
                <a16:creationId xmlns="" xmlns:a16="http://schemas.microsoft.com/office/drawing/2014/main" id="{B48DD62C-0DFA-AE35-0039-1653262FA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3238"/>
            <a:ext cx="7129462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="" xmlns:a16="http://schemas.microsoft.com/office/drawing/2014/main" id="{BAC15390-EACC-9AE7-3736-64E38930E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6.2. Equacions: nomenclatura</a:t>
            </a:r>
          </a:p>
        </p:txBody>
      </p:sp>
      <p:sp>
        <p:nvSpPr>
          <p:cNvPr id="9219" name="5 Rectángulo">
            <a:extLst>
              <a:ext uri="{FF2B5EF4-FFF2-40B4-BE49-F238E27FC236}">
                <a16:creationId xmlns="" xmlns:a16="http://schemas.microsoft.com/office/drawing/2014/main" id="{1579DDE2-4B9A-9AA1-4358-53E7F01A9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893175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b="1" dirty="0">
                <a:solidFill>
                  <a:srgbClr val="0000FF"/>
                </a:solidFill>
                <a:latin typeface="Arial" charset="0"/>
                <a:cs typeface="Arial" charset="0"/>
              </a:rPr>
              <a:t> Balança</a:t>
            </a:r>
            <a:r>
              <a:rPr lang="ca-ES" dirty="0">
                <a:solidFill>
                  <a:srgbClr val="002060"/>
                </a:solidFill>
                <a:latin typeface="Arial" charset="0"/>
              </a:rPr>
              <a:t>  </a:t>
            </a:r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dirty="0">
              <a:solidFill>
                <a:srgbClr val="002060"/>
              </a:solidFill>
              <a:latin typeface="Arial" charset="0"/>
            </a:endParaRPr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dirty="0">
              <a:solidFill>
                <a:srgbClr val="002060"/>
              </a:solidFill>
              <a:latin typeface="Arial" charset="0"/>
            </a:endParaRPr>
          </a:p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dirty="0">
              <a:solidFill>
                <a:srgbClr val="002060"/>
              </a:solidFill>
              <a:latin typeface="Arial" charset="0"/>
            </a:endParaRPr>
          </a:p>
          <a:p>
            <a:pPr algn="l">
              <a:lnSpc>
                <a:spcPct val="150000"/>
              </a:lnSpc>
              <a:defRPr/>
            </a:pPr>
            <a:endParaRPr lang="ca-E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50000"/>
              </a:lnSpc>
              <a:defRPr/>
            </a:pPr>
            <a:endParaRPr lang="ca-ES" b="1" dirty="0">
              <a:solidFill>
                <a:schemeClr val="accent3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50000"/>
              </a:lnSpc>
              <a:defRPr/>
            </a:pPr>
            <a:endParaRPr lang="ca-ES" b="1" dirty="0">
              <a:solidFill>
                <a:schemeClr val="accent3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ca-ES" b="1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a-ES" sz="3200" b="1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Equació :  5b + 10 = 3b + 16</a:t>
            </a:r>
            <a:endParaRPr lang="ca-E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ca-ES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Solució b = 3 kg</a:t>
            </a:r>
          </a:p>
          <a:p>
            <a:pPr>
              <a:defRPr/>
            </a:pPr>
            <a:endParaRPr lang="es-ES" dirty="0"/>
          </a:p>
        </p:txBody>
      </p:sp>
      <p:pic>
        <p:nvPicPr>
          <p:cNvPr id="36868" name="4 Imagen" descr="http://www.juntadeandalucia.es/averroes/iesarroyo/matematicas/materiales/3eso/algebra/identyecua/balanza1.gif">
            <a:extLst>
              <a:ext uri="{FF2B5EF4-FFF2-40B4-BE49-F238E27FC236}">
                <a16:creationId xmlns="" xmlns:a16="http://schemas.microsoft.com/office/drawing/2014/main" id="{8B8F77B1-F681-80BF-C994-FDD719D9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28775"/>
            <a:ext cx="46815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>
            <a:extLst>
              <a:ext uri="{FF2B5EF4-FFF2-40B4-BE49-F238E27FC236}">
                <a16:creationId xmlns="" xmlns:a16="http://schemas.microsoft.com/office/drawing/2014/main" id="{B885B0BF-C27B-BED4-8FF1-0099BF9463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675687" cy="5327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>
              <a:lnSpc>
                <a:spcPct val="125000"/>
              </a:lnSpc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3000" dirty="0">
                <a:solidFill>
                  <a:srgbClr val="002060"/>
                </a:solidFill>
                <a:latin typeface="Arial"/>
                <a:cs typeface="Arial"/>
              </a:rPr>
              <a:t>6.1. </a:t>
            </a:r>
            <a:r>
              <a:rPr lang="ca-ES" altLang="es-ES" sz="3000" dirty="0">
                <a:solidFill>
                  <a:srgbClr val="002060"/>
                </a:solidFill>
                <a:latin typeface="Arial"/>
                <a:cs typeface="Arial"/>
                <a:hlinkClick r:id="rId2" action="ppaction://hlinksldjump"/>
              </a:rPr>
              <a:t>Equacions: significat i utilitat</a:t>
            </a:r>
            <a:endParaRPr lang="ca-ES" altLang="es-ES" sz="3000" dirty="0">
              <a:solidFill>
                <a:srgbClr val="002060"/>
              </a:solidFill>
              <a:latin typeface="Arial"/>
              <a:cs typeface="Arial"/>
            </a:endParaRPr>
          </a:p>
          <a:p>
            <a:pPr eaLnBrk="1" hangingPunct="1">
              <a:lnSpc>
                <a:spcPct val="125000"/>
              </a:lnSpc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3000" dirty="0">
                <a:solidFill>
                  <a:srgbClr val="002060"/>
                </a:solidFill>
                <a:latin typeface="Arial"/>
                <a:cs typeface="Arial"/>
              </a:rPr>
              <a:t>6.2. </a:t>
            </a:r>
            <a:r>
              <a:rPr lang="ca-ES" altLang="es-ES" sz="3000" dirty="0">
                <a:solidFill>
                  <a:srgbClr val="002060"/>
                </a:solidFill>
                <a:latin typeface="Arial"/>
                <a:cs typeface="Arial"/>
                <a:hlinkClick r:id="rId3" action="ppaction://hlinksldjump"/>
              </a:rPr>
              <a:t>Equacions: nomenclatura</a:t>
            </a:r>
            <a:endParaRPr lang="ca-ES" altLang="es-ES" sz="3000" dirty="0">
              <a:solidFill>
                <a:srgbClr val="002060"/>
              </a:solidFill>
              <a:latin typeface="Arial"/>
              <a:cs typeface="Arial"/>
            </a:endParaRPr>
          </a:p>
          <a:p>
            <a:pPr eaLnBrk="1" hangingPunct="1">
              <a:lnSpc>
                <a:spcPct val="125000"/>
              </a:lnSpc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3000" dirty="0">
                <a:solidFill>
                  <a:srgbClr val="002060"/>
                </a:solidFill>
                <a:latin typeface="Arial"/>
                <a:cs typeface="Arial"/>
              </a:rPr>
              <a:t>6.3. </a:t>
            </a:r>
            <a:r>
              <a:rPr lang="ca-ES" altLang="es-ES" sz="3000" dirty="0">
                <a:solidFill>
                  <a:srgbClr val="002060"/>
                </a:solidFill>
                <a:latin typeface="Arial"/>
                <a:cs typeface="Arial"/>
                <a:hlinkClick r:id="rId4" action="ppaction://hlinksldjump"/>
              </a:rPr>
              <a:t>Transposició de termes</a:t>
            </a:r>
            <a:endParaRPr lang="ca-ES" altLang="es-ES" sz="3000" dirty="0">
              <a:solidFill>
                <a:srgbClr val="002060"/>
              </a:solidFill>
              <a:latin typeface="Arial"/>
              <a:cs typeface="Arial"/>
            </a:endParaRPr>
          </a:p>
          <a:p>
            <a:pPr eaLnBrk="1" hangingPunct="1">
              <a:lnSpc>
                <a:spcPct val="125000"/>
              </a:lnSpc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3000" dirty="0">
                <a:solidFill>
                  <a:srgbClr val="002060"/>
                </a:solidFill>
                <a:latin typeface="Arial"/>
                <a:cs typeface="Arial"/>
              </a:rPr>
              <a:t>6.4. </a:t>
            </a:r>
            <a:r>
              <a:rPr lang="ca-ES" altLang="es-ES" sz="3000" dirty="0">
                <a:solidFill>
                  <a:srgbClr val="002060"/>
                </a:solidFill>
                <a:latin typeface="Arial"/>
                <a:cs typeface="Arial"/>
                <a:hlinkClick r:id="rId5" action="ppaction://hlinksldjump"/>
              </a:rPr>
              <a:t>Resolució d’equacions senzilles</a:t>
            </a:r>
            <a:endParaRPr lang="ca-ES" altLang="es-ES" sz="3000" dirty="0">
              <a:solidFill>
                <a:srgbClr val="002060"/>
              </a:solidFill>
              <a:latin typeface="Arial"/>
              <a:cs typeface="Arial"/>
            </a:endParaRPr>
          </a:p>
          <a:p>
            <a:pPr eaLnBrk="1" hangingPunct="1">
              <a:lnSpc>
                <a:spcPct val="125000"/>
              </a:lnSpc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3000" dirty="0">
                <a:solidFill>
                  <a:srgbClr val="002060"/>
                </a:solidFill>
                <a:latin typeface="Arial"/>
                <a:cs typeface="Arial"/>
              </a:rPr>
              <a:t>6.5. </a:t>
            </a:r>
            <a:r>
              <a:rPr lang="ca-ES" altLang="es-ES" sz="3000" dirty="0">
                <a:solidFill>
                  <a:srgbClr val="002060"/>
                </a:solidFill>
                <a:latin typeface="Arial"/>
                <a:cs typeface="Arial"/>
                <a:hlinkClick r:id="rId6" action="ppaction://hlinksldjump"/>
              </a:rPr>
              <a:t>Resolució d’equacions amb denominadors</a:t>
            </a:r>
            <a:endParaRPr lang="ca-ES" altLang="es-ES" sz="3000" dirty="0">
              <a:solidFill>
                <a:srgbClr val="002060"/>
              </a:solidFill>
              <a:latin typeface="Arial"/>
              <a:cs typeface="Arial"/>
            </a:endParaRPr>
          </a:p>
          <a:p>
            <a:pPr eaLnBrk="1" hangingPunct="1">
              <a:lnSpc>
                <a:spcPct val="125000"/>
              </a:lnSpc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3000" dirty="0">
                <a:solidFill>
                  <a:srgbClr val="002060"/>
                </a:solidFill>
                <a:latin typeface="Arial"/>
                <a:cs typeface="Arial"/>
              </a:rPr>
              <a:t>6.6. </a:t>
            </a:r>
            <a:r>
              <a:rPr lang="ca-ES" altLang="es-ES" sz="3000" dirty="0">
                <a:solidFill>
                  <a:srgbClr val="002060"/>
                </a:solidFill>
                <a:latin typeface="Arial"/>
                <a:cs typeface="Arial"/>
                <a:hlinkClick r:id="rId7" action="ppaction://hlinksldjump"/>
              </a:rPr>
              <a:t>Resolució d’equacions de primer grau</a:t>
            </a:r>
            <a:endParaRPr lang="ca-ES" altLang="es-ES" sz="3000" dirty="0">
              <a:solidFill>
                <a:srgbClr val="002060"/>
              </a:solidFill>
              <a:latin typeface="Arial"/>
              <a:cs typeface="Arial"/>
            </a:endParaRPr>
          </a:p>
          <a:p>
            <a:pPr eaLnBrk="1" hangingPunct="1">
              <a:lnSpc>
                <a:spcPct val="125000"/>
              </a:lnSpc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3000" dirty="0">
                <a:solidFill>
                  <a:srgbClr val="002060"/>
                </a:solidFill>
                <a:latin typeface="Arial"/>
                <a:cs typeface="Arial"/>
              </a:rPr>
              <a:t>6.7. </a:t>
            </a:r>
            <a:r>
              <a:rPr lang="ca-ES" altLang="es-ES" sz="3000" dirty="0">
                <a:solidFill>
                  <a:srgbClr val="002060"/>
                </a:solidFill>
                <a:latin typeface="Arial"/>
                <a:cs typeface="Arial"/>
                <a:hlinkClick r:id="rId8" action="ppaction://hlinksldjump"/>
              </a:rPr>
              <a:t>Resolució de problemes</a:t>
            </a:r>
            <a:endParaRPr lang="ca-ES" altLang="es-ES" sz="3000" dirty="0">
              <a:solidFill>
                <a:srgbClr val="002060"/>
              </a:solidFill>
              <a:latin typeface="Arial"/>
              <a:cs typeface="Arial"/>
            </a:endParaRPr>
          </a:p>
          <a:p>
            <a:pPr eaLnBrk="1" hangingPunct="1">
              <a:lnSpc>
                <a:spcPct val="125000"/>
              </a:lnSpc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endParaRPr lang="ca-ES" altLang="es-ES" sz="30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ca-ES" altLang="es-ES" sz="36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" name="2 Rectángulo">
            <a:extLst>
              <a:ext uri="{FF2B5EF4-FFF2-40B4-BE49-F238E27FC236}">
                <a16:creationId xmlns="" xmlns:a16="http://schemas.microsoft.com/office/drawing/2014/main" id="{A4975117-5843-95A9-8BB0-48DB3D60FF92}"/>
              </a:ext>
            </a:extLst>
          </p:cNvPr>
          <p:cNvSpPr/>
          <p:nvPr/>
        </p:nvSpPr>
        <p:spPr>
          <a:xfrm>
            <a:off x="1908175" y="188913"/>
            <a:ext cx="4572000" cy="7699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ca-ES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rPr>
              <a:t>6   EQUACIONS</a:t>
            </a:r>
            <a:endParaRPr lang="es-ES" sz="4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="" xmlns:a16="http://schemas.microsoft.com/office/drawing/2014/main" id="{E6B2ED35-7EE5-9C46-22C3-1EE666703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333375"/>
            <a:ext cx="6892925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6.2. Equacions: nomenclatura</a:t>
            </a:r>
          </a:p>
        </p:txBody>
      </p:sp>
      <p:sp>
        <p:nvSpPr>
          <p:cNvPr id="9219" name="5 Rectángulo">
            <a:extLst>
              <a:ext uri="{FF2B5EF4-FFF2-40B4-BE49-F238E27FC236}">
                <a16:creationId xmlns="" xmlns:a16="http://schemas.microsoft.com/office/drawing/2014/main" id="{C73BDBB3-8DB4-47EE-E91F-CACFD1B01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8532812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altLang="es-ES" sz="2400" b="1" dirty="0">
                <a:solidFill>
                  <a:srgbClr val="0000FF"/>
                </a:solidFill>
              </a:rPr>
              <a:t> </a:t>
            </a:r>
            <a:r>
              <a:rPr lang="ca-ES" altLang="es-ES" sz="2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vida real els objectes que coneixem poden presentar-se de distintes formes, grandàries, colors o aspecte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ca-ES" altLang="es-ES" sz="2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Anàlogament </a:t>
            </a:r>
            <a:r>
              <a:rPr lang="ca-ES" altLang="es-ES" sz="22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succeïx</a:t>
            </a:r>
            <a:r>
              <a:rPr lang="ca-ES" altLang="es-ES" sz="2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amb les equacions.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Estes poden presentar-se amb més o menys termes i més o menys solucions, des de molt complexes a molt senzilles</a:t>
            </a:r>
          </a:p>
          <a:p>
            <a:pPr algn="ctr" eaLnBrk="1" hangingPunct="1"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s-ES" altLang="es-ES" sz="2400" dirty="0"/>
          </a:p>
        </p:txBody>
      </p:sp>
      <p:pic>
        <p:nvPicPr>
          <p:cNvPr id="28676" name="Picture 4" descr="sillas y me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96" y="4365104"/>
            <a:ext cx="6335995" cy="208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="" xmlns:a16="http://schemas.microsoft.com/office/drawing/2014/main" id="{8695F9B7-7BF2-F66E-5BC6-23913ECCD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333375"/>
            <a:ext cx="6892925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6.2. Equacions: nomenclatura</a:t>
            </a:r>
          </a:p>
        </p:txBody>
      </p:sp>
      <p:sp>
        <p:nvSpPr>
          <p:cNvPr id="9219" name="5 Rectángulo">
            <a:extLst>
              <a:ext uri="{FF2B5EF4-FFF2-40B4-BE49-F238E27FC236}">
                <a16:creationId xmlns="" xmlns:a16="http://schemas.microsoft.com/office/drawing/2014/main" id="{7A69ABED-D7E4-9F31-C2D1-8F4428F5B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5538"/>
            <a:ext cx="77771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a-E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a-E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Activitat (pàgina 136 – 1)</a:t>
            </a:r>
          </a:p>
          <a:p>
            <a:pPr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a-ES" b="1" i="1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Associa cada equació amb la seua o seues solucions. Raona la resposta</a:t>
            </a:r>
          </a:p>
          <a:p>
            <a:pPr marL="342900" indent="-342900" algn="l">
              <a:lnSpc>
                <a:spcPct val="150000"/>
              </a:lnSpc>
              <a:buFontTx/>
              <a:buAutoNum type="alphaLcParenR"/>
              <a:defRPr/>
            </a:pPr>
            <a:r>
              <a:rPr lang="ca-E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4x + 4 = 5</a:t>
            </a:r>
          </a:p>
          <a:p>
            <a:pPr marL="342900" indent="-342900" algn="l">
              <a:lnSpc>
                <a:spcPct val="150000"/>
              </a:lnSpc>
              <a:buFontTx/>
              <a:buAutoNum type="alphaLcParenR"/>
              <a:defRPr/>
            </a:pPr>
            <a:r>
              <a:rPr lang="ca-E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4x – 3 = x + 3</a:t>
            </a:r>
          </a:p>
          <a:p>
            <a:pPr marL="342900" indent="-342900" algn="l">
              <a:lnSpc>
                <a:spcPct val="150000"/>
              </a:lnSpc>
              <a:buFontTx/>
              <a:buAutoNum type="alphaLcParenR"/>
              <a:defRPr/>
            </a:pPr>
            <a:r>
              <a:rPr lang="es-E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ES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-3 = 2x</a:t>
            </a:r>
          </a:p>
          <a:p>
            <a:pPr marL="342900" indent="-342900" algn="l">
              <a:lnSpc>
                <a:spcPct val="150000"/>
              </a:lnSpc>
              <a:buFontTx/>
              <a:buAutoNum type="alphaLcParenR"/>
              <a:defRPr/>
            </a:pPr>
            <a:r>
              <a:rPr lang="es-E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3x = x + 1</a:t>
            </a:r>
            <a:endParaRPr lang="es-E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lnSpc>
                <a:spcPct val="150000"/>
              </a:lnSpc>
              <a:buFontTx/>
              <a:buAutoNum type="alphaLcParenR"/>
              <a:defRPr/>
            </a:pPr>
            <a:endParaRPr lang="es-ES" sz="1600" dirty="0"/>
          </a:p>
          <a:p>
            <a:pPr algn="l">
              <a:lnSpc>
                <a:spcPct val="150000"/>
              </a:lnSpc>
              <a:defRPr/>
            </a:pPr>
            <a:endParaRPr lang="ca-ES" sz="1600" b="1" dirty="0">
              <a:solidFill>
                <a:srgbClr val="C00000"/>
              </a:solidFill>
            </a:endParaRPr>
          </a:p>
        </p:txBody>
      </p:sp>
      <p:sp>
        <p:nvSpPr>
          <p:cNvPr id="41988" name="5 Rectángulo redondeado">
            <a:extLst>
              <a:ext uri="{FF2B5EF4-FFF2-40B4-BE49-F238E27FC236}">
                <a16:creationId xmlns="" xmlns:a16="http://schemas.microsoft.com/office/drawing/2014/main" id="{71B88CE6-EFBA-9262-1108-26EBB87C5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860800"/>
            <a:ext cx="1728788" cy="504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/>
              <a:t>3</a:t>
            </a:r>
            <a:endParaRPr lang="es-ES" altLang="es-ES" sz="2400"/>
          </a:p>
        </p:txBody>
      </p:sp>
      <p:sp>
        <p:nvSpPr>
          <p:cNvPr id="8" name="7 Rectángulo redondeado">
            <a:extLst>
              <a:ext uri="{FF2B5EF4-FFF2-40B4-BE49-F238E27FC236}">
                <a16:creationId xmlns="" xmlns:a16="http://schemas.microsoft.com/office/drawing/2014/main" id="{F63F73F5-1770-42CF-45E1-A56CC6E453F8}"/>
              </a:ext>
            </a:extLst>
          </p:cNvPr>
          <p:cNvSpPr/>
          <p:nvPr/>
        </p:nvSpPr>
        <p:spPr bwMode="auto">
          <a:xfrm>
            <a:off x="5435600" y="4652963"/>
            <a:ext cx="1584325" cy="50482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s-ES" b="1" i="1" dirty="0"/>
              <a:t>-1</a:t>
            </a:r>
            <a:endParaRPr lang="es-ES" dirty="0"/>
          </a:p>
        </p:txBody>
      </p:sp>
      <p:sp>
        <p:nvSpPr>
          <p:cNvPr id="41990" name="8 Rectángulo redondeado">
            <a:extLst>
              <a:ext uri="{FF2B5EF4-FFF2-40B4-BE49-F238E27FC236}">
                <a16:creationId xmlns="" xmlns:a16="http://schemas.microsoft.com/office/drawing/2014/main" id="{E336377D-FAC8-507D-5C2C-E8D58BAD8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3716338"/>
            <a:ext cx="2303463" cy="50482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/>
              <a:t>1/2</a:t>
            </a:r>
            <a:endParaRPr lang="es-ES" altLang="es-ES" sz="2400"/>
          </a:p>
        </p:txBody>
      </p:sp>
      <p:sp>
        <p:nvSpPr>
          <p:cNvPr id="41991" name="Rectangle 4">
            <a:extLst>
              <a:ext uri="{FF2B5EF4-FFF2-40B4-BE49-F238E27FC236}">
                <a16:creationId xmlns="" xmlns:a16="http://schemas.microsoft.com/office/drawing/2014/main" id="{A13FE5A3-D40D-1821-FC62-ACA6D7513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1992" name="Rectangle 5">
            <a:extLst>
              <a:ext uri="{FF2B5EF4-FFF2-40B4-BE49-F238E27FC236}">
                <a16:creationId xmlns="" xmlns:a16="http://schemas.microsoft.com/office/drawing/2014/main" id="{A080CB8C-D9F3-E010-4A17-46F93F8C8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1993" name="Rectangle 7">
            <a:extLst>
              <a:ext uri="{FF2B5EF4-FFF2-40B4-BE49-F238E27FC236}">
                <a16:creationId xmlns="" xmlns:a16="http://schemas.microsoft.com/office/drawing/2014/main" id="{89876EAE-F574-AE94-24A8-DBAA9211D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1994" name="Rectangle 8">
            <a:extLst>
              <a:ext uri="{FF2B5EF4-FFF2-40B4-BE49-F238E27FC236}">
                <a16:creationId xmlns="" xmlns:a16="http://schemas.microsoft.com/office/drawing/2014/main" id="{7ABCF195-D56F-EEB9-0FFD-8C6650323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1995" name="Rectangle 10">
            <a:extLst>
              <a:ext uri="{FF2B5EF4-FFF2-40B4-BE49-F238E27FC236}">
                <a16:creationId xmlns="" xmlns:a16="http://schemas.microsoft.com/office/drawing/2014/main" id="{BFB91F7E-550C-D1D0-2A90-AFEB32F50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1996" name="Rectangle 11">
            <a:extLst>
              <a:ext uri="{FF2B5EF4-FFF2-40B4-BE49-F238E27FC236}">
                <a16:creationId xmlns="" xmlns:a16="http://schemas.microsoft.com/office/drawing/2014/main" id="{E94AFCBE-EBBE-77BA-137B-D924BAB6D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1997" name="Rectangle 13">
            <a:extLst>
              <a:ext uri="{FF2B5EF4-FFF2-40B4-BE49-F238E27FC236}">
                <a16:creationId xmlns="" xmlns:a16="http://schemas.microsoft.com/office/drawing/2014/main" id="{4CD965CD-E1F0-9082-0D2B-C28365880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1998" name="Rectangle 14">
            <a:extLst>
              <a:ext uri="{FF2B5EF4-FFF2-40B4-BE49-F238E27FC236}">
                <a16:creationId xmlns="" xmlns:a16="http://schemas.microsoft.com/office/drawing/2014/main" id="{905361D5-5678-2D7C-EB2B-BD1B67C37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1999" name="Rectangle 16">
            <a:extLst>
              <a:ext uri="{FF2B5EF4-FFF2-40B4-BE49-F238E27FC236}">
                <a16:creationId xmlns="" xmlns:a16="http://schemas.microsoft.com/office/drawing/2014/main" id="{8EBB3001-7AE1-6F9D-83D9-F0B3575BA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2000" name="Rectangle 17">
            <a:extLst>
              <a:ext uri="{FF2B5EF4-FFF2-40B4-BE49-F238E27FC236}">
                <a16:creationId xmlns="" xmlns:a16="http://schemas.microsoft.com/office/drawing/2014/main" id="{75AEFB30-1951-A5CA-6456-F059E1777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2001" name="Rectangle 19">
            <a:extLst>
              <a:ext uri="{FF2B5EF4-FFF2-40B4-BE49-F238E27FC236}">
                <a16:creationId xmlns="" xmlns:a16="http://schemas.microsoft.com/office/drawing/2014/main" id="{BA32DD73-188B-8AED-A0B6-5C6D5642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2002" name="Rectangle 22">
            <a:extLst>
              <a:ext uri="{FF2B5EF4-FFF2-40B4-BE49-F238E27FC236}">
                <a16:creationId xmlns="" xmlns:a16="http://schemas.microsoft.com/office/drawing/2014/main" id="{699E4CA7-1662-D4F8-9A1E-2ACC99DC7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2003" name="Rectangle 23">
            <a:extLst>
              <a:ext uri="{FF2B5EF4-FFF2-40B4-BE49-F238E27FC236}">
                <a16:creationId xmlns="" xmlns:a16="http://schemas.microsoft.com/office/drawing/2014/main" id="{1F507D4B-66F7-103C-1E26-24223121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22" name="21 Rectángulo redondeado">
            <a:extLst>
              <a:ext uri="{FF2B5EF4-FFF2-40B4-BE49-F238E27FC236}">
                <a16:creationId xmlns="" xmlns:a16="http://schemas.microsoft.com/office/drawing/2014/main" id="{00BE56C0-1C76-7607-14FA-BFE45A17FC56}"/>
              </a:ext>
            </a:extLst>
          </p:cNvPr>
          <p:cNvSpPr/>
          <p:nvPr/>
        </p:nvSpPr>
        <p:spPr bwMode="auto">
          <a:xfrm>
            <a:off x="6804025" y="5373688"/>
            <a:ext cx="1728788" cy="5032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s-ES" b="1" i="1" dirty="0"/>
              <a:t>1/4</a:t>
            </a:r>
            <a:endParaRPr lang="es-ES" dirty="0"/>
          </a:p>
        </p:txBody>
      </p:sp>
      <p:sp>
        <p:nvSpPr>
          <p:cNvPr id="42005" name="22 Rectángulo redondeado">
            <a:extLst>
              <a:ext uri="{FF2B5EF4-FFF2-40B4-BE49-F238E27FC236}">
                <a16:creationId xmlns="" xmlns:a16="http://schemas.microsoft.com/office/drawing/2014/main" id="{A5BEE989-1162-C939-7EBB-24318F248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29225"/>
            <a:ext cx="1727200" cy="50323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/>
              <a:t>2</a:t>
            </a:r>
            <a:endParaRPr lang="es-ES" altLang="es-ES" sz="2400"/>
          </a:p>
        </p:txBody>
      </p:sp>
      <p:pic>
        <p:nvPicPr>
          <p:cNvPr id="23" name="22 Imagen" descr="Tres burbujas de mensajes de voz de chat lineales con signos de interrogación. Icono del foro. Concepto de comunicación. Ilustración vectorial de stock aislada sobre fondo blanco - arte vectorial de Signo de interrogación libre de derecho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1" t="20670" r="14587" b="37442"/>
          <a:stretch/>
        </p:blipFill>
        <p:spPr bwMode="auto">
          <a:xfrm>
            <a:off x="539552" y="5084366"/>
            <a:ext cx="2592288" cy="12961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ACCA0313-BFD6-485D-AEAD-FC03F960C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333375"/>
            <a:ext cx="6892925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6.2. Equacions: nomenclatura</a:t>
            </a:r>
          </a:p>
        </p:txBody>
      </p:sp>
      <p:sp>
        <p:nvSpPr>
          <p:cNvPr id="9219" name="5 Rectángulo">
            <a:extLst>
              <a:ext uri="{FF2B5EF4-FFF2-40B4-BE49-F238E27FC236}">
                <a16:creationId xmlns="" xmlns:a16="http://schemas.microsoft.com/office/drawing/2014/main" id="{D484A7C1-BF79-50A5-9E67-8E6550D36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5538"/>
            <a:ext cx="777716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pPr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ca-ES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ca-ES" sz="2800" b="1" dirty="0">
                <a:solidFill>
                  <a:srgbClr val="C00000"/>
                </a:solidFill>
                <a:latin typeface="Arial"/>
                <a:cs typeface="Arial"/>
              </a:rPr>
              <a:t>Activitat    - </a:t>
            </a:r>
            <a:r>
              <a:rPr lang="ca-ES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ca-ES" sz="3200" b="1" i="1" dirty="0">
                <a:solidFill>
                  <a:schemeClr val="accent3">
                    <a:lumMod val="25000"/>
                  </a:schemeClr>
                </a:solidFill>
                <a:latin typeface="Arial"/>
                <a:cs typeface="Arial"/>
              </a:rPr>
              <a:t>Solució</a:t>
            </a:r>
          </a:p>
          <a:p>
            <a:pPr marL="342900" indent="-342900" algn="l">
              <a:lnSpc>
                <a:spcPct val="150000"/>
              </a:lnSpc>
              <a:buFontTx/>
              <a:buAutoNum type="alphaLcParenR"/>
              <a:defRPr/>
            </a:pPr>
            <a:r>
              <a:rPr lang="ca-ES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4x + 4 = 5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ca-ES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a-E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ca-E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 1/4 + 4 = 4/4 + 4  1 + 4 = 5</a:t>
            </a:r>
            <a:endParaRPr lang="ca-ES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lnSpc>
                <a:spcPct val="150000"/>
              </a:lnSpc>
              <a:defRPr/>
            </a:pPr>
            <a:r>
              <a:rPr lang="ca-ES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b) 4x – 3 = x + 3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ca-E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ca-E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 2 – 3  = 2 + 3    8-3 = 2+ 3   5 = 5</a:t>
            </a:r>
            <a:endParaRPr lang="ca-ES" sz="2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lnSpc>
                <a:spcPct val="150000"/>
              </a:lnSpc>
              <a:defRPr/>
            </a:pPr>
            <a:r>
              <a:rPr lang="es-ES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c)  x</a:t>
            </a:r>
            <a:r>
              <a:rPr lang="es-ES" sz="2200" b="1" baseline="30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-3 = 2x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s-E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3</a:t>
            </a:r>
            <a:r>
              <a:rPr lang="es-ES" sz="220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- 3 = 2 . 3 </a:t>
            </a:r>
            <a:r>
              <a:rPr lang="ca-E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   9 – 3 = 6 = 6 = 6</a:t>
            </a:r>
          </a:p>
          <a:p>
            <a:pPr marL="342900" indent="-342900">
              <a:lnSpc>
                <a:spcPct val="150000"/>
              </a:lnSpc>
              <a:defRPr/>
            </a:pPr>
            <a:r>
              <a:rPr lang="es-E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(-1)</a:t>
            </a:r>
            <a:r>
              <a:rPr lang="es-ES" sz="2200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- 3 = 2 . (-1) </a:t>
            </a:r>
            <a:r>
              <a:rPr lang="ca-E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   1 – 3 = -2  -2 = -2</a:t>
            </a:r>
            <a:endParaRPr lang="es-ES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lnSpc>
                <a:spcPct val="150000"/>
              </a:lnSpc>
              <a:defRPr/>
            </a:pPr>
            <a:r>
              <a:rPr lang="es-ES" sz="2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d)    3x = x + 1</a:t>
            </a:r>
            <a:endParaRPr lang="es-ES" sz="2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defRPr/>
            </a:pPr>
            <a:r>
              <a:rPr lang="ca-E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3 1/2 = 1/2 + 1   3/2 =  3/2</a:t>
            </a:r>
            <a:endParaRPr lang="ca-ES" sz="2200" b="1" dirty="0">
              <a:solidFill>
                <a:srgbClr val="C00000"/>
              </a:solidFill>
            </a:endParaRPr>
          </a:p>
        </p:txBody>
      </p:sp>
      <p:sp>
        <p:nvSpPr>
          <p:cNvPr id="43012" name="5 Rectángulo redondeado">
            <a:extLst>
              <a:ext uri="{FF2B5EF4-FFF2-40B4-BE49-F238E27FC236}">
                <a16:creationId xmlns="" xmlns:a16="http://schemas.microsoft.com/office/drawing/2014/main" id="{9FCECDBB-8270-BE97-C5EC-745C159EE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4005263"/>
            <a:ext cx="1295400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b="1" i="1"/>
              <a:t>3</a:t>
            </a:r>
            <a:endParaRPr lang="es-ES" altLang="es-ES" sz="2000"/>
          </a:p>
        </p:txBody>
      </p:sp>
      <p:sp>
        <p:nvSpPr>
          <p:cNvPr id="8" name="7 Rectángulo redondeado">
            <a:extLst>
              <a:ext uri="{FF2B5EF4-FFF2-40B4-BE49-F238E27FC236}">
                <a16:creationId xmlns="" xmlns:a16="http://schemas.microsoft.com/office/drawing/2014/main" id="{A1512671-6874-B2C4-1CE3-5BB91B02BDB9}"/>
              </a:ext>
            </a:extLst>
          </p:cNvPr>
          <p:cNvSpPr/>
          <p:nvPr/>
        </p:nvSpPr>
        <p:spPr bwMode="auto">
          <a:xfrm>
            <a:off x="4716463" y="4005263"/>
            <a:ext cx="1295400" cy="4318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s-ES" sz="2000" b="1" i="1" dirty="0"/>
              <a:t>-1</a:t>
            </a:r>
            <a:endParaRPr lang="es-ES" sz="2000" dirty="0"/>
          </a:p>
        </p:txBody>
      </p:sp>
      <p:sp>
        <p:nvSpPr>
          <p:cNvPr id="43014" name="8 Rectángulo redondeado">
            <a:extLst>
              <a:ext uri="{FF2B5EF4-FFF2-40B4-BE49-F238E27FC236}">
                <a16:creationId xmlns="" xmlns:a16="http://schemas.microsoft.com/office/drawing/2014/main" id="{95D3196F-EE1D-188F-EE52-0EB8CF68D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516563"/>
            <a:ext cx="1728788" cy="360362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b="1" i="1"/>
              <a:t>1/2</a:t>
            </a:r>
            <a:endParaRPr lang="es-ES" altLang="es-ES" sz="1800"/>
          </a:p>
        </p:txBody>
      </p:sp>
      <p:sp>
        <p:nvSpPr>
          <p:cNvPr id="43015" name="Rectangle 4">
            <a:extLst>
              <a:ext uri="{FF2B5EF4-FFF2-40B4-BE49-F238E27FC236}">
                <a16:creationId xmlns="" xmlns:a16="http://schemas.microsoft.com/office/drawing/2014/main" id="{9F6C2B91-70D0-686E-ED02-25088E3C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3016" name="Rectangle 5">
            <a:extLst>
              <a:ext uri="{FF2B5EF4-FFF2-40B4-BE49-F238E27FC236}">
                <a16:creationId xmlns="" xmlns:a16="http://schemas.microsoft.com/office/drawing/2014/main" id="{CDDFD6E9-00C8-55F7-F85E-8018031A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3017" name="Rectangle 7">
            <a:extLst>
              <a:ext uri="{FF2B5EF4-FFF2-40B4-BE49-F238E27FC236}">
                <a16:creationId xmlns="" xmlns:a16="http://schemas.microsoft.com/office/drawing/2014/main" id="{B236D38B-D1A4-E650-BC2E-B8D47686D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3018" name="Rectangle 8">
            <a:extLst>
              <a:ext uri="{FF2B5EF4-FFF2-40B4-BE49-F238E27FC236}">
                <a16:creationId xmlns="" xmlns:a16="http://schemas.microsoft.com/office/drawing/2014/main" id="{6E654A4E-FB64-45B0-C397-C99082314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3019" name="Rectangle 10">
            <a:extLst>
              <a:ext uri="{FF2B5EF4-FFF2-40B4-BE49-F238E27FC236}">
                <a16:creationId xmlns="" xmlns:a16="http://schemas.microsoft.com/office/drawing/2014/main" id="{3696890F-9D3C-A0F0-4A50-9D6AE7094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3020" name="Rectangle 11">
            <a:extLst>
              <a:ext uri="{FF2B5EF4-FFF2-40B4-BE49-F238E27FC236}">
                <a16:creationId xmlns="" xmlns:a16="http://schemas.microsoft.com/office/drawing/2014/main" id="{FAC73526-C9F8-2704-8B25-29757303B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3021" name="Rectangle 13">
            <a:extLst>
              <a:ext uri="{FF2B5EF4-FFF2-40B4-BE49-F238E27FC236}">
                <a16:creationId xmlns="" xmlns:a16="http://schemas.microsoft.com/office/drawing/2014/main" id="{D32B5B82-B48C-C8BB-3F29-2050567BD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3022" name="Rectangle 14">
            <a:extLst>
              <a:ext uri="{FF2B5EF4-FFF2-40B4-BE49-F238E27FC236}">
                <a16:creationId xmlns="" xmlns:a16="http://schemas.microsoft.com/office/drawing/2014/main" id="{46DDD6AC-527A-3C3F-83A1-7D88B7E37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3023" name="Rectangle 16">
            <a:extLst>
              <a:ext uri="{FF2B5EF4-FFF2-40B4-BE49-F238E27FC236}">
                <a16:creationId xmlns="" xmlns:a16="http://schemas.microsoft.com/office/drawing/2014/main" id="{90210419-897B-E0C4-82A3-59EA70DA1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3024" name="Rectangle 17">
            <a:extLst>
              <a:ext uri="{FF2B5EF4-FFF2-40B4-BE49-F238E27FC236}">
                <a16:creationId xmlns="" xmlns:a16="http://schemas.microsoft.com/office/drawing/2014/main" id="{3DD0A3C8-7807-6F1E-4E61-908153BD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3025" name="Rectangle 19">
            <a:extLst>
              <a:ext uri="{FF2B5EF4-FFF2-40B4-BE49-F238E27FC236}">
                <a16:creationId xmlns="" xmlns:a16="http://schemas.microsoft.com/office/drawing/2014/main" id="{A4118341-7D9F-BD86-54AF-33538EA7A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3026" name="Rectangle 22">
            <a:extLst>
              <a:ext uri="{FF2B5EF4-FFF2-40B4-BE49-F238E27FC236}">
                <a16:creationId xmlns="" xmlns:a16="http://schemas.microsoft.com/office/drawing/2014/main" id="{1C6C9D3D-6CB8-41A9-7B86-A7DA1037F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43027" name="Rectangle 23">
            <a:extLst>
              <a:ext uri="{FF2B5EF4-FFF2-40B4-BE49-F238E27FC236}">
                <a16:creationId xmlns="" xmlns:a16="http://schemas.microsoft.com/office/drawing/2014/main" id="{7769AC14-6325-C9CD-6A33-332C63F2F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22" name="21 Rectángulo redondeado">
            <a:extLst>
              <a:ext uri="{FF2B5EF4-FFF2-40B4-BE49-F238E27FC236}">
                <a16:creationId xmlns="" xmlns:a16="http://schemas.microsoft.com/office/drawing/2014/main" id="{656C0F09-4CFF-97CB-0576-0C98F3A78C6B}"/>
              </a:ext>
            </a:extLst>
          </p:cNvPr>
          <p:cNvSpPr/>
          <p:nvPr/>
        </p:nvSpPr>
        <p:spPr bwMode="auto">
          <a:xfrm>
            <a:off x="3059113" y="1916113"/>
            <a:ext cx="1296987" cy="3603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s-ES" sz="2000" b="1" i="1" dirty="0"/>
              <a:t>1/4</a:t>
            </a:r>
            <a:endParaRPr lang="es-ES" sz="2000" dirty="0"/>
          </a:p>
        </p:txBody>
      </p:sp>
      <p:sp>
        <p:nvSpPr>
          <p:cNvPr id="43029" name="22 Rectángulo redondeado">
            <a:extLst>
              <a:ext uri="{FF2B5EF4-FFF2-40B4-BE49-F238E27FC236}">
                <a16:creationId xmlns="" xmlns:a16="http://schemas.microsoft.com/office/drawing/2014/main" id="{D5578E1B-FFDC-9F05-F75D-FD8030AD6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997200"/>
            <a:ext cx="1152525" cy="3603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rgbClr val="FFC000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400" b="1" i="1"/>
              <a:t>2</a:t>
            </a:r>
            <a:endParaRPr lang="es-ES" altLang="es-ES" sz="2400"/>
          </a:p>
        </p:txBody>
      </p:sp>
      <p:pic>
        <p:nvPicPr>
          <p:cNvPr id="23" name="Picture 17" descr="panterarosa">
            <a:extLst>
              <a:ext uri="{FF2B5EF4-FFF2-40B4-BE49-F238E27FC236}">
                <a16:creationId xmlns="" xmlns:a16="http://schemas.microsoft.com/office/drawing/2014/main" id="{DF865C8F-C2A4-2CD7-FBF3-5B0B0C009C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5805488"/>
            <a:ext cx="102235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23 Imagen" descr="Tres burbujas de mensajes de voz de chat lineales con signos de interrogación. Icono del foro. Concepto de comunicación. Ilustración vectorial de stock aislada sobre fondo blanco - arte vectorial de Signo de interrogación libre de derechos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1" t="20670" r="14587" b="37442"/>
          <a:stretch/>
        </p:blipFill>
        <p:spPr bwMode="auto">
          <a:xfrm>
            <a:off x="7092280" y="1845271"/>
            <a:ext cx="1690357" cy="11519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F2B55060-C473-7B26-7B7C-DD105EF27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53181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6.2. Equacions: nomenclatura</a:t>
            </a:r>
            <a:endParaRPr lang="ca-ES" altLang="es-ES" sz="3600" b="1"/>
          </a:p>
        </p:txBody>
      </p:sp>
      <p:sp>
        <p:nvSpPr>
          <p:cNvPr id="159747" name="Rectangle 3">
            <a:extLst>
              <a:ext uri="{FF2B5EF4-FFF2-40B4-BE49-F238E27FC236}">
                <a16:creationId xmlns="" xmlns:a16="http://schemas.microsoft.com/office/drawing/2014/main" id="{BDE6A5FD-E393-50EF-1D5E-A1AFF22B80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341438"/>
            <a:ext cx="7986713" cy="5040312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a-ES" b="1" dirty="0">
                <a:solidFill>
                  <a:srgbClr val="0000FF"/>
                </a:solidFill>
                <a:latin typeface="Arial" pitchFamily="34" charset="0"/>
              </a:rPr>
              <a:t>Solució d’una equació és un valor que la fa certa</a:t>
            </a:r>
          </a:p>
          <a:p>
            <a:pPr lvl="3" eaLnBrk="1" hangingPunct="1"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x = 1 és solució de </a:t>
            </a:r>
            <a:r>
              <a:rPr lang="ca-ES" sz="2800" b="1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2x+6 = 8 </a:t>
            </a:r>
          </a:p>
          <a:p>
            <a:pPr lvl="3"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ca-ES" sz="2800" b="1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 </a:t>
            </a:r>
            <a:r>
              <a:rPr lang="ca-ES" sz="2800" b="1" dirty="0">
                <a:solidFill>
                  <a:srgbClr val="CC0000"/>
                </a:solidFill>
                <a:latin typeface="Arial" pitchFamily="34" charset="0"/>
              </a:rPr>
              <a:t>(2</a:t>
            </a:r>
            <a:r>
              <a:rPr lang="ca-ES" sz="2800" b="1" dirty="0">
                <a:solidFill>
                  <a:srgbClr val="CC0000"/>
                </a:solidFill>
                <a:latin typeface="Arial" pitchFamily="34" charset="0"/>
                <a:sym typeface="Symbol"/>
              </a:rPr>
              <a:t></a:t>
            </a:r>
            <a:r>
              <a:rPr lang="ca-ES" sz="2800" b="1" dirty="0">
                <a:solidFill>
                  <a:srgbClr val="CC0000"/>
                </a:solidFill>
                <a:latin typeface="Arial" pitchFamily="34" charset="0"/>
              </a:rPr>
              <a:t>1+6 =8)</a:t>
            </a:r>
          </a:p>
          <a:p>
            <a:pPr lvl="3" eaLnBrk="1" hangingPunct="1"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x= 3 no és solució de </a:t>
            </a:r>
            <a:r>
              <a:rPr lang="ca-ES" sz="2800" b="1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2x+6 = 8   </a:t>
            </a:r>
          </a:p>
          <a:p>
            <a:pPr lvl="3"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ca-ES" sz="2800" b="1" dirty="0">
                <a:solidFill>
                  <a:srgbClr val="CC0000"/>
                </a:solidFill>
                <a:latin typeface="Arial" pitchFamily="34" charset="0"/>
              </a:rPr>
              <a:t>(2 </a:t>
            </a:r>
            <a:r>
              <a:rPr lang="ca-ES" sz="2800" b="1" dirty="0">
                <a:solidFill>
                  <a:srgbClr val="CC0000"/>
                </a:solidFill>
                <a:latin typeface="Arial" pitchFamily="34" charset="0"/>
                <a:sym typeface="Symbol"/>
              </a:rPr>
              <a:t> </a:t>
            </a:r>
            <a:r>
              <a:rPr lang="ca-ES" sz="2800" b="1" dirty="0">
                <a:solidFill>
                  <a:srgbClr val="CC0000"/>
                </a:solidFill>
                <a:latin typeface="Arial" pitchFamily="34" charset="0"/>
              </a:rPr>
              <a:t>3 + 6 és distint de 8)</a:t>
            </a:r>
            <a:endParaRPr lang="ca-ES" sz="2800" dirty="0">
              <a:solidFill>
                <a:srgbClr val="0000FF"/>
              </a:solidFill>
              <a:latin typeface="Arial" pitchFamily="34" charset="0"/>
            </a:endParaRPr>
          </a:p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endParaRPr lang="ca-ES" sz="4400" b="1" dirty="0">
              <a:solidFill>
                <a:srgbClr val="CC0000"/>
              </a:solidFill>
              <a:latin typeface="Arial" pitchFamily="34" charset="0"/>
            </a:endParaRPr>
          </a:p>
          <a:p>
            <a:pPr lvl="3" eaLnBrk="1" hangingPunct="1">
              <a:defRPr/>
            </a:pPr>
            <a:endParaRPr lang="ca-ES" b="1" dirty="0"/>
          </a:p>
          <a:p>
            <a:pPr lvl="3" eaLnBrk="1" hangingPunct="1">
              <a:defRPr/>
            </a:pPr>
            <a:endParaRPr lang="ca-ES" b="1" dirty="0"/>
          </a:p>
          <a:p>
            <a:pPr lvl="3" eaLnBrk="1" hangingPunct="1">
              <a:defRPr/>
            </a:pPr>
            <a:endParaRPr lang="ca-ES" b="1" dirty="0"/>
          </a:p>
          <a:p>
            <a:pPr eaLnBrk="1" hangingPunct="1">
              <a:defRPr/>
            </a:pPr>
            <a:endParaRPr lang="ca-ES" sz="3600" dirty="0">
              <a:solidFill>
                <a:srgbClr val="0000FF"/>
              </a:solidFill>
              <a:latin typeface="Arial" pitchFamily="34" charset="0"/>
            </a:endParaRPr>
          </a:p>
        </p:txBody>
      </p:sp>
      <p:pic>
        <p:nvPicPr>
          <p:cNvPr id="47108" name="3 Imagen" descr="https://encrypted-tbn2.gstatic.com/images?q=tbn:ANd9GcRbkySTC9fLJoNQDrD5q2ucwEBe0SZYlsxsQGwcQYuAQN4STo01">
            <a:hlinkClick r:id="rId2"/>
            <a:extLst>
              <a:ext uri="{FF2B5EF4-FFF2-40B4-BE49-F238E27FC236}">
                <a16:creationId xmlns="" xmlns:a16="http://schemas.microsoft.com/office/drawing/2014/main" id="{059FB6F0-F692-5479-D40F-F6204CD9F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508500"/>
            <a:ext cx="35274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13" descr="gif_50_14">
            <a:hlinkClick r:id="rId4" action="ppaction://hlinksldjump"/>
            <a:extLst>
              <a:ext uri="{FF2B5EF4-FFF2-40B4-BE49-F238E27FC236}">
                <a16:creationId xmlns="" xmlns:a16="http://schemas.microsoft.com/office/drawing/2014/main" id="{04562510-3CCC-AC16-DB4B-27095C1D01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73788"/>
            <a:ext cx="3508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BFED201-3513-962B-4F92-421340BA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EBE14F8-AD66-E52C-6BAE-FC4B1E88F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784EBE71-CCE7-33A4-ED44-B0EA01D7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25" y="628911"/>
            <a:ext cx="6252575" cy="581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98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CED9E76-0DF6-4116-35A6-8CCC696E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Imagen que contiene Texto&#10;&#10;Descripción generada automáticamente">
            <a:extLst>
              <a:ext uri="{FF2B5EF4-FFF2-40B4-BE49-F238E27FC236}">
                <a16:creationId xmlns="" xmlns:a16="http://schemas.microsoft.com/office/drawing/2014/main" id="{7D7B8D7E-BB33-F9FF-2EC4-D3607FDE7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76" y="459065"/>
            <a:ext cx="7306848" cy="5356411"/>
          </a:xfrm>
        </p:spPr>
      </p:pic>
    </p:spTree>
    <p:extLst>
      <p:ext uri="{BB962C8B-B14F-4D97-AF65-F5344CB8AC3E}">
        <p14:creationId xmlns:p14="http://schemas.microsoft.com/office/powerpoint/2010/main" val="4115716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>
            <a:extLst>
              <a:ext uri="{FF2B5EF4-FFF2-40B4-BE49-F238E27FC236}">
                <a16:creationId xmlns="" xmlns:a16="http://schemas.microsoft.com/office/drawing/2014/main" id="{CBD8693D-8AAB-DC83-DF93-C62EA6BE4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1196975"/>
            <a:ext cx="4419600" cy="406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ca-ES" sz="2000" b="1" i="1" dirty="0">
                <a:solidFill>
                  <a:schemeClr val="accent4">
                    <a:lumMod val="95000"/>
                    <a:lumOff val="5000"/>
                  </a:schemeClr>
                </a:solidFill>
                <a:latin typeface="Century Gothic" pitchFamily="34" charset="0"/>
              </a:rPr>
              <a:t>EQUACIONS DEL TIPUS  C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="" xmlns:a16="http://schemas.microsoft.com/office/drawing/2014/main" id="{1F53E65F-F875-BC3C-0E54-07813D61E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438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X =</a:t>
            </a:r>
          </a:p>
        </p:txBody>
      </p:sp>
      <p:graphicFrame>
        <p:nvGraphicFramePr>
          <p:cNvPr id="9221" name="Object 5">
            <a:extLst>
              <a:ext uri="{FF2B5EF4-FFF2-40B4-BE49-F238E27FC236}">
                <a16:creationId xmlns="" xmlns:a16="http://schemas.microsoft.com/office/drawing/2014/main" id="{717A4561-A0FA-78C2-179E-AD30ED5A7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1025" y="2209800"/>
          <a:ext cx="5492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cuación" r:id="rId4" imgW="241195" imgH="634725" progId="Equation.3">
                  <p:embed/>
                </p:oleObj>
              </mc:Choice>
              <mc:Fallback>
                <p:oleObj name="Ecuación" r:id="rId4" imgW="241195" imgH="634725" progId="Equation.3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="" xmlns:a16="http://schemas.microsoft.com/office/drawing/2014/main" id="{717A4561-A0FA-78C2-179E-AD30ED5A7E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2209800"/>
                        <a:ext cx="5492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AutoShape 6">
            <a:extLst>
              <a:ext uri="{FF2B5EF4-FFF2-40B4-BE49-F238E27FC236}">
                <a16:creationId xmlns="" xmlns:a16="http://schemas.microsoft.com/office/drawing/2014/main" id="{8D225BC8-F43B-D8EB-A565-A5A3C8DE8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971800"/>
            <a:ext cx="990600" cy="228600"/>
          </a:xfrm>
          <a:prstGeom prst="curvedUpArrow">
            <a:avLst>
              <a:gd name="adj1" fmla="val 86667"/>
              <a:gd name="adj2" fmla="val 17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9223" name="Text Box 7">
            <a:extLst>
              <a:ext uri="{FF2B5EF4-FFF2-40B4-BE49-F238E27FC236}">
                <a16:creationId xmlns="" xmlns:a16="http://schemas.microsoft.com/office/drawing/2014/main" id="{3A65448B-F6CA-123A-0DBB-C159395BE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38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X = 10</a:t>
            </a:r>
          </a:p>
        </p:txBody>
      </p:sp>
      <p:sp>
        <p:nvSpPr>
          <p:cNvPr id="9226" name="Text Box 10">
            <a:extLst>
              <a:ext uri="{FF2B5EF4-FFF2-40B4-BE49-F238E27FC236}">
                <a16:creationId xmlns="" xmlns:a16="http://schemas.microsoft.com/office/drawing/2014/main" id="{A8782928-3BC5-8761-E601-19A3F6E2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146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3X = 30</a:t>
            </a:r>
          </a:p>
        </p:txBody>
      </p:sp>
      <p:pic>
        <p:nvPicPr>
          <p:cNvPr id="51208" name="Picture 13" descr="Finger point Blue transparent">
            <a:extLst>
              <a:ext uri="{FF2B5EF4-FFF2-40B4-BE49-F238E27FC236}">
                <a16:creationId xmlns="" xmlns:a16="http://schemas.microsoft.com/office/drawing/2014/main" id="{685248AC-8A85-2813-6135-BB9A33962D4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68413"/>
            <a:ext cx="47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>
            <a:extLst>
              <a:ext uri="{FF2B5EF4-FFF2-40B4-BE49-F238E27FC236}">
                <a16:creationId xmlns="" xmlns:a16="http://schemas.microsoft.com/office/drawing/2014/main" id="{B64147A4-4CAC-8AA9-BD24-4A84716356E7}"/>
              </a:ext>
            </a:extLst>
          </p:cNvPr>
          <p:cNvSpPr txBox="1">
            <a:spLocks noChangeArrowheads="1"/>
          </p:cNvSpPr>
          <p:nvPr/>
        </p:nvSpPr>
        <p:spPr>
          <a:xfrm>
            <a:off x="1350963" y="333375"/>
            <a:ext cx="6892925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ca-ES" sz="3600" b="1" kern="0" dirty="0">
                <a:solidFill>
                  <a:srgbClr val="C00000"/>
                </a:solidFill>
                <a:latin typeface="Arial" pitchFamily="34" charset="0"/>
                <a:ea typeface="+mj-ea"/>
                <a:cs typeface="+mj-cs"/>
              </a:rPr>
              <a:t>6.3. Transposició de termes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="" xmlns:a16="http://schemas.microsoft.com/office/drawing/2014/main" id="{09AAB320-65BA-F264-771B-E6FE0DA7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313" y="364013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X =</a:t>
            </a:r>
          </a:p>
        </p:txBody>
      </p:sp>
      <p:graphicFrame>
        <p:nvGraphicFramePr>
          <p:cNvPr id="17" name="Object 5">
            <a:extLst>
              <a:ext uri="{FF2B5EF4-FFF2-40B4-BE49-F238E27FC236}">
                <a16:creationId xmlns="" xmlns:a16="http://schemas.microsoft.com/office/drawing/2014/main" id="{5AF45F4E-581D-502B-57CC-9A93D5F91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3357563"/>
          <a:ext cx="4635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cuación" r:id="rId7" imgW="203112" imgH="888614" progId="Equation.3">
                  <p:embed/>
                </p:oleObj>
              </mc:Choice>
              <mc:Fallback>
                <p:oleObj name="Ecuación" r:id="rId7" imgW="203112" imgH="888614" progId="Equation.3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="" xmlns:a16="http://schemas.microsoft.com/office/drawing/2014/main" id="{5AF45F4E-581D-502B-57CC-9A93D5F91A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357563"/>
                        <a:ext cx="4635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6">
            <a:extLst>
              <a:ext uri="{FF2B5EF4-FFF2-40B4-BE49-F238E27FC236}">
                <a16:creationId xmlns="" xmlns:a16="http://schemas.microsoft.com/office/drawing/2014/main" id="{84F8754F-B2DB-7E21-87E1-83CF52FE0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4173538"/>
            <a:ext cx="990600" cy="228600"/>
          </a:xfrm>
          <a:prstGeom prst="curvedUpArrow">
            <a:avLst>
              <a:gd name="adj1" fmla="val 86667"/>
              <a:gd name="adj2" fmla="val 17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19" name="Text Box 7">
            <a:extLst>
              <a:ext uri="{FF2B5EF4-FFF2-40B4-BE49-F238E27FC236}">
                <a16:creationId xmlns="" xmlns:a16="http://schemas.microsoft.com/office/drawing/2014/main" id="{52F82D8B-2699-2E96-A237-50F0B10B7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3" y="36401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X = 9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="" xmlns:a16="http://schemas.microsoft.com/office/drawing/2014/main" id="{F5B10038-C1F6-2AAF-4267-DF9525DC7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716338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2X = 18</a:t>
            </a:r>
          </a:p>
        </p:txBody>
      </p:sp>
      <p:pic>
        <p:nvPicPr>
          <p:cNvPr id="51215" name="Picture 13" descr="gif_50_14">
            <a:hlinkClick r:id="rId9" action="ppaction://hlinksldjump"/>
            <a:extLst>
              <a:ext uri="{FF2B5EF4-FFF2-40B4-BE49-F238E27FC236}">
                <a16:creationId xmlns="" xmlns:a16="http://schemas.microsoft.com/office/drawing/2014/main" id="{15546DEA-9539-2BFB-CC47-5F6A6A9B081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73788"/>
            <a:ext cx="3508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2" grpId="0" animBg="1"/>
      <p:bldP spid="9223" grpId="0" autoUpdateAnimBg="0"/>
      <p:bldP spid="9226" grpId="0" autoUpdateAnimBg="0"/>
      <p:bldP spid="16" grpId="0" autoUpdateAnimBg="0"/>
      <p:bldP spid="18" grpId="0" animBg="1"/>
      <p:bldP spid="19" grpId="0" autoUpdateAnimBg="0"/>
      <p:bldP spid="2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>
            <a:extLst>
              <a:ext uri="{FF2B5EF4-FFF2-40B4-BE49-F238E27FC236}">
                <a16:creationId xmlns="" xmlns:a16="http://schemas.microsoft.com/office/drawing/2014/main" id="{38603E60-7440-D5E6-9D5F-3656AFC8C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1196975"/>
            <a:ext cx="4419600" cy="406400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ca-ES" sz="2000" b="1" i="1" dirty="0">
                <a:solidFill>
                  <a:schemeClr val="bg1">
                    <a:lumMod val="20000"/>
                    <a:lumOff val="80000"/>
                  </a:schemeClr>
                </a:solidFill>
                <a:latin typeface="Century Gothic" pitchFamily="34" charset="0"/>
              </a:rPr>
              <a:t>EQUACIONS DEL TIPUS  D</a:t>
            </a:r>
          </a:p>
        </p:txBody>
      </p:sp>
      <p:pic>
        <p:nvPicPr>
          <p:cNvPr id="52227" name="Picture 13" descr="Finger point Blue transparent">
            <a:extLst>
              <a:ext uri="{FF2B5EF4-FFF2-40B4-BE49-F238E27FC236}">
                <a16:creationId xmlns="" xmlns:a16="http://schemas.microsoft.com/office/drawing/2014/main" id="{C85034D2-80A1-95C9-1229-77D9F082C7F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68413"/>
            <a:ext cx="47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>
            <a:extLst>
              <a:ext uri="{FF2B5EF4-FFF2-40B4-BE49-F238E27FC236}">
                <a16:creationId xmlns="" xmlns:a16="http://schemas.microsoft.com/office/drawing/2014/main" id="{ED09A58D-00E2-D01F-C35C-B35299D66B82}"/>
              </a:ext>
            </a:extLst>
          </p:cNvPr>
          <p:cNvSpPr txBox="1">
            <a:spLocks noChangeArrowheads="1"/>
          </p:cNvSpPr>
          <p:nvPr/>
        </p:nvSpPr>
        <p:spPr>
          <a:xfrm>
            <a:off x="1350963" y="333375"/>
            <a:ext cx="6892925" cy="609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ca-ES" sz="3600" b="1" kern="0" dirty="0">
                <a:solidFill>
                  <a:srgbClr val="C00000"/>
                </a:solidFill>
                <a:latin typeface="Arial" pitchFamily="34" charset="0"/>
                <a:ea typeface="+mj-ea"/>
                <a:cs typeface="+mj-cs"/>
              </a:rPr>
              <a:t>6.3. Transposició de termes</a:t>
            </a:r>
          </a:p>
        </p:txBody>
      </p:sp>
      <p:sp>
        <p:nvSpPr>
          <p:cNvPr id="28" name="Text Box 3">
            <a:extLst>
              <a:ext uri="{FF2B5EF4-FFF2-40B4-BE49-F238E27FC236}">
                <a16:creationId xmlns="" xmlns:a16="http://schemas.microsoft.com/office/drawing/2014/main" id="{6C4849E1-9875-80BB-0CA6-6C52CB9DC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5" y="265588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X = 2 · 6</a:t>
            </a:r>
          </a:p>
        </p:txBody>
      </p:sp>
      <p:graphicFrame>
        <p:nvGraphicFramePr>
          <p:cNvPr id="29" name="Object 8">
            <a:extLst>
              <a:ext uri="{FF2B5EF4-FFF2-40B4-BE49-F238E27FC236}">
                <a16:creationId xmlns="" xmlns:a16="http://schemas.microsoft.com/office/drawing/2014/main" id="{15311A3D-BD9E-4083-923B-4E94D6BD4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2292350"/>
          <a:ext cx="439738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cuación" r:id="rId5" imgW="203112" imgH="660113" progId="Equation.3">
                  <p:embed/>
                </p:oleObj>
              </mc:Choice>
              <mc:Fallback>
                <p:oleObj name="Ecuación" r:id="rId5" imgW="203112" imgH="660113" progId="Equation.3">
                  <p:embed/>
                  <p:pic>
                    <p:nvPicPr>
                      <p:cNvPr id="29" name="Object 8">
                        <a:extLst>
                          <a:ext uri="{FF2B5EF4-FFF2-40B4-BE49-F238E27FC236}">
                            <a16:creationId xmlns="" xmlns:a16="http://schemas.microsoft.com/office/drawing/2014/main" id="{15311A3D-BD9E-4083-923B-4E94D6BD4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2292350"/>
                        <a:ext cx="439738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9">
            <a:extLst>
              <a:ext uri="{FF2B5EF4-FFF2-40B4-BE49-F238E27FC236}">
                <a16:creationId xmlns="" xmlns:a16="http://schemas.microsoft.com/office/drawing/2014/main" id="{E0BC2DDA-3AA9-1FEB-2C82-8F783CF25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4923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= 6</a:t>
            </a:r>
          </a:p>
        </p:txBody>
      </p:sp>
      <p:sp>
        <p:nvSpPr>
          <p:cNvPr id="31" name="Text Box 11">
            <a:extLst>
              <a:ext uri="{FF2B5EF4-FFF2-40B4-BE49-F238E27FC236}">
                <a16:creationId xmlns="" xmlns:a16="http://schemas.microsoft.com/office/drawing/2014/main" id="{DE1F018A-9401-18B4-37B0-31CA93149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66382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X = 12</a:t>
            </a:r>
          </a:p>
        </p:txBody>
      </p:sp>
      <p:sp>
        <p:nvSpPr>
          <p:cNvPr id="32" name="AutoShape 12">
            <a:extLst>
              <a:ext uri="{FF2B5EF4-FFF2-40B4-BE49-F238E27FC236}">
                <a16:creationId xmlns="" xmlns:a16="http://schemas.microsoft.com/office/drawing/2014/main" id="{AF945BCC-1F36-954B-1EFF-B7DE5062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3341688"/>
            <a:ext cx="762000" cy="228600"/>
          </a:xfrm>
          <a:prstGeom prst="curvedUpArrow">
            <a:avLst>
              <a:gd name="adj1" fmla="val 66667"/>
              <a:gd name="adj2" fmla="val 13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38" name="Text Box 3">
            <a:extLst>
              <a:ext uri="{FF2B5EF4-FFF2-40B4-BE49-F238E27FC236}">
                <a16:creationId xmlns="" xmlns:a16="http://schemas.microsoft.com/office/drawing/2014/main" id="{27DE8E04-C198-4453-3E3D-8837FDF95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572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X = 3 · 5</a:t>
            </a:r>
          </a:p>
        </p:txBody>
      </p:sp>
      <p:graphicFrame>
        <p:nvGraphicFramePr>
          <p:cNvPr id="39" name="Object 8">
            <a:extLst>
              <a:ext uri="{FF2B5EF4-FFF2-40B4-BE49-F238E27FC236}">
                <a16:creationId xmlns="" xmlns:a16="http://schemas.microsoft.com/office/drawing/2014/main" id="{6B6157C6-AEDC-44B8-CB50-A0B265F38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4788" y="4481513"/>
          <a:ext cx="3841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cuación" r:id="rId7" imgW="177569" imgH="405872" progId="Equation.3">
                  <p:embed/>
                </p:oleObj>
              </mc:Choice>
              <mc:Fallback>
                <p:oleObj name="Ecuación" r:id="rId7" imgW="177569" imgH="405872" progId="Equation.3">
                  <p:embed/>
                  <p:pic>
                    <p:nvPicPr>
                      <p:cNvPr id="39" name="Object 8">
                        <a:extLst>
                          <a:ext uri="{FF2B5EF4-FFF2-40B4-BE49-F238E27FC236}">
                            <a16:creationId xmlns="" xmlns:a16="http://schemas.microsoft.com/office/drawing/2014/main" id="{6B6157C6-AEDC-44B8-CB50-A0B265F386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4481513"/>
                        <a:ext cx="3841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9">
            <a:extLst>
              <a:ext uri="{FF2B5EF4-FFF2-40B4-BE49-F238E27FC236}">
                <a16:creationId xmlns="" xmlns:a16="http://schemas.microsoft.com/office/drawing/2014/main" id="{0636279C-BCFC-4E38-2DFF-F5EC25383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648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= 3</a:t>
            </a:r>
          </a:p>
        </p:txBody>
      </p:sp>
      <p:sp>
        <p:nvSpPr>
          <p:cNvPr id="41" name="Text Box 11">
            <a:extLst>
              <a:ext uri="{FF2B5EF4-FFF2-40B4-BE49-F238E27FC236}">
                <a16:creationId xmlns="" xmlns:a16="http://schemas.microsoft.com/office/drawing/2014/main" id="{D9610523-7396-2195-D2BF-D68D2E578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8152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X = 15</a:t>
            </a:r>
          </a:p>
        </p:txBody>
      </p:sp>
      <p:sp>
        <p:nvSpPr>
          <p:cNvPr id="42" name="AutoShape 12">
            <a:extLst>
              <a:ext uri="{FF2B5EF4-FFF2-40B4-BE49-F238E27FC236}">
                <a16:creationId xmlns="" xmlns:a16="http://schemas.microsoft.com/office/drawing/2014/main" id="{27841DCF-EE6C-3430-B557-2EB433F5E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57800"/>
            <a:ext cx="762000" cy="228600"/>
          </a:xfrm>
          <a:prstGeom prst="curvedUpArrow">
            <a:avLst>
              <a:gd name="adj1" fmla="val 66667"/>
              <a:gd name="adj2" fmla="val 13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pic>
        <p:nvPicPr>
          <p:cNvPr id="52239" name="Picture 13" descr="gif_50_14">
            <a:hlinkClick r:id="rId9" action="ppaction://hlinksldjump"/>
            <a:extLst>
              <a:ext uri="{FF2B5EF4-FFF2-40B4-BE49-F238E27FC236}">
                <a16:creationId xmlns="" xmlns:a16="http://schemas.microsoft.com/office/drawing/2014/main" id="{3FCB316E-A920-28CD-D55E-0D6D5BC1426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73788"/>
            <a:ext cx="3508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30" grpId="0" autoUpdateAnimBg="0"/>
      <p:bldP spid="31" grpId="0" autoUpdateAnimBg="0"/>
      <p:bldP spid="32" grpId="0" animBg="1"/>
      <p:bldP spid="38" grpId="0" autoUpdateAnimBg="0"/>
      <p:bldP spid="40" grpId="0" autoUpdateAnimBg="0"/>
      <p:bldP spid="41" grpId="0" autoUpdateAnimBg="0"/>
      <p:bldP spid="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>
            <a:extLst>
              <a:ext uri="{FF2B5EF4-FFF2-40B4-BE49-F238E27FC236}">
                <a16:creationId xmlns="" xmlns:a16="http://schemas.microsoft.com/office/drawing/2014/main" id="{E4A80F24-B3E8-08B5-1245-B6AF894C72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341438"/>
            <a:ext cx="7920038" cy="4895850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a-ES" sz="4400" b="1" dirty="0">
                <a:solidFill>
                  <a:srgbClr val="0000FF"/>
                </a:solidFill>
                <a:latin typeface="Arial" pitchFamily="34" charset="0"/>
              </a:rPr>
              <a:t>Recorda</a:t>
            </a:r>
          </a:p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ca-ES" b="1" dirty="0">
                <a:solidFill>
                  <a:srgbClr val="C00000"/>
                </a:solidFill>
                <a:latin typeface="Arial" pitchFamily="34" charset="0"/>
              </a:rPr>
              <a:t>	Solució d’una equació </a:t>
            </a:r>
            <a:r>
              <a:rPr lang="ca-ES" b="1" dirty="0">
                <a:solidFill>
                  <a:srgbClr val="0000FF"/>
                </a:solidFill>
                <a:latin typeface="Arial" pitchFamily="34" charset="0"/>
              </a:rPr>
              <a:t>és un valor que la fa certa</a:t>
            </a:r>
          </a:p>
          <a:p>
            <a:pPr lvl="3" eaLnBrk="1" hangingPunct="1"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x = 2 és solució de </a:t>
            </a:r>
            <a:r>
              <a:rPr lang="ca-ES" sz="2800" b="1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3x+ 4 = 10 </a:t>
            </a:r>
          </a:p>
          <a:p>
            <a:pPr lvl="3"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ca-ES" sz="2800" b="1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 </a:t>
            </a:r>
            <a:r>
              <a:rPr lang="ca-ES" sz="2800" b="1" dirty="0">
                <a:solidFill>
                  <a:srgbClr val="CC0000"/>
                </a:solidFill>
                <a:latin typeface="Arial" pitchFamily="34" charset="0"/>
              </a:rPr>
              <a:t>(3</a:t>
            </a:r>
            <a:r>
              <a:rPr lang="ca-ES" sz="2800" b="1" dirty="0">
                <a:solidFill>
                  <a:srgbClr val="CC0000"/>
                </a:solidFill>
                <a:latin typeface="Arial" pitchFamily="34" charset="0"/>
                <a:sym typeface="Symbol"/>
              </a:rPr>
              <a:t>2</a:t>
            </a:r>
            <a:r>
              <a:rPr lang="ca-ES" sz="2800" b="1" dirty="0">
                <a:solidFill>
                  <a:srgbClr val="CC0000"/>
                </a:solidFill>
                <a:latin typeface="Arial" pitchFamily="34" charset="0"/>
              </a:rPr>
              <a:t>+ 4 = 10)</a:t>
            </a:r>
          </a:p>
          <a:p>
            <a:pPr lvl="3"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  <a:defRPr/>
            </a:pPr>
            <a:endParaRPr lang="ca-ES" sz="1200" b="1" dirty="0">
              <a:solidFill>
                <a:srgbClr val="CC0000"/>
              </a:solidFill>
              <a:latin typeface="Arial" pitchFamily="34" charset="0"/>
            </a:endParaRPr>
          </a:p>
          <a:p>
            <a:pPr lvl="3" eaLnBrk="1" hangingPunct="1"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x= 3 no és solució de </a:t>
            </a:r>
            <a:r>
              <a:rPr lang="ca-ES" sz="2800" b="1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3x+ 4 = 10   </a:t>
            </a:r>
          </a:p>
          <a:p>
            <a:pPr lvl="3"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ca-ES" sz="2800" b="1" dirty="0">
                <a:solidFill>
                  <a:srgbClr val="CC0000"/>
                </a:solidFill>
                <a:latin typeface="Arial" pitchFamily="34" charset="0"/>
              </a:rPr>
              <a:t>(3 </a:t>
            </a:r>
            <a:r>
              <a:rPr lang="ca-ES" sz="2800" b="1" dirty="0">
                <a:solidFill>
                  <a:srgbClr val="CC0000"/>
                </a:solidFill>
                <a:latin typeface="Arial" pitchFamily="34" charset="0"/>
                <a:sym typeface="Symbol"/>
              </a:rPr>
              <a:t> </a:t>
            </a:r>
            <a:r>
              <a:rPr lang="ca-ES" sz="2800" b="1" dirty="0">
                <a:solidFill>
                  <a:srgbClr val="CC0000"/>
                </a:solidFill>
                <a:latin typeface="Arial" pitchFamily="34" charset="0"/>
              </a:rPr>
              <a:t>3 + 4 és distint de  10)  </a:t>
            </a:r>
            <a:endParaRPr lang="ca-ES" sz="2800" dirty="0">
              <a:solidFill>
                <a:srgbClr val="0000FF"/>
              </a:solidFill>
              <a:latin typeface="Arial" pitchFamily="34" charset="0"/>
            </a:endParaRPr>
          </a:p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endParaRPr lang="ca-ES" sz="4400" b="1" dirty="0">
              <a:solidFill>
                <a:srgbClr val="CC0000"/>
              </a:solidFill>
              <a:latin typeface="Arial" pitchFamily="34" charset="0"/>
            </a:endParaRPr>
          </a:p>
          <a:p>
            <a:pPr lvl="3" eaLnBrk="1" hangingPunct="1">
              <a:defRPr/>
            </a:pPr>
            <a:endParaRPr lang="ca-ES" b="1" dirty="0"/>
          </a:p>
          <a:p>
            <a:pPr lvl="3" eaLnBrk="1" hangingPunct="1">
              <a:defRPr/>
            </a:pPr>
            <a:endParaRPr lang="ca-ES" b="1" dirty="0"/>
          </a:p>
          <a:p>
            <a:pPr lvl="3" eaLnBrk="1" hangingPunct="1">
              <a:defRPr/>
            </a:pPr>
            <a:endParaRPr lang="ca-ES" b="1" dirty="0"/>
          </a:p>
          <a:p>
            <a:pPr eaLnBrk="1" hangingPunct="1">
              <a:defRPr/>
            </a:pPr>
            <a:endParaRPr lang="ca-ES" sz="3600" dirty="0">
              <a:solidFill>
                <a:srgbClr val="0000FF"/>
              </a:solidFill>
              <a:latin typeface="Arial" pitchFamily="34" charset="0"/>
            </a:endParaRPr>
          </a:p>
        </p:txBody>
      </p:sp>
      <p:pic>
        <p:nvPicPr>
          <p:cNvPr id="58371" name="3 Imagen" descr="https://encrypted-tbn2.gstatic.com/images?q=tbn:ANd9GcRbkySTC9fLJoNQDrD5q2ucwEBe0SZYlsxsQGwcQYuAQN4STo01">
            <a:hlinkClick r:id="rId2"/>
            <a:extLst>
              <a:ext uri="{FF2B5EF4-FFF2-40B4-BE49-F238E27FC236}">
                <a16:creationId xmlns="" xmlns:a16="http://schemas.microsoft.com/office/drawing/2014/main" id="{488CE982-0FD6-0BA2-A0BA-28EC3A526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867275"/>
            <a:ext cx="2808288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DBCB151E-575B-8437-08F9-D99F3CD0C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33375"/>
            <a:ext cx="81010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ca-ES" sz="3200" b="1" kern="0" dirty="0">
                <a:solidFill>
                  <a:srgbClr val="C00000"/>
                </a:solidFill>
                <a:latin typeface="Arial" pitchFamily="34" charset="0"/>
                <a:ea typeface="+mj-ea"/>
                <a:cs typeface="+mj-cs"/>
              </a:rPr>
              <a:t>6.4. Resolució d’equacions senzilles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="" xmlns:a16="http://schemas.microsoft.com/office/drawing/2014/main" id="{248854F7-D6E7-5A7E-5D6B-8F7B4B3B7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956550" cy="609600"/>
          </a:xfrm>
        </p:spPr>
        <p:txBody>
          <a:bodyPr/>
          <a:lstStyle/>
          <a:p>
            <a:pPr algn="ctr" eaLnBrk="1" hangingPunct="1"/>
            <a:r>
              <a:rPr lang="ca-ES" altLang="es-ES" sz="3200" b="1">
                <a:solidFill>
                  <a:srgbClr val="C00000"/>
                </a:solidFill>
                <a:latin typeface="Arial" panose="020B0604020202020204" pitchFamily="34" charset="0"/>
              </a:rPr>
              <a:t>6.4. Resolució d’equacions senzilles</a:t>
            </a:r>
          </a:p>
        </p:txBody>
      </p:sp>
      <p:sp>
        <p:nvSpPr>
          <p:cNvPr id="4" name="3 Rectángulo">
            <a:extLst>
              <a:ext uri="{FF2B5EF4-FFF2-40B4-BE49-F238E27FC236}">
                <a16:creationId xmlns="" xmlns:a16="http://schemas.microsoft.com/office/drawing/2014/main" id="{5BAB1544-F82F-91C1-AC59-2E0A112DF986}"/>
              </a:ext>
            </a:extLst>
          </p:cNvPr>
          <p:cNvSpPr/>
          <p:nvPr/>
        </p:nvSpPr>
        <p:spPr>
          <a:xfrm>
            <a:off x="1079500" y="1125538"/>
            <a:ext cx="8064500" cy="32305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 més important  de la resolució d’equacions, és:</a:t>
            </a:r>
          </a:p>
          <a:p>
            <a:pPr>
              <a:lnSpc>
                <a:spcPct val="150000"/>
              </a:lnSpc>
              <a:buClr>
                <a:srgbClr val="CC0000"/>
              </a:buClr>
              <a:defRPr/>
            </a:pPr>
            <a:r>
              <a:rPr lang="ca-E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possibilitat per a </a:t>
            </a:r>
            <a:r>
              <a:rPr lang="ca-ES" sz="2800" b="1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enfrontar-nos a diferents situacions  i problema en la vida quotidiana</a:t>
            </a:r>
          </a:p>
          <a:p>
            <a:pPr>
              <a:lnSpc>
                <a:spcPct val="150000"/>
              </a:lnSpc>
              <a:defRPr/>
            </a:pPr>
            <a:endParaRPr lang="ca-E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0420" name="4 Imagen" descr="Albañil">
            <a:extLst>
              <a:ext uri="{FF2B5EF4-FFF2-40B4-BE49-F238E27FC236}">
                <a16:creationId xmlns="" xmlns:a16="http://schemas.microsoft.com/office/drawing/2014/main" id="{59CD547E-5E60-61D6-4E60-F27013B5D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4365625"/>
            <a:ext cx="56896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="" xmlns:a16="http://schemas.microsoft.com/office/drawing/2014/main" id="{BAC06834-E016-D26B-29EF-A608DBEC0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6.1. Equacions: significat i utilitat</a:t>
            </a:r>
          </a:p>
        </p:txBody>
      </p:sp>
      <p:sp>
        <p:nvSpPr>
          <p:cNvPr id="11266" name="2 Marcador de contenido">
            <a:extLst>
              <a:ext uri="{FF2B5EF4-FFF2-40B4-BE49-F238E27FC236}">
                <a16:creationId xmlns="" xmlns:a16="http://schemas.microsoft.com/office/drawing/2014/main" id="{7711FD6D-0C62-BB42-7DFE-806008E81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13" y="1052513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ca-ES" altLang="es-E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Igual que Indiana Jones anava a la cerca del "Arca Perduda" en la famosa pel·lícula de George Lucas, nosaltres farem també una cerca del tresor i anirem "a la cerca del valor perdut".  (x)</a:t>
            </a:r>
          </a:p>
          <a:p>
            <a:pPr eaLnBrk="1" hangingPunct="1"/>
            <a:endParaRPr lang="es-ES" altLang="es-ES" dirty="0"/>
          </a:p>
        </p:txBody>
      </p:sp>
      <p:pic>
        <p:nvPicPr>
          <p:cNvPr id="6" name="5 Imagen" descr="Tres burbujas de mensajes de voz de chat lineales con signos de interrogación. Icono del foro. Concepto de comunicación. Ilustración vectorial de stock aislada sobre fondo blanco - arte vectorial de Signo de interrogación libre de derechos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1" t="20670" r="14587" b="37442"/>
          <a:stretch/>
        </p:blipFill>
        <p:spPr bwMode="auto">
          <a:xfrm>
            <a:off x="1619672" y="3824125"/>
            <a:ext cx="4536504" cy="21971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="" xmlns:a16="http://schemas.microsoft.com/office/drawing/2014/main" id="{5677DB90-DA07-5C0C-9B63-1F199F7E4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956550" cy="609600"/>
          </a:xfrm>
        </p:spPr>
        <p:txBody>
          <a:bodyPr/>
          <a:lstStyle/>
          <a:p>
            <a:pPr algn="ctr" eaLnBrk="1" hangingPunct="1"/>
            <a:r>
              <a:rPr lang="ca-ES" altLang="es-ES" sz="3200" b="1">
                <a:solidFill>
                  <a:srgbClr val="C00000"/>
                </a:solidFill>
                <a:latin typeface="Arial" panose="020B0604020202020204" pitchFamily="34" charset="0"/>
              </a:rPr>
              <a:t>6.4. Resolució d’equacions senzilles</a:t>
            </a:r>
          </a:p>
        </p:txBody>
      </p:sp>
      <p:sp>
        <p:nvSpPr>
          <p:cNvPr id="4" name="3 Rectángulo">
            <a:extLst>
              <a:ext uri="{FF2B5EF4-FFF2-40B4-BE49-F238E27FC236}">
                <a16:creationId xmlns="" xmlns:a16="http://schemas.microsoft.com/office/drawing/2014/main" id="{EA3F06F0-3645-2CD5-8A16-EF76ED61A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44625"/>
            <a:ext cx="8137525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Abans de començar l'aplicació dels coneixements que has aprés sobre equacions per a la resolució de problemes, realitza un visionat al següent enllaç a un vídeo.      </a:t>
            </a:r>
            <a:r>
              <a:rPr lang="ca-ES" altLang="es-E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Vídeo Chavo</a:t>
            </a:r>
            <a:r>
              <a:rPr lang="ca-ES" altLang="es-ES" sz="12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ca-ES" altLang="es-ES" sz="24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Rectángulo">
            <a:extLst>
              <a:ext uri="{FF2B5EF4-FFF2-40B4-BE49-F238E27FC236}">
                <a16:creationId xmlns="" xmlns:a16="http://schemas.microsoft.com/office/drawing/2014/main" id="{E497386D-3F1D-719D-21A9-760811EEF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4581525"/>
            <a:ext cx="6191250" cy="82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ca-ES" altLang="es-ES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ca-ES" altLang="es-ES" sz="2800" b="1">
                <a:solidFill>
                  <a:srgbClr val="0000FF"/>
                </a:solidFill>
                <a:latin typeface="Arial" panose="020B0604020202020204" pitchFamily="34" charset="0"/>
              </a:rPr>
              <a:t>Reflexiona sobre els comentaris, i</a:t>
            </a:r>
          </a:p>
        </p:txBody>
      </p:sp>
      <p:sp>
        <p:nvSpPr>
          <p:cNvPr id="6" name="5 Rectángulo">
            <a:extLst>
              <a:ext uri="{FF2B5EF4-FFF2-40B4-BE49-F238E27FC236}">
                <a16:creationId xmlns="" xmlns:a16="http://schemas.microsoft.com/office/drawing/2014/main" id="{CCC928F5-838C-C268-1B96-E9BE2878E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300663"/>
            <a:ext cx="61928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lang="ca-ES" altLang="es-ES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ca-ES" altLang="es-ES" sz="2800" b="1">
                <a:solidFill>
                  <a:srgbClr val="0000FF"/>
                </a:solidFill>
                <a:latin typeface="Arial" panose="020B0604020202020204" pitchFamily="34" charset="0"/>
              </a:rPr>
              <a:t> Fes un somriure </a:t>
            </a:r>
            <a:endParaRPr lang="es-ES" altLang="es-E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>
            <a:extLst>
              <a:ext uri="{FF2B5EF4-FFF2-40B4-BE49-F238E27FC236}">
                <a16:creationId xmlns="" xmlns:a16="http://schemas.microsoft.com/office/drawing/2014/main" id="{043618FD-5AA9-EFB0-478F-CAC3C8E35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267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2X+ 3 = 9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="" xmlns:a16="http://schemas.microsoft.com/office/drawing/2014/main" id="{759ED161-6FE9-F053-FB6E-0FB2F7B60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65296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2X =  9 - 3</a:t>
            </a:r>
          </a:p>
        </p:txBody>
      </p:sp>
      <p:sp>
        <p:nvSpPr>
          <p:cNvPr id="11269" name="AutoShape 5">
            <a:extLst>
              <a:ext uri="{FF2B5EF4-FFF2-40B4-BE49-F238E27FC236}">
                <a16:creationId xmlns="" xmlns:a16="http://schemas.microsoft.com/office/drawing/2014/main" id="{8BDF8611-91E7-60A7-2AA1-22E517B4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648200"/>
            <a:ext cx="838200" cy="228600"/>
          </a:xfrm>
          <a:prstGeom prst="curvedUpArrow">
            <a:avLst>
              <a:gd name="adj1" fmla="val 73333"/>
              <a:gd name="adj2" fmla="val 146667"/>
              <a:gd name="adj3" fmla="val 33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11270" name="Text Box 6">
            <a:extLst>
              <a:ext uri="{FF2B5EF4-FFF2-40B4-BE49-F238E27FC236}">
                <a16:creationId xmlns="" xmlns:a16="http://schemas.microsoft.com/office/drawing/2014/main" id="{EB77441B-0520-A870-41DC-DB500A628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868863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2X =  6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="" xmlns:a16="http://schemas.microsoft.com/office/drawing/2014/main" id="{DCC8FD99-D8AF-F614-1C59-C69E7765B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08476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X =  </a:t>
            </a:r>
          </a:p>
        </p:txBody>
      </p:sp>
      <p:graphicFrame>
        <p:nvGraphicFramePr>
          <p:cNvPr id="11272" name="Object 8">
            <a:extLst>
              <a:ext uri="{FF2B5EF4-FFF2-40B4-BE49-F238E27FC236}">
                <a16:creationId xmlns="" xmlns:a16="http://schemas.microsoft.com/office/drawing/2014/main" id="{AEB26DF6-DD7B-8F74-79C4-1CBBE7904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941888"/>
          <a:ext cx="3587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cuación" r:id="rId4" imgW="152268" imgH="406048" progId="Equation.3">
                  <p:embed/>
                </p:oleObj>
              </mc:Choice>
              <mc:Fallback>
                <p:oleObj name="Ecuación" r:id="rId4" imgW="152268" imgH="406048" progId="Equation.3">
                  <p:embed/>
                  <p:pic>
                    <p:nvPicPr>
                      <p:cNvPr id="11272" name="Object 8">
                        <a:extLst>
                          <a:ext uri="{FF2B5EF4-FFF2-40B4-BE49-F238E27FC236}">
                            <a16:creationId xmlns="" xmlns:a16="http://schemas.microsoft.com/office/drawing/2014/main" id="{AEB26DF6-DD7B-8F74-79C4-1CBBE7904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941888"/>
                        <a:ext cx="35877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>
            <a:extLst>
              <a:ext uri="{FF2B5EF4-FFF2-40B4-BE49-F238E27FC236}">
                <a16:creationId xmlns="" xmlns:a16="http://schemas.microsoft.com/office/drawing/2014/main" id="{032C44EA-3068-3FAD-09DE-D053EF3A2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537368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X = 3</a:t>
            </a:r>
          </a:p>
        </p:txBody>
      </p:sp>
      <p:sp>
        <p:nvSpPr>
          <p:cNvPr id="11274" name="AutoShape 10">
            <a:extLst>
              <a:ext uri="{FF2B5EF4-FFF2-40B4-BE49-F238E27FC236}">
                <a16:creationId xmlns="" xmlns:a16="http://schemas.microsoft.com/office/drawing/2014/main" id="{3FDF3EDC-EBA4-2958-17E8-314F4F028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445125"/>
            <a:ext cx="1219200" cy="228600"/>
          </a:xfrm>
          <a:prstGeom prst="curvedUpArrow">
            <a:avLst>
              <a:gd name="adj1" fmla="val 106667"/>
              <a:gd name="adj2" fmla="val 21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pic>
        <p:nvPicPr>
          <p:cNvPr id="62474" name="Picture 11" descr="Finger point Blue transparent">
            <a:extLst>
              <a:ext uri="{FF2B5EF4-FFF2-40B4-BE49-F238E27FC236}">
                <a16:creationId xmlns="" xmlns:a16="http://schemas.microsoft.com/office/drawing/2014/main" id="{88D0F863-B4B7-91F8-A40C-6E175A8225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47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Text Box 12">
            <a:extLst>
              <a:ext uri="{FF2B5EF4-FFF2-40B4-BE49-F238E27FC236}">
                <a16:creationId xmlns="" xmlns:a16="http://schemas.microsoft.com/office/drawing/2014/main" id="{08E428F9-8E3A-2C6C-0BCE-788D097D0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852738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 = 9 + 6</a:t>
            </a:r>
          </a:p>
        </p:txBody>
      </p:sp>
      <p:sp>
        <p:nvSpPr>
          <p:cNvPr id="11277" name="AutoShape 13">
            <a:extLst>
              <a:ext uri="{FF2B5EF4-FFF2-40B4-BE49-F238E27FC236}">
                <a16:creationId xmlns="" xmlns:a16="http://schemas.microsoft.com/office/drawing/2014/main" id="{0E6D1C8B-C895-15BB-C15F-64C06CFC2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743200"/>
            <a:ext cx="762000" cy="228600"/>
          </a:xfrm>
          <a:prstGeom prst="curvedUpArrow">
            <a:avLst>
              <a:gd name="adj1" fmla="val 66667"/>
              <a:gd name="adj2" fmla="val 133333"/>
              <a:gd name="adj3" fmla="val 33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11278" name="Text Box 14">
            <a:extLst>
              <a:ext uri="{FF2B5EF4-FFF2-40B4-BE49-F238E27FC236}">
                <a16:creationId xmlns="" xmlns:a16="http://schemas.microsoft.com/office/drawing/2014/main" id="{410BBBD8-DAFC-0F3C-63E5-130AA91EF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0686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 = 1</a:t>
            </a:r>
            <a:r>
              <a:rPr lang="ca-ES" altLang="es-ES" sz="2400" b="1">
                <a:solidFill>
                  <a:srgbClr val="0000FF"/>
                </a:solidFill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="" xmlns:a16="http://schemas.microsoft.com/office/drawing/2014/main" id="{090197BA-14E9-1F63-5AAF-A912E288B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5X - 6 =  9  </a:t>
            </a:r>
          </a:p>
        </p:txBody>
      </p:sp>
      <p:sp>
        <p:nvSpPr>
          <p:cNvPr id="11280" name="Text Box 16">
            <a:extLst>
              <a:ext uri="{FF2B5EF4-FFF2-40B4-BE49-F238E27FC236}">
                <a16:creationId xmlns="" xmlns:a16="http://schemas.microsoft.com/office/drawing/2014/main" id="{BCCCC1B9-E7A4-DCC3-0497-BB074505C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32131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</a:t>
            </a:r>
          </a:p>
        </p:txBody>
      </p:sp>
      <p:graphicFrame>
        <p:nvGraphicFramePr>
          <p:cNvPr id="11281" name="Object 17">
            <a:extLst>
              <a:ext uri="{FF2B5EF4-FFF2-40B4-BE49-F238E27FC236}">
                <a16:creationId xmlns="" xmlns:a16="http://schemas.microsoft.com/office/drawing/2014/main" id="{CF6E73FE-57A2-5C64-233C-22C7B6C667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3141663"/>
          <a:ext cx="4873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cuación" r:id="rId7" imgW="228501" imgH="406224" progId="Equation.3">
                  <p:embed/>
                </p:oleObj>
              </mc:Choice>
              <mc:Fallback>
                <p:oleObj name="Ecuación" r:id="rId7" imgW="228501" imgH="406224" progId="Equation.3">
                  <p:embed/>
                  <p:pic>
                    <p:nvPicPr>
                      <p:cNvPr id="11281" name="Object 17">
                        <a:extLst>
                          <a:ext uri="{FF2B5EF4-FFF2-40B4-BE49-F238E27FC236}">
                            <a16:creationId xmlns="" xmlns:a16="http://schemas.microsoft.com/office/drawing/2014/main" id="{CF6E73FE-57A2-5C64-233C-22C7B6C667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141663"/>
                        <a:ext cx="4873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>
            <a:extLst>
              <a:ext uri="{FF2B5EF4-FFF2-40B4-BE49-F238E27FC236}">
                <a16:creationId xmlns="" xmlns:a16="http://schemas.microsoft.com/office/drawing/2014/main" id="{6251DF0B-ED01-7B28-272F-16CB9DAC4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3429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3</a:t>
            </a:r>
          </a:p>
        </p:txBody>
      </p:sp>
      <p:sp>
        <p:nvSpPr>
          <p:cNvPr id="11283" name="AutoShape 19">
            <a:extLst>
              <a:ext uri="{FF2B5EF4-FFF2-40B4-BE49-F238E27FC236}">
                <a16:creationId xmlns="" xmlns:a16="http://schemas.microsoft.com/office/drawing/2014/main" id="{D8606B64-5D81-D2C3-5474-73855F73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644900"/>
            <a:ext cx="1066800" cy="228600"/>
          </a:xfrm>
          <a:prstGeom prst="curvedUpArrow">
            <a:avLst>
              <a:gd name="adj1" fmla="val 93333"/>
              <a:gd name="adj2" fmla="val 18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62483" name="21 Rectángulo">
            <a:extLst>
              <a:ext uri="{FF2B5EF4-FFF2-40B4-BE49-F238E27FC236}">
                <a16:creationId xmlns="" xmlns:a16="http://schemas.microsoft.com/office/drawing/2014/main" id="{5B63544F-959C-7F7B-C57D-18A030B4E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33375"/>
            <a:ext cx="8101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b="1">
                <a:solidFill>
                  <a:srgbClr val="C00000"/>
                </a:solidFill>
                <a:latin typeface="Arial" panose="020B0604020202020204" pitchFamily="34" charset="0"/>
              </a:rPr>
              <a:t>6.4. Resolució d’equacions senzilles</a:t>
            </a:r>
            <a:endParaRPr lang="es-ES" altLang="es-ES"/>
          </a:p>
        </p:txBody>
      </p:sp>
      <p:sp>
        <p:nvSpPr>
          <p:cNvPr id="62484" name="Text Box 20">
            <a:extLst>
              <a:ext uri="{FF2B5EF4-FFF2-40B4-BE49-F238E27FC236}">
                <a16:creationId xmlns="" xmlns:a16="http://schemas.microsoft.com/office/drawing/2014/main" id="{1804B513-9717-AAE2-723A-0102941F6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268413"/>
            <a:ext cx="2952750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600" b="1">
                <a:latin typeface="Century Gothic" panose="020B0502020202020204" pitchFamily="34" charset="0"/>
              </a:rPr>
              <a:t>Exemple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autoUpdateAnimBg="0"/>
      <p:bldP spid="11269" grpId="0" animBg="1"/>
      <p:bldP spid="11270" grpId="0" autoUpdateAnimBg="0"/>
      <p:bldP spid="11271" grpId="0" autoUpdateAnimBg="0"/>
      <p:bldP spid="11273" grpId="0" autoUpdateAnimBg="0"/>
      <p:bldP spid="11274" grpId="0" animBg="1"/>
      <p:bldP spid="11276" grpId="0" autoUpdateAnimBg="0"/>
      <p:bldP spid="11277" grpId="0" animBg="1"/>
      <p:bldP spid="11278" grpId="0" autoUpdateAnimBg="0"/>
      <p:bldP spid="11279" grpId="0" autoUpdateAnimBg="0"/>
      <p:bldP spid="11280" grpId="0" autoUpdateAnimBg="0"/>
      <p:bldP spid="11282" grpId="0" autoUpdateAnimBg="0"/>
      <p:bldP spid="1128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Finger point Blue transparent">
            <a:extLst>
              <a:ext uri="{FF2B5EF4-FFF2-40B4-BE49-F238E27FC236}">
                <a16:creationId xmlns="" xmlns:a16="http://schemas.microsoft.com/office/drawing/2014/main" id="{84F28806-9FB6-353A-121F-F821E18AAA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47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4">
            <a:extLst>
              <a:ext uri="{FF2B5EF4-FFF2-40B4-BE49-F238E27FC236}">
                <a16:creationId xmlns="" xmlns:a16="http://schemas.microsoft.com/office/drawing/2014/main" id="{842B0A1D-C175-C5F8-3C6F-F2D1E02F2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0668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Century Gothic" panose="020B0502020202020204" pitchFamily="34" charset="0"/>
              </a:rPr>
              <a:t>6(7 – x) = 8(6 – x)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="" xmlns:a16="http://schemas.microsoft.com/office/drawing/2014/main" id="{9977AB9B-FF83-0F95-1A3F-3A3838818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777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1. Apliquem la propietat distributiva per resoldre les multiplicacions.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="" xmlns:a16="http://schemas.microsoft.com/office/drawing/2014/main" id="{1FBEDE15-D814-2038-0740-D828F8FAB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6(7 – x) = 8(6 – x)</a:t>
            </a:r>
          </a:p>
        </p:txBody>
      </p:sp>
      <p:sp>
        <p:nvSpPr>
          <p:cNvPr id="13319" name="AutoShape 7">
            <a:extLst>
              <a:ext uri="{FF2B5EF4-FFF2-40B4-BE49-F238E27FC236}">
                <a16:creationId xmlns="" xmlns:a16="http://schemas.microsoft.com/office/drawing/2014/main" id="{FED7FB28-4175-4A2B-711A-956DA4E4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1200"/>
            <a:ext cx="304800" cy="381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320" name="AutoShape 8">
            <a:extLst>
              <a:ext uri="{FF2B5EF4-FFF2-40B4-BE49-F238E27FC236}">
                <a16:creationId xmlns="" xmlns:a16="http://schemas.microsoft.com/office/drawing/2014/main" id="{9D16B779-21FA-3C90-7713-1F40238D5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743200"/>
            <a:ext cx="914400" cy="228600"/>
          </a:xfrm>
          <a:prstGeom prst="curvedUp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13321" name="AutoShape 9">
            <a:extLst>
              <a:ext uri="{FF2B5EF4-FFF2-40B4-BE49-F238E27FC236}">
                <a16:creationId xmlns="" xmlns:a16="http://schemas.microsoft.com/office/drawing/2014/main" id="{36F82D0F-E9AC-69EB-29E0-F41CBEA84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304800" cy="381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3322" name="AutoShape 10">
            <a:extLst>
              <a:ext uri="{FF2B5EF4-FFF2-40B4-BE49-F238E27FC236}">
                <a16:creationId xmlns="" xmlns:a16="http://schemas.microsoft.com/office/drawing/2014/main" id="{1C551E8A-49C5-8BCF-8D8E-555F290CD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43200"/>
            <a:ext cx="914400" cy="228600"/>
          </a:xfrm>
          <a:prstGeom prst="curvedUpArrow">
            <a:avLst>
              <a:gd name="adj1" fmla="val 80000"/>
              <a:gd name="adj2" fmla="val 1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13323" name="Text Box 11">
            <a:extLst>
              <a:ext uri="{FF2B5EF4-FFF2-40B4-BE49-F238E27FC236}">
                <a16:creationId xmlns="" xmlns:a16="http://schemas.microsoft.com/office/drawing/2014/main" id="{A07AA969-9C57-6AD6-3A9B-612D53BA1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6· 7 – 6·  x = 8· 6 – 8 · x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="" xmlns:a16="http://schemas.microsoft.com/office/drawing/2014/main" id="{577F79CC-D7EA-B853-6417-55E7C3D06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05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– 6 x = 48  – 8 x</a:t>
            </a:r>
          </a:p>
        </p:txBody>
      </p:sp>
      <p:sp>
        <p:nvSpPr>
          <p:cNvPr id="13325" name="Text Box 13">
            <a:extLst>
              <a:ext uri="{FF2B5EF4-FFF2-40B4-BE49-F238E27FC236}">
                <a16:creationId xmlns="" xmlns:a16="http://schemas.microsoft.com/office/drawing/2014/main" id="{C8D1C651-7C8D-B361-9045-0A8972296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648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6 x + 8x = 48  – 42</a:t>
            </a:r>
          </a:p>
        </p:txBody>
      </p:sp>
      <p:sp>
        <p:nvSpPr>
          <p:cNvPr id="13326" name="Text Box 14">
            <a:extLst>
              <a:ext uri="{FF2B5EF4-FFF2-40B4-BE49-F238E27FC236}">
                <a16:creationId xmlns="" xmlns:a16="http://schemas.microsoft.com/office/drawing/2014/main" id="{DDB9B40C-C176-B454-641F-385A3CF9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29200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3. Reduïm  termes semblants</a:t>
            </a:r>
          </a:p>
        </p:txBody>
      </p:sp>
      <p:sp>
        <p:nvSpPr>
          <p:cNvPr id="13327" name="Text Box 15">
            <a:extLst>
              <a:ext uri="{FF2B5EF4-FFF2-40B4-BE49-F238E27FC236}">
                <a16:creationId xmlns="" xmlns:a16="http://schemas.microsoft.com/office/drawing/2014/main" id="{3977E778-78A2-A05A-17E0-723A1DC70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14800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2. Posem tots els termes que tenen “x” a un costat de l’igual i els que no la tenen a l’altre.</a:t>
            </a:r>
          </a:p>
        </p:txBody>
      </p:sp>
      <p:sp>
        <p:nvSpPr>
          <p:cNvPr id="13328" name="Text Box 16">
            <a:extLst>
              <a:ext uri="{FF2B5EF4-FFF2-40B4-BE49-F238E27FC236}">
                <a16:creationId xmlns="" xmlns:a16="http://schemas.microsoft.com/office/drawing/2014/main" id="{7AEA7B74-0FAE-EF4C-E50D-B9FD0176E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562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2x = 6</a:t>
            </a:r>
          </a:p>
        </p:txBody>
      </p:sp>
      <p:sp>
        <p:nvSpPr>
          <p:cNvPr id="13329" name="Text Box 17">
            <a:extLst>
              <a:ext uri="{FF2B5EF4-FFF2-40B4-BE49-F238E27FC236}">
                <a16:creationId xmlns="" xmlns:a16="http://schemas.microsoft.com/office/drawing/2014/main" id="{07112D56-5600-B869-2EDE-54405E021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626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6/2</a:t>
            </a:r>
          </a:p>
        </p:txBody>
      </p:sp>
      <p:graphicFrame>
        <p:nvGraphicFramePr>
          <p:cNvPr id="13330" name="Object 18">
            <a:extLst>
              <a:ext uri="{FF2B5EF4-FFF2-40B4-BE49-F238E27FC236}">
                <a16:creationId xmlns="" xmlns:a16="http://schemas.microsoft.com/office/drawing/2014/main" id="{63CBD3FC-DA86-6B09-6548-00125757DF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cuación" r:id="rId5" imgW="114151" imgH="215619" progId="Equation.3">
                  <p:embed/>
                </p:oleObj>
              </mc:Choice>
              <mc:Fallback>
                <p:oleObj name="Ecuación" r:id="rId5" imgW="114151" imgH="215619" progId="Equation.3">
                  <p:embed/>
                  <p:pic>
                    <p:nvPicPr>
                      <p:cNvPr id="13330" name="Object 18">
                        <a:extLst>
                          <a:ext uri="{FF2B5EF4-FFF2-40B4-BE49-F238E27FC236}">
                            <a16:creationId xmlns="" xmlns:a16="http://schemas.microsoft.com/office/drawing/2014/main" id="{63CBD3FC-DA86-6B09-6548-00125757DF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Text Box 19">
            <a:extLst>
              <a:ext uri="{FF2B5EF4-FFF2-40B4-BE49-F238E27FC236}">
                <a16:creationId xmlns="" xmlns:a16="http://schemas.microsoft.com/office/drawing/2014/main" id="{5367BB41-3128-F2E1-DB98-28BF2EAE9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72200"/>
            <a:ext cx="1066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3</a:t>
            </a:r>
          </a:p>
        </p:txBody>
      </p:sp>
      <p:sp>
        <p:nvSpPr>
          <p:cNvPr id="13332" name="Text Box 20">
            <a:extLst>
              <a:ext uri="{FF2B5EF4-FFF2-40B4-BE49-F238E27FC236}">
                <a16:creationId xmlns="" xmlns:a16="http://schemas.microsoft.com/office/drawing/2014/main" id="{7DE06500-D0C2-22EB-4842-429042876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43000"/>
            <a:ext cx="609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600" b="1">
                <a:latin typeface="Century Gothic" panose="020B0502020202020204" pitchFamily="34" charset="0"/>
              </a:rPr>
              <a:t>Ex.1</a:t>
            </a:r>
          </a:p>
        </p:txBody>
      </p:sp>
      <p:sp>
        <p:nvSpPr>
          <p:cNvPr id="64532" name="21 Rectángulo">
            <a:extLst>
              <a:ext uri="{FF2B5EF4-FFF2-40B4-BE49-F238E27FC236}">
                <a16:creationId xmlns="" xmlns:a16="http://schemas.microsoft.com/office/drawing/2014/main" id="{A050F074-8FC9-8ED3-4C23-2C3E5AAE8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33375"/>
            <a:ext cx="7451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b="1">
                <a:solidFill>
                  <a:srgbClr val="C00000"/>
                </a:solidFill>
                <a:latin typeface="Arial" panose="020B0604020202020204" pitchFamily="34" charset="0"/>
              </a:rPr>
              <a:t>6.4. Resolució d’equacions senzilles</a:t>
            </a:r>
            <a:endParaRPr lang="es-ES" alt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7" grpId="0" autoUpdateAnimBg="0"/>
      <p:bldP spid="13318" grpId="0" autoUpdateAnimBg="0"/>
      <p:bldP spid="13320" grpId="0" animBg="1"/>
      <p:bldP spid="13322" grpId="0" animBg="1"/>
      <p:bldP spid="13323" grpId="0" autoUpdateAnimBg="0"/>
      <p:bldP spid="13324" grpId="0" autoUpdateAnimBg="0"/>
      <p:bldP spid="13325" grpId="0" autoUpdateAnimBg="0"/>
      <p:bldP spid="13326" grpId="0" autoUpdateAnimBg="0"/>
      <p:bldP spid="13327" grpId="0" autoUpdateAnimBg="0"/>
      <p:bldP spid="13328" grpId="0" autoUpdateAnimBg="0"/>
      <p:bldP spid="13329" grpId="0" autoUpdateAnimBg="0"/>
      <p:bldP spid="13331" grpId="0" animBg="1" autoUpdateAnimBg="0"/>
      <p:bldP spid="1333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>
            <a:extLst>
              <a:ext uri="{FF2B5EF4-FFF2-40B4-BE49-F238E27FC236}">
                <a16:creationId xmlns="" xmlns:a16="http://schemas.microsoft.com/office/drawing/2014/main" id="{80BC730B-19D0-D281-6689-015D2F3C2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09600"/>
            <a:ext cx="609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600" b="1">
                <a:latin typeface="Century Gothic" panose="020B0502020202020204" pitchFamily="34" charset="0"/>
              </a:rPr>
              <a:t>Ex.2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="" xmlns:a16="http://schemas.microsoft.com/office/drawing/2014/main" id="{3BE146C4-FE46-F2C0-D46C-C30F90C57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334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3(4x - 4)- 5(2x + 1) = -105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="" xmlns:a16="http://schemas.microsoft.com/office/drawing/2014/main" id="{F00D37C4-C52B-AA46-0191-90ABD0880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3· 4x – 3 · 4 – 5 · 2x - 5 · 1 = -105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="" xmlns:a16="http://schemas.microsoft.com/office/drawing/2014/main" id="{4CD63F5F-0DFA-2517-4827-34B91831B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670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12x – 12 – 10x -5  = -105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="" xmlns:a16="http://schemas.microsoft.com/office/drawing/2014/main" id="{EC629C55-F521-F989-56DF-40C80DE7F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290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12x  – 10x   = -105 + 5 + 12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="" xmlns:a16="http://schemas.microsoft.com/office/drawing/2014/main" id="{B0C15577-7B1C-C2A7-F286-4D67B7397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14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2x   = -88</a:t>
            </a:r>
          </a:p>
        </p:txBody>
      </p:sp>
      <p:sp>
        <p:nvSpPr>
          <p:cNvPr id="14344" name="Text Box 8">
            <a:extLst>
              <a:ext uri="{FF2B5EF4-FFF2-40B4-BE49-F238E27FC236}">
                <a16:creationId xmlns="" xmlns:a16="http://schemas.microsoft.com/office/drawing/2014/main" id="{508B23D5-6BBF-9820-4656-0BD54CF76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648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x   = -88/2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="" xmlns:a16="http://schemas.microsoft.com/office/drawing/2014/main" id="{580E8DA2-CC5E-FA25-64A9-C5B935B30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181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x   = -44</a:t>
            </a:r>
          </a:p>
        </p:txBody>
      </p:sp>
      <p:sp>
        <p:nvSpPr>
          <p:cNvPr id="14346" name="AutoShape 10">
            <a:extLst>
              <a:ext uri="{FF2B5EF4-FFF2-40B4-BE49-F238E27FC236}">
                <a16:creationId xmlns="" xmlns:a16="http://schemas.microsoft.com/office/drawing/2014/main" id="{71C7AE7A-29B4-FA83-5124-F7BEEFAEE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"/>
            <a:ext cx="304800" cy="381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47" name="AutoShape 11">
            <a:extLst>
              <a:ext uri="{FF2B5EF4-FFF2-40B4-BE49-F238E27FC236}">
                <a16:creationId xmlns="" xmlns:a16="http://schemas.microsoft.com/office/drawing/2014/main" id="{765DA0EC-111C-7590-D163-0CAFC391D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1000"/>
            <a:ext cx="304800" cy="381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4348" name="AutoShape 12">
            <a:extLst>
              <a:ext uri="{FF2B5EF4-FFF2-40B4-BE49-F238E27FC236}">
                <a16:creationId xmlns="" xmlns:a16="http://schemas.microsoft.com/office/drawing/2014/main" id="{E0246726-9778-AEB6-F497-2DEC72627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1143000" cy="228600"/>
          </a:xfrm>
          <a:prstGeom prst="curvedUpArrow">
            <a:avLst>
              <a:gd name="adj1" fmla="val 100000"/>
              <a:gd name="adj2" fmla="val 20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14349" name="AutoShape 13">
            <a:extLst>
              <a:ext uri="{FF2B5EF4-FFF2-40B4-BE49-F238E27FC236}">
                <a16:creationId xmlns="" xmlns:a16="http://schemas.microsoft.com/office/drawing/2014/main" id="{3404D1DF-343A-F1B6-1FBD-85CC8746A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990600"/>
            <a:ext cx="1219200" cy="228600"/>
          </a:xfrm>
          <a:prstGeom prst="curvedUpArrow">
            <a:avLst>
              <a:gd name="adj1" fmla="val 106667"/>
              <a:gd name="adj2" fmla="val 21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14350" name="Line 14">
            <a:extLst>
              <a:ext uri="{FF2B5EF4-FFF2-40B4-BE49-F238E27FC236}">
                <a16:creationId xmlns="" xmlns:a16="http://schemas.microsoft.com/office/drawing/2014/main" id="{568A7D71-6456-CC18-E2DC-C737F8F3D5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9906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14351" name="Line 15">
            <a:extLst>
              <a:ext uri="{FF2B5EF4-FFF2-40B4-BE49-F238E27FC236}">
                <a16:creationId xmlns="" xmlns:a16="http://schemas.microsoft.com/office/drawing/2014/main" id="{6E26B72D-E159-81E3-9272-F39A4838A0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1447800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14352" name="Line 16">
            <a:extLst>
              <a:ext uri="{FF2B5EF4-FFF2-40B4-BE49-F238E27FC236}">
                <a16:creationId xmlns="" xmlns:a16="http://schemas.microsoft.com/office/drawing/2014/main" id="{86A5FD85-B3F7-11FF-B559-88532CEE2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4478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14354" name="AutoShape 18">
            <a:extLst>
              <a:ext uri="{FF2B5EF4-FFF2-40B4-BE49-F238E27FC236}">
                <a16:creationId xmlns="" xmlns:a16="http://schemas.microsoft.com/office/drawing/2014/main" id="{52B8C8E4-9C23-59EC-99CE-8D2CF8050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1676400" cy="685800"/>
          </a:xfrm>
          <a:prstGeom prst="wedgeEllipseCallout">
            <a:avLst>
              <a:gd name="adj1" fmla="val 5208"/>
              <a:gd name="adj2" fmla="val 8356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1200" b="1">
                <a:solidFill>
                  <a:srgbClr val="0000FF"/>
                </a:solidFill>
                <a:latin typeface="Century Gothic" panose="020B0502020202020204" pitchFamily="34" charset="0"/>
              </a:rPr>
              <a:t>Vigileu amb el signe -       </a:t>
            </a:r>
            <a:endParaRPr lang="ca-ES" altLang="es-ES" sz="1200" b="1">
              <a:latin typeface="Century Gothic" panose="020B0502020202020204" pitchFamily="34" charset="0"/>
            </a:endParaRPr>
          </a:p>
        </p:txBody>
      </p:sp>
      <p:sp>
        <p:nvSpPr>
          <p:cNvPr id="14356" name="Oval 20">
            <a:extLst>
              <a:ext uri="{FF2B5EF4-FFF2-40B4-BE49-F238E27FC236}">
                <a16:creationId xmlns="" xmlns:a16="http://schemas.microsoft.com/office/drawing/2014/main" id="{88902588-59E8-B6FA-1603-B854496C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0960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pic>
        <p:nvPicPr>
          <p:cNvPr id="65556" name="Picture 13" descr="gif_50_14">
            <a:hlinkClick r:id="rId3" action="ppaction://hlinksldjump"/>
            <a:extLst>
              <a:ext uri="{FF2B5EF4-FFF2-40B4-BE49-F238E27FC236}">
                <a16:creationId xmlns="" xmlns:a16="http://schemas.microsoft.com/office/drawing/2014/main" id="{BABC154B-C133-706C-ED67-FE589756696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73788"/>
            <a:ext cx="3508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utoUpdateAnimBg="0"/>
      <p:bldP spid="14342" grpId="0" autoUpdateAnimBg="0"/>
      <p:bldP spid="14343" grpId="0" autoUpdateAnimBg="0"/>
      <p:bldP spid="14344" grpId="0" autoUpdateAnimBg="0"/>
      <p:bldP spid="14345" grpId="0" autoUpdateAnimBg="0"/>
      <p:bldP spid="14348" grpId="0" animBg="1"/>
      <p:bldP spid="14349" grpId="0" animBg="1"/>
      <p:bldP spid="14354" grpId="0" animBg="1" autoUpdateAnimBg="0"/>
      <p:bldP spid="143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>
            <a:extLst>
              <a:ext uri="{FF2B5EF4-FFF2-40B4-BE49-F238E27FC236}">
                <a16:creationId xmlns="" xmlns:a16="http://schemas.microsoft.com/office/drawing/2014/main" id="{DA70219F-895A-E39E-586F-89908EBF4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72000"/>
            <a:ext cx="800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solidFill>
                  <a:srgbClr val="0000FF"/>
                </a:solidFill>
                <a:latin typeface="Century Gothic" panose="020B0502020202020204" pitchFamily="34" charset="0"/>
              </a:rPr>
              <a:t>c) Simplifiquem el m.c.m. per cadascun dels denominadors. 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="" xmlns:a16="http://schemas.microsoft.com/office/drawing/2014/main" id="{39579BF0-B17D-A12C-3D88-76908F356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00200"/>
            <a:ext cx="502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solidFill>
                  <a:srgbClr val="FF0000"/>
                </a:solidFill>
                <a:latin typeface="Century Gothic" panose="020B0502020202020204" pitchFamily="34" charset="0"/>
              </a:rPr>
              <a:t>a)</a:t>
            </a:r>
            <a:r>
              <a:rPr lang="ca-ES" altLang="es-ES" sz="1800" b="1">
                <a:latin typeface="Century Gothic" panose="020B0502020202020204" pitchFamily="34" charset="0"/>
              </a:rPr>
              <a:t> </a:t>
            </a:r>
            <a:r>
              <a:rPr lang="ca-ES" altLang="es-ES" sz="1800" b="1">
                <a:solidFill>
                  <a:srgbClr val="0000FF"/>
                </a:solidFill>
                <a:latin typeface="Century Gothic" panose="020B0502020202020204" pitchFamily="34" charset="0"/>
              </a:rPr>
              <a:t>Calculem el m.c.m. dels denominadors</a:t>
            </a:r>
            <a:r>
              <a:rPr lang="ca-ES" altLang="es-ES" sz="1800" b="1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="" xmlns:a16="http://schemas.microsoft.com/office/drawing/2014/main" id="{8CCF661C-1A40-7C7B-D4E3-8A1CC9768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4384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m.c.m. (2, 3, 4) = </a:t>
            </a:r>
          </a:p>
        </p:txBody>
      </p:sp>
      <p:graphicFrame>
        <p:nvGraphicFramePr>
          <p:cNvPr id="66565" name="Object 7">
            <a:extLst>
              <a:ext uri="{FF2B5EF4-FFF2-40B4-BE49-F238E27FC236}">
                <a16:creationId xmlns="" xmlns:a16="http://schemas.microsoft.com/office/drawing/2014/main" id="{29894FF7-41F8-4727-B338-788F7A36A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cuación" r:id="rId4" imgW="114151" imgH="215619" progId="Equation.3">
                  <p:embed/>
                </p:oleObj>
              </mc:Choice>
              <mc:Fallback>
                <p:oleObj name="Ecuación" r:id="rId4" imgW="114151" imgH="215619" progId="Equation.3">
                  <p:embed/>
                  <p:pic>
                    <p:nvPicPr>
                      <p:cNvPr id="66565" name="Object 7">
                        <a:extLst>
                          <a:ext uri="{FF2B5EF4-FFF2-40B4-BE49-F238E27FC236}">
                            <a16:creationId xmlns="" xmlns:a16="http://schemas.microsoft.com/office/drawing/2014/main" id="{29894FF7-41F8-4727-B338-788F7A36A5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>
            <a:extLst>
              <a:ext uri="{FF2B5EF4-FFF2-40B4-BE49-F238E27FC236}">
                <a16:creationId xmlns="" xmlns:a16="http://schemas.microsoft.com/office/drawing/2014/main" id="{1C9D2185-6091-C51D-99DA-F29B4BDC7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196975"/>
            <a:ext cx="6096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600" b="1">
                <a:latin typeface="Century Gothic" panose="020B0502020202020204" pitchFamily="34" charset="0"/>
              </a:rPr>
              <a:t>Ex.1</a:t>
            </a:r>
          </a:p>
        </p:txBody>
      </p:sp>
      <p:sp>
        <p:nvSpPr>
          <p:cNvPr id="66567" name="Rectangle 9">
            <a:extLst>
              <a:ext uri="{FF2B5EF4-FFF2-40B4-BE49-F238E27FC236}">
                <a16:creationId xmlns="" xmlns:a16="http://schemas.microsoft.com/office/drawing/2014/main" id="{503AD7CD-2ECE-58EF-68EB-F50CEE0D1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graphicFrame>
        <p:nvGraphicFramePr>
          <p:cNvPr id="15370" name="Object 10">
            <a:extLst>
              <a:ext uri="{FF2B5EF4-FFF2-40B4-BE49-F238E27FC236}">
                <a16:creationId xmlns="" xmlns:a16="http://schemas.microsoft.com/office/drawing/2014/main" id="{EE49B90D-A170-E969-579A-A75788948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908050"/>
          <a:ext cx="29559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cuación" r:id="rId6" imgW="1637589" imgH="406224" progId="Equation.3">
                  <p:embed/>
                </p:oleObj>
              </mc:Choice>
              <mc:Fallback>
                <p:oleObj name="Ecuación" r:id="rId6" imgW="1637589" imgH="406224" progId="Equation.3">
                  <p:embed/>
                  <p:pic>
                    <p:nvPicPr>
                      <p:cNvPr id="15370" name="Object 10">
                        <a:extLst>
                          <a:ext uri="{FF2B5EF4-FFF2-40B4-BE49-F238E27FC236}">
                            <a16:creationId xmlns="" xmlns:a16="http://schemas.microsoft.com/office/drawing/2014/main" id="{EE49B90D-A170-E969-579A-A757889481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908050"/>
                        <a:ext cx="295592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>
            <a:extLst>
              <a:ext uri="{FF2B5EF4-FFF2-40B4-BE49-F238E27FC236}">
                <a16:creationId xmlns="" xmlns:a16="http://schemas.microsoft.com/office/drawing/2014/main" id="{B07B7C99-995D-1A55-1794-026903052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057400"/>
            <a:ext cx="685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600" b="1">
                <a:latin typeface="Century Gothic" panose="020B0502020202020204" pitchFamily="34" charset="0"/>
              </a:rPr>
              <a:t>2 = 2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600" b="1">
                <a:latin typeface="Century Gothic" panose="020B0502020202020204" pitchFamily="34" charset="0"/>
              </a:rPr>
              <a:t>3= 3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600" b="1">
                <a:latin typeface="Century Gothic" panose="020B0502020202020204" pitchFamily="34" charset="0"/>
              </a:rPr>
              <a:t>4= 2</a:t>
            </a:r>
            <a:r>
              <a:rPr lang="ca-ES" altLang="es-ES" sz="1600" b="1" baseline="30000">
                <a:latin typeface="Century Gothic" panose="020B0502020202020204" pitchFamily="34" charset="0"/>
              </a:rPr>
              <a:t>2</a:t>
            </a:r>
            <a:endParaRPr lang="ca-ES" altLang="es-ES" sz="1600" b="1">
              <a:latin typeface="Century Gothic" panose="020B0502020202020204" pitchFamily="34" charset="0"/>
            </a:endParaRPr>
          </a:p>
        </p:txBody>
      </p:sp>
      <p:sp>
        <p:nvSpPr>
          <p:cNvPr id="15372" name="Text Box 12">
            <a:extLst>
              <a:ext uri="{FF2B5EF4-FFF2-40B4-BE49-F238E27FC236}">
                <a16:creationId xmlns="" xmlns:a16="http://schemas.microsoft.com/office/drawing/2014/main" id="{88ECE4F2-DE3A-6334-0567-F3E59A783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4384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3· 2</a:t>
            </a:r>
            <a:r>
              <a:rPr lang="ca-ES" altLang="es-ES" sz="1800" b="1" baseline="30000">
                <a:latin typeface="Century Gothic" panose="020B0502020202020204" pitchFamily="34" charset="0"/>
              </a:rPr>
              <a:t>2</a:t>
            </a:r>
            <a:r>
              <a:rPr lang="ca-ES" altLang="es-ES" sz="1800" b="1">
                <a:latin typeface="Century Gothic" panose="020B0502020202020204" pitchFamily="34" charset="0"/>
              </a:rPr>
              <a:t> = 12 </a:t>
            </a:r>
          </a:p>
        </p:txBody>
      </p:sp>
      <p:sp>
        <p:nvSpPr>
          <p:cNvPr id="15373" name="AutoShape 13">
            <a:extLst>
              <a:ext uri="{FF2B5EF4-FFF2-40B4-BE49-F238E27FC236}">
                <a16:creationId xmlns="" xmlns:a16="http://schemas.microsoft.com/office/drawing/2014/main" id="{A1627B5F-59ED-DDBC-912A-384BF4AF60F9}"/>
              </a:ext>
            </a:extLst>
          </p:cNvPr>
          <p:cNvSpPr>
            <a:spLocks/>
          </p:cNvSpPr>
          <p:nvPr/>
        </p:nvSpPr>
        <p:spPr bwMode="auto">
          <a:xfrm>
            <a:off x="2057400" y="2057400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graphicFrame>
        <p:nvGraphicFramePr>
          <p:cNvPr id="15374" name="Object 14">
            <a:extLst>
              <a:ext uri="{FF2B5EF4-FFF2-40B4-BE49-F238E27FC236}">
                <a16:creationId xmlns="" xmlns:a16="http://schemas.microsoft.com/office/drawing/2014/main" id="{94C01C2D-A03B-E06C-452A-B97EC376A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988" y="3722688"/>
          <a:ext cx="6889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cuación" r:id="rId8" imgW="355292" imgH="406048" progId="Equation.3">
                  <p:embed/>
                </p:oleObj>
              </mc:Choice>
              <mc:Fallback>
                <p:oleObj name="Ecuación" r:id="rId8" imgW="355292" imgH="406048" progId="Equation.3">
                  <p:embed/>
                  <p:pic>
                    <p:nvPicPr>
                      <p:cNvPr id="15374" name="Object 14">
                        <a:extLst>
                          <a:ext uri="{FF2B5EF4-FFF2-40B4-BE49-F238E27FC236}">
                            <a16:creationId xmlns="" xmlns:a16="http://schemas.microsoft.com/office/drawing/2014/main" id="{94C01C2D-A03B-E06C-452A-B97EC376A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3722688"/>
                        <a:ext cx="6889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>
            <a:extLst>
              <a:ext uri="{FF2B5EF4-FFF2-40B4-BE49-F238E27FC236}">
                <a16:creationId xmlns="" xmlns:a16="http://schemas.microsoft.com/office/drawing/2014/main" id="{87F84797-3C53-EF86-155F-602F7218A0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8688" y="3722688"/>
          <a:ext cx="7620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cuación" r:id="rId10" imgW="393359" imgH="406048" progId="Equation.3">
                  <p:embed/>
                </p:oleObj>
              </mc:Choice>
              <mc:Fallback>
                <p:oleObj name="Ecuación" r:id="rId10" imgW="393359" imgH="406048" progId="Equation.3">
                  <p:embed/>
                  <p:pic>
                    <p:nvPicPr>
                      <p:cNvPr id="15375" name="Object 15">
                        <a:extLst>
                          <a:ext uri="{FF2B5EF4-FFF2-40B4-BE49-F238E27FC236}">
                            <a16:creationId xmlns="" xmlns:a16="http://schemas.microsoft.com/office/drawing/2014/main" id="{87F84797-3C53-EF86-155F-602F7218A0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3722688"/>
                        <a:ext cx="7620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>
            <a:extLst>
              <a:ext uri="{FF2B5EF4-FFF2-40B4-BE49-F238E27FC236}">
                <a16:creationId xmlns="" xmlns:a16="http://schemas.microsoft.com/office/drawing/2014/main" id="{9E4E5614-2562-CD3B-CD88-BE0EA4B03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2588" y="3722688"/>
          <a:ext cx="6889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cuación" r:id="rId12" imgW="355292" imgH="406048" progId="Equation.3">
                  <p:embed/>
                </p:oleObj>
              </mc:Choice>
              <mc:Fallback>
                <p:oleObj name="Ecuación" r:id="rId12" imgW="355292" imgH="406048" progId="Equation.3">
                  <p:embed/>
                  <p:pic>
                    <p:nvPicPr>
                      <p:cNvPr id="15376" name="Object 16">
                        <a:extLst>
                          <a:ext uri="{FF2B5EF4-FFF2-40B4-BE49-F238E27FC236}">
                            <a16:creationId xmlns="" xmlns:a16="http://schemas.microsoft.com/office/drawing/2014/main" id="{9E4E5614-2562-CD3B-CD88-BE0EA4B037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3722688"/>
                        <a:ext cx="6889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Text Box 17">
            <a:extLst>
              <a:ext uri="{FF2B5EF4-FFF2-40B4-BE49-F238E27FC236}">
                <a16:creationId xmlns="" xmlns:a16="http://schemas.microsoft.com/office/drawing/2014/main" id="{91C82FAC-C1DC-FF52-ADD7-6D14712F4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solidFill>
                  <a:srgbClr val="0000FF"/>
                </a:solidFill>
                <a:latin typeface="Century Gothic" panose="020B0502020202020204" pitchFamily="34" charset="0"/>
              </a:rPr>
              <a:t>12</a:t>
            </a:r>
            <a:r>
              <a:rPr lang="ca-ES" altLang="es-ES" sz="1800" b="1">
                <a:latin typeface="Century Gothic" panose="020B0502020202020204" pitchFamily="34" charset="0"/>
              </a:rPr>
              <a:t> ·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="" xmlns:a16="http://schemas.microsoft.com/office/drawing/2014/main" id="{CF39FAC0-7DEF-7FB0-C158-6F51B0EA8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+</a:t>
            </a:r>
          </a:p>
        </p:txBody>
      </p:sp>
      <p:sp>
        <p:nvSpPr>
          <p:cNvPr id="15379" name="Text Box 19">
            <a:extLst>
              <a:ext uri="{FF2B5EF4-FFF2-40B4-BE49-F238E27FC236}">
                <a16:creationId xmlns="" xmlns:a16="http://schemas.microsoft.com/office/drawing/2014/main" id="{43BDE33C-212F-FCE7-6D7A-A37370F56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62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solidFill>
                  <a:srgbClr val="0000FF"/>
                </a:solidFill>
                <a:latin typeface="Century Gothic" panose="020B0502020202020204" pitchFamily="34" charset="0"/>
              </a:rPr>
              <a:t>12</a:t>
            </a:r>
            <a:r>
              <a:rPr lang="ca-ES" altLang="es-ES" sz="1800" b="1">
                <a:latin typeface="Century Gothic" panose="020B0502020202020204" pitchFamily="34" charset="0"/>
              </a:rPr>
              <a:t> ·</a:t>
            </a:r>
          </a:p>
        </p:txBody>
      </p:sp>
      <p:sp>
        <p:nvSpPr>
          <p:cNvPr id="15380" name="Text Box 20">
            <a:extLst>
              <a:ext uri="{FF2B5EF4-FFF2-40B4-BE49-F238E27FC236}">
                <a16:creationId xmlns="" xmlns:a16="http://schemas.microsoft.com/office/drawing/2014/main" id="{89D2EEFE-8E2C-0769-272E-79ABDF472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9624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+</a:t>
            </a:r>
          </a:p>
        </p:txBody>
      </p:sp>
      <p:sp>
        <p:nvSpPr>
          <p:cNvPr id="15381" name="Text Box 21">
            <a:extLst>
              <a:ext uri="{FF2B5EF4-FFF2-40B4-BE49-F238E27FC236}">
                <a16:creationId xmlns="" xmlns:a16="http://schemas.microsoft.com/office/drawing/2014/main" id="{AAA5C99E-CF7D-ADB4-C002-1C46B667C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62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solidFill>
                  <a:srgbClr val="0000FF"/>
                </a:solidFill>
                <a:latin typeface="Century Gothic" panose="020B0502020202020204" pitchFamily="34" charset="0"/>
              </a:rPr>
              <a:t>12</a:t>
            </a:r>
            <a:r>
              <a:rPr lang="ca-ES" altLang="es-ES" sz="1800" b="1">
                <a:latin typeface="Century Gothic" panose="020B0502020202020204" pitchFamily="34" charset="0"/>
              </a:rPr>
              <a:t> ·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="" xmlns:a16="http://schemas.microsoft.com/office/drawing/2014/main" id="{B81107BB-BAAD-E265-DDA0-2E14B7A35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62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15383" name="Text Box 23">
            <a:extLst>
              <a:ext uri="{FF2B5EF4-FFF2-40B4-BE49-F238E27FC236}">
                <a16:creationId xmlns="" xmlns:a16="http://schemas.microsoft.com/office/drawing/2014/main" id="{E7726CB3-26FE-D957-715B-86FC91B1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962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solidFill>
                  <a:srgbClr val="0000FF"/>
                </a:solidFill>
                <a:latin typeface="Century Gothic" panose="020B0502020202020204" pitchFamily="34" charset="0"/>
              </a:rPr>
              <a:t>12</a:t>
            </a:r>
            <a:r>
              <a:rPr lang="ca-ES" altLang="es-ES" sz="1800" b="1">
                <a:latin typeface="Century Gothic" panose="020B0502020202020204" pitchFamily="34" charset="0"/>
              </a:rPr>
              <a:t> ·</a:t>
            </a:r>
          </a:p>
        </p:txBody>
      </p:sp>
      <p:sp>
        <p:nvSpPr>
          <p:cNvPr id="15384" name="Text Box 24">
            <a:extLst>
              <a:ext uri="{FF2B5EF4-FFF2-40B4-BE49-F238E27FC236}">
                <a16:creationId xmlns="" xmlns:a16="http://schemas.microsoft.com/office/drawing/2014/main" id="{FF13E82E-ABB1-B433-C5C1-2A4CDDCE5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25</a:t>
            </a:r>
          </a:p>
        </p:txBody>
      </p:sp>
      <p:sp>
        <p:nvSpPr>
          <p:cNvPr id="15385" name="Text Box 25">
            <a:extLst>
              <a:ext uri="{FF2B5EF4-FFF2-40B4-BE49-F238E27FC236}">
                <a16:creationId xmlns="" xmlns:a16="http://schemas.microsoft.com/office/drawing/2014/main" id="{C825B43F-B36F-D4BF-8A01-E977093E0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276600"/>
            <a:ext cx="8159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solidFill>
                  <a:srgbClr val="0000FF"/>
                </a:solidFill>
                <a:latin typeface="Century Gothic" panose="020B0502020202020204" pitchFamily="34" charset="0"/>
              </a:rPr>
              <a:t>b) Multipliquem  cadascun dels termes de l’equació per aquest  m.c.m</a:t>
            </a:r>
            <a:r>
              <a:rPr lang="ca-ES" altLang="es-ES" sz="1800">
                <a:latin typeface="Century Gothic" panose="020B0502020202020204" pitchFamily="34" charset="0"/>
              </a:rPr>
              <a:t>. </a:t>
            </a:r>
          </a:p>
        </p:txBody>
      </p:sp>
      <p:graphicFrame>
        <p:nvGraphicFramePr>
          <p:cNvPr id="15386" name="Object 26">
            <a:extLst>
              <a:ext uri="{FF2B5EF4-FFF2-40B4-BE49-F238E27FC236}">
                <a16:creationId xmlns="" xmlns:a16="http://schemas.microsoft.com/office/drawing/2014/main" id="{52E44045-6C26-1A46-4808-33011B03E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1188" y="5016500"/>
          <a:ext cx="6889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cuación" r:id="rId14" imgW="355292" imgH="406048" progId="Equation.3">
                  <p:embed/>
                </p:oleObj>
              </mc:Choice>
              <mc:Fallback>
                <p:oleObj name="Ecuación" r:id="rId14" imgW="355292" imgH="406048" progId="Equation.3">
                  <p:embed/>
                  <p:pic>
                    <p:nvPicPr>
                      <p:cNvPr id="15386" name="Object 26">
                        <a:extLst>
                          <a:ext uri="{FF2B5EF4-FFF2-40B4-BE49-F238E27FC236}">
                            <a16:creationId xmlns="" xmlns:a16="http://schemas.microsoft.com/office/drawing/2014/main" id="{52E44045-6C26-1A46-4808-33011B03E0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5016500"/>
                        <a:ext cx="6889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27">
            <a:extLst>
              <a:ext uri="{FF2B5EF4-FFF2-40B4-BE49-F238E27FC236}">
                <a16:creationId xmlns="" xmlns:a16="http://schemas.microsoft.com/office/drawing/2014/main" id="{7A325C32-8CC7-29F6-F0FD-779E82B70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4888" y="5016500"/>
          <a:ext cx="762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cuación" r:id="rId16" imgW="393359" imgH="406048" progId="Equation.3">
                  <p:embed/>
                </p:oleObj>
              </mc:Choice>
              <mc:Fallback>
                <p:oleObj name="Ecuación" r:id="rId16" imgW="393359" imgH="406048" progId="Equation.3">
                  <p:embed/>
                  <p:pic>
                    <p:nvPicPr>
                      <p:cNvPr id="15387" name="Object 27">
                        <a:extLst>
                          <a:ext uri="{FF2B5EF4-FFF2-40B4-BE49-F238E27FC236}">
                            <a16:creationId xmlns="" xmlns:a16="http://schemas.microsoft.com/office/drawing/2014/main" id="{7A325C32-8CC7-29F6-F0FD-779E82B70D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5016500"/>
                        <a:ext cx="762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28">
            <a:extLst>
              <a:ext uri="{FF2B5EF4-FFF2-40B4-BE49-F238E27FC236}">
                <a16:creationId xmlns="" xmlns:a16="http://schemas.microsoft.com/office/drawing/2014/main" id="{9A228523-83A6-B105-82B2-105E1C07C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8788" y="5016500"/>
          <a:ext cx="6889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cuación" r:id="rId18" imgW="355292" imgH="406048" progId="Equation.3">
                  <p:embed/>
                </p:oleObj>
              </mc:Choice>
              <mc:Fallback>
                <p:oleObj name="Ecuación" r:id="rId18" imgW="355292" imgH="406048" progId="Equation.3">
                  <p:embed/>
                  <p:pic>
                    <p:nvPicPr>
                      <p:cNvPr id="15388" name="Object 28">
                        <a:extLst>
                          <a:ext uri="{FF2B5EF4-FFF2-40B4-BE49-F238E27FC236}">
                            <a16:creationId xmlns="" xmlns:a16="http://schemas.microsoft.com/office/drawing/2014/main" id="{9A228523-83A6-B105-82B2-105E1C07C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5016500"/>
                        <a:ext cx="6889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9" name="Text Box 29">
            <a:extLst>
              <a:ext uri="{FF2B5EF4-FFF2-40B4-BE49-F238E27FC236}">
                <a16:creationId xmlns="" xmlns:a16="http://schemas.microsoft.com/office/drawing/2014/main" id="{F1122484-22EF-6A4E-DC1B-A06A4E8E0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257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12 ·</a:t>
            </a:r>
          </a:p>
        </p:txBody>
      </p:sp>
      <p:sp>
        <p:nvSpPr>
          <p:cNvPr id="15390" name="Text Box 30">
            <a:extLst>
              <a:ext uri="{FF2B5EF4-FFF2-40B4-BE49-F238E27FC236}">
                <a16:creationId xmlns="" xmlns:a16="http://schemas.microsoft.com/office/drawing/2014/main" id="{5C89E613-F997-43FD-3A73-3C48F7194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2578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+</a:t>
            </a:r>
          </a:p>
        </p:txBody>
      </p:sp>
      <p:sp>
        <p:nvSpPr>
          <p:cNvPr id="15391" name="Text Box 31">
            <a:extLst>
              <a:ext uri="{FF2B5EF4-FFF2-40B4-BE49-F238E27FC236}">
                <a16:creationId xmlns="" xmlns:a16="http://schemas.microsoft.com/office/drawing/2014/main" id="{62C35F8E-1462-6FFE-3F4A-A4491CCF1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257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12 ·</a:t>
            </a:r>
          </a:p>
        </p:txBody>
      </p:sp>
      <p:sp>
        <p:nvSpPr>
          <p:cNvPr id="15392" name="Text Box 32">
            <a:extLst>
              <a:ext uri="{FF2B5EF4-FFF2-40B4-BE49-F238E27FC236}">
                <a16:creationId xmlns="" xmlns:a16="http://schemas.microsoft.com/office/drawing/2014/main" id="{58D5E9C3-FC45-2FA4-7205-09B507AA9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2578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+</a:t>
            </a:r>
          </a:p>
        </p:txBody>
      </p:sp>
      <p:sp>
        <p:nvSpPr>
          <p:cNvPr id="15393" name="Text Box 33">
            <a:extLst>
              <a:ext uri="{FF2B5EF4-FFF2-40B4-BE49-F238E27FC236}">
                <a16:creationId xmlns="" xmlns:a16="http://schemas.microsoft.com/office/drawing/2014/main" id="{BB9486BE-371E-2DD0-5EF4-9B88B8A9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257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12 ·</a:t>
            </a:r>
          </a:p>
        </p:txBody>
      </p:sp>
      <p:sp>
        <p:nvSpPr>
          <p:cNvPr id="15394" name="Text Box 34">
            <a:extLst>
              <a:ext uri="{FF2B5EF4-FFF2-40B4-BE49-F238E27FC236}">
                <a16:creationId xmlns="" xmlns:a16="http://schemas.microsoft.com/office/drawing/2014/main" id="{4041B64E-0F1F-1894-87A9-9D232B174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257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15395" name="Text Box 35">
            <a:extLst>
              <a:ext uri="{FF2B5EF4-FFF2-40B4-BE49-F238E27FC236}">
                <a16:creationId xmlns="" xmlns:a16="http://schemas.microsoft.com/office/drawing/2014/main" id="{917CA5DB-4E93-BF7E-D318-9979BAC9F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12 ·</a:t>
            </a:r>
          </a:p>
        </p:txBody>
      </p:sp>
      <p:sp>
        <p:nvSpPr>
          <p:cNvPr id="15396" name="Text Box 36">
            <a:extLst>
              <a:ext uri="{FF2B5EF4-FFF2-40B4-BE49-F238E27FC236}">
                <a16:creationId xmlns="" xmlns:a16="http://schemas.microsoft.com/office/drawing/2014/main" id="{A181F9DC-42EB-82D5-F71E-CDC8476C7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2578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25</a:t>
            </a:r>
          </a:p>
        </p:txBody>
      </p:sp>
      <p:sp>
        <p:nvSpPr>
          <p:cNvPr id="15397" name="Line 37">
            <a:extLst>
              <a:ext uri="{FF2B5EF4-FFF2-40B4-BE49-F238E27FC236}">
                <a16:creationId xmlns="" xmlns:a16="http://schemas.microsoft.com/office/drawing/2014/main" id="{386A1821-074E-4C85-B9C3-5B9FDCD4C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1143000" cy="381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15398" name="Line 38">
            <a:extLst>
              <a:ext uri="{FF2B5EF4-FFF2-40B4-BE49-F238E27FC236}">
                <a16:creationId xmlns="" xmlns:a16="http://schemas.microsoft.com/office/drawing/2014/main" id="{31AE973C-4040-FF6F-D0FA-869C904D6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334000"/>
            <a:ext cx="1143000" cy="381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15399" name="Line 39">
            <a:extLst>
              <a:ext uri="{FF2B5EF4-FFF2-40B4-BE49-F238E27FC236}">
                <a16:creationId xmlns="" xmlns:a16="http://schemas.microsoft.com/office/drawing/2014/main" id="{1E04EC86-3BB2-5530-F935-C18F07F21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334000"/>
            <a:ext cx="1143000" cy="381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15400" name="Text Box 40">
            <a:extLst>
              <a:ext uri="{FF2B5EF4-FFF2-40B4-BE49-F238E27FC236}">
                <a16:creationId xmlns="" xmlns:a16="http://schemas.microsoft.com/office/drawing/2014/main" id="{C5ED0035-C5CF-D6BC-D2D5-2E61FF32E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9436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6 · (x+1)</a:t>
            </a:r>
          </a:p>
        </p:txBody>
      </p:sp>
      <p:sp>
        <p:nvSpPr>
          <p:cNvPr id="66599" name="Text Box 41">
            <a:extLst>
              <a:ext uri="{FF2B5EF4-FFF2-40B4-BE49-F238E27FC236}">
                <a16:creationId xmlns="" xmlns:a16="http://schemas.microsoft.com/office/drawing/2014/main" id="{BB49F629-CD73-9281-F670-C49684D2B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0198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15402" name="Text Box 42">
            <a:extLst>
              <a:ext uri="{FF2B5EF4-FFF2-40B4-BE49-F238E27FC236}">
                <a16:creationId xmlns="" xmlns:a16="http://schemas.microsoft.com/office/drawing/2014/main" id="{2E7949D4-DFD5-F5EC-BB22-F5CC90FCC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436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4 · (x-2) </a:t>
            </a:r>
          </a:p>
        </p:txBody>
      </p:sp>
      <p:sp>
        <p:nvSpPr>
          <p:cNvPr id="15403" name="Text Box 43">
            <a:extLst>
              <a:ext uri="{FF2B5EF4-FFF2-40B4-BE49-F238E27FC236}">
                <a16:creationId xmlns="" xmlns:a16="http://schemas.microsoft.com/office/drawing/2014/main" id="{74E8B1B8-CD95-2090-8A73-9DAE701D8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9436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3 · (x+1)</a:t>
            </a:r>
            <a:endParaRPr lang="ca-ES" altLang="es-ES" sz="2400" b="1"/>
          </a:p>
        </p:txBody>
      </p:sp>
      <p:sp>
        <p:nvSpPr>
          <p:cNvPr id="15404" name="Text Box 44">
            <a:extLst>
              <a:ext uri="{FF2B5EF4-FFF2-40B4-BE49-F238E27FC236}">
                <a16:creationId xmlns="" xmlns:a16="http://schemas.microsoft.com/office/drawing/2014/main" id="{52FC50C0-D384-A1D8-B853-BE7190EDC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9436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300</a:t>
            </a:r>
          </a:p>
        </p:txBody>
      </p:sp>
      <p:sp>
        <p:nvSpPr>
          <p:cNvPr id="15405" name="Text Box 45">
            <a:extLst>
              <a:ext uri="{FF2B5EF4-FFF2-40B4-BE49-F238E27FC236}">
                <a16:creationId xmlns="" xmlns:a16="http://schemas.microsoft.com/office/drawing/2014/main" id="{F93C21BC-B191-45CD-3237-9C1FDDA9C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9436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+</a:t>
            </a:r>
            <a:endParaRPr lang="ca-ES" altLang="es-ES" sz="2400" b="1"/>
          </a:p>
        </p:txBody>
      </p:sp>
      <p:sp>
        <p:nvSpPr>
          <p:cNvPr id="15406" name="Text Box 46">
            <a:extLst>
              <a:ext uri="{FF2B5EF4-FFF2-40B4-BE49-F238E27FC236}">
                <a16:creationId xmlns="" xmlns:a16="http://schemas.microsoft.com/office/drawing/2014/main" id="{A6F198C4-DA77-9438-969D-25DF2E40E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9436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+</a:t>
            </a:r>
            <a:endParaRPr lang="ca-ES" altLang="es-ES" sz="2400" b="1"/>
          </a:p>
        </p:txBody>
      </p:sp>
      <p:sp>
        <p:nvSpPr>
          <p:cNvPr id="15407" name="Text Box 47">
            <a:extLst>
              <a:ext uri="{FF2B5EF4-FFF2-40B4-BE49-F238E27FC236}">
                <a16:creationId xmlns="" xmlns:a16="http://schemas.microsoft.com/office/drawing/2014/main" id="{CA199471-3846-744F-A022-1A2A79C84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6019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</a:p>
        </p:txBody>
      </p:sp>
      <p:pic>
        <p:nvPicPr>
          <p:cNvPr id="66606" name="Picture 2" descr="Finger point Blue transparent">
            <a:extLst>
              <a:ext uri="{FF2B5EF4-FFF2-40B4-BE49-F238E27FC236}">
                <a16:creationId xmlns="" xmlns:a16="http://schemas.microsoft.com/office/drawing/2014/main" id="{BB017FD7-4728-127F-763C-B3C13104A89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50434">
            <a:off x="5795963" y="1052513"/>
            <a:ext cx="47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607" name="50 Rectángulo">
            <a:extLst>
              <a:ext uri="{FF2B5EF4-FFF2-40B4-BE49-F238E27FC236}">
                <a16:creationId xmlns="" xmlns:a16="http://schemas.microsoft.com/office/drawing/2014/main" id="{7EB44F3A-45F5-EAB7-AF92-2E946C219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77771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600" b="1">
                <a:solidFill>
                  <a:srgbClr val="C00000"/>
                </a:solidFill>
                <a:latin typeface="Arial" panose="020B0604020202020204" pitchFamily="34" charset="0"/>
              </a:rPr>
              <a:t>6.5. Resolució d’equacions amb denominadors</a:t>
            </a:r>
            <a:endParaRPr lang="es-ES" altLang="es-E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  <p:bldP spid="15366" grpId="0" autoUpdateAnimBg="0"/>
      <p:bldP spid="15368" grpId="0" animBg="1" autoUpdateAnimBg="0"/>
      <p:bldP spid="15371" grpId="0" autoUpdateAnimBg="0"/>
      <p:bldP spid="15372" grpId="0" autoUpdateAnimBg="0"/>
      <p:bldP spid="15373" grpId="0" animBg="1"/>
      <p:bldP spid="15377" grpId="0" autoUpdateAnimBg="0"/>
      <p:bldP spid="15378" grpId="0" autoUpdateAnimBg="0"/>
      <p:bldP spid="15379" grpId="0" autoUpdateAnimBg="0"/>
      <p:bldP spid="15380" grpId="0" autoUpdateAnimBg="0"/>
      <p:bldP spid="15381" grpId="0" autoUpdateAnimBg="0"/>
      <p:bldP spid="15382" grpId="0" autoUpdateAnimBg="0"/>
      <p:bldP spid="15383" grpId="0" autoUpdateAnimBg="0"/>
      <p:bldP spid="15384" grpId="0" autoUpdateAnimBg="0"/>
      <p:bldP spid="15385" grpId="0" autoUpdateAnimBg="0"/>
      <p:bldP spid="15389" grpId="0" autoUpdateAnimBg="0"/>
      <p:bldP spid="15390" grpId="0" autoUpdateAnimBg="0"/>
      <p:bldP spid="15391" grpId="0" autoUpdateAnimBg="0"/>
      <p:bldP spid="15392" grpId="0" autoUpdateAnimBg="0"/>
      <p:bldP spid="15393" grpId="0" autoUpdateAnimBg="0"/>
      <p:bldP spid="15394" grpId="0" autoUpdateAnimBg="0"/>
      <p:bldP spid="15395" grpId="0" autoUpdateAnimBg="0"/>
      <p:bldP spid="15396" grpId="0" autoUpdateAnimBg="0"/>
      <p:bldP spid="15400" grpId="0" autoUpdateAnimBg="0"/>
      <p:bldP spid="15402" grpId="0" autoUpdateAnimBg="0"/>
      <p:bldP spid="15403" grpId="0" autoUpdateAnimBg="0"/>
      <p:bldP spid="15404" grpId="0" autoUpdateAnimBg="0"/>
      <p:bldP spid="15405" grpId="0" autoUpdateAnimBg="0"/>
      <p:bldP spid="15406" grpId="0" autoUpdateAnimBg="0"/>
      <p:bldP spid="1540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="" xmlns:a16="http://schemas.microsoft.com/office/drawing/2014/main" id="{E1F2DCF4-766D-E385-CEB5-666C5DBD5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196975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6x + 6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="" xmlns:a16="http://schemas.microsoft.com/office/drawing/2014/main" id="{99568CD2-9438-48F4-C3A7-2DC1F63FE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19697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+ 4x - 8 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="" xmlns:a16="http://schemas.microsoft.com/office/drawing/2014/main" id="{30E70519-DE88-581A-DBDF-B5AE3DDE8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196975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+ 3x + 3</a:t>
            </a:r>
            <a:endParaRPr lang="ca-ES" altLang="es-ES" sz="2400" b="1"/>
          </a:p>
        </p:txBody>
      </p:sp>
      <p:sp>
        <p:nvSpPr>
          <p:cNvPr id="16389" name="Text Box 5">
            <a:extLst>
              <a:ext uri="{FF2B5EF4-FFF2-40B4-BE49-F238E27FC236}">
                <a16:creationId xmlns="" xmlns:a16="http://schemas.microsoft.com/office/drawing/2014/main" id="{685A3C7B-EE85-CD2E-F734-B1AB59142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773238"/>
            <a:ext cx="2149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300 – 6 + 8 – 3 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="" xmlns:a16="http://schemas.microsoft.com/office/drawing/2014/main" id="{576483B2-A65D-4B5F-7563-91ED563C4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26841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="" xmlns:a16="http://schemas.microsoft.com/office/drawing/2014/main" id="{29CAA511-1E2E-86B9-687F-E515B0A28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7526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6x + 4x + 3x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="" xmlns:a16="http://schemas.microsoft.com/office/drawing/2014/main" id="{0A0460B9-76FC-88B9-84D1-A94F785FF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526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="" xmlns:a16="http://schemas.microsoft.com/office/drawing/2014/main" id="{898148D2-B0AF-5F14-F34D-BEA4E1768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19697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300 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="" xmlns:a16="http://schemas.microsoft.com/office/drawing/2014/main" id="{FE59B6A2-8A1F-4BED-193A-89951E82D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67000"/>
            <a:ext cx="1114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13x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="" xmlns:a16="http://schemas.microsoft.com/office/drawing/2014/main" id="{95210E44-E75D-4871-D1DD-564C83BBC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667000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="" xmlns:a16="http://schemas.microsoft.com/office/drawing/2014/main" id="{A4EFE44C-261C-851F-4235-467282ADC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6670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299 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="" xmlns:a16="http://schemas.microsoft.com/office/drawing/2014/main" id="{2F15F882-2039-3EA0-544E-0C6DF96BC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81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x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="" xmlns:a16="http://schemas.microsoft.com/office/drawing/2014/main" id="{6E85EF00-8E3F-06FA-FA5F-BD7FE8592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81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</a:p>
        </p:txBody>
      </p:sp>
      <p:graphicFrame>
        <p:nvGraphicFramePr>
          <p:cNvPr id="16399" name="Object 15">
            <a:extLst>
              <a:ext uri="{FF2B5EF4-FFF2-40B4-BE49-F238E27FC236}">
                <a16:creationId xmlns="" xmlns:a16="http://schemas.microsoft.com/office/drawing/2014/main" id="{3A592CD2-606E-57C5-A8C0-A2AD33888F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3417888"/>
          <a:ext cx="614362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cuación" r:id="rId5" imgW="330057" imgH="406224" progId="Equation.3">
                  <p:embed/>
                </p:oleObj>
              </mc:Choice>
              <mc:Fallback>
                <p:oleObj name="Ecuación" r:id="rId5" imgW="330057" imgH="406224" progId="Equation.3">
                  <p:embed/>
                  <p:pic>
                    <p:nvPicPr>
                      <p:cNvPr id="16399" name="Object 15">
                        <a:extLst>
                          <a:ext uri="{FF2B5EF4-FFF2-40B4-BE49-F238E27FC236}">
                            <a16:creationId xmlns="" xmlns:a16="http://schemas.microsoft.com/office/drawing/2014/main" id="{3A592CD2-606E-57C5-A8C0-A2AD33888F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417888"/>
                        <a:ext cx="614362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Text Box 16">
            <a:extLst>
              <a:ext uri="{FF2B5EF4-FFF2-40B4-BE49-F238E27FC236}">
                <a16:creationId xmlns="" xmlns:a16="http://schemas.microsoft.com/office/drawing/2014/main" id="{FEBBD2B4-515C-8FB0-8557-087CE199E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6482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X = 23 </a:t>
            </a:r>
          </a:p>
        </p:txBody>
      </p:sp>
      <p:pic>
        <p:nvPicPr>
          <p:cNvPr id="16401" name="Picture 17" descr="panterarosa">
            <a:extLst>
              <a:ext uri="{FF2B5EF4-FFF2-40B4-BE49-F238E27FC236}">
                <a16:creationId xmlns="" xmlns:a16="http://schemas.microsoft.com/office/drawing/2014/main" id="{60807F5F-0A44-6BDB-FFA3-E0C6362DBDF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86200"/>
            <a:ext cx="269716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02" name="50 Rectángulo">
            <a:extLst>
              <a:ext uri="{FF2B5EF4-FFF2-40B4-BE49-F238E27FC236}">
                <a16:creationId xmlns="" xmlns:a16="http://schemas.microsoft.com/office/drawing/2014/main" id="{12D232A7-DC35-0AA8-101B-075600FF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77771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600" b="1">
                <a:solidFill>
                  <a:srgbClr val="C00000"/>
                </a:solidFill>
                <a:latin typeface="Arial" panose="020B0604020202020204" pitchFamily="34" charset="0"/>
              </a:rPr>
              <a:t>6.5. Resolució d’equacions amb denominadors</a:t>
            </a:r>
            <a:endParaRPr lang="es-ES" altLang="es-E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  <p:bldP spid="16388" grpId="0" autoUpdateAnimBg="0"/>
      <p:bldP spid="16389" grpId="0" autoUpdateAnimBg="0"/>
      <p:bldP spid="16390" grpId="0" autoUpdateAnimBg="0"/>
      <p:bldP spid="16391" grpId="0" autoUpdateAnimBg="0"/>
      <p:bldP spid="16392" grpId="0" autoUpdateAnimBg="0"/>
      <p:bldP spid="16393" grpId="0" autoUpdateAnimBg="0"/>
      <p:bldP spid="16394" grpId="0" autoUpdateAnimBg="0"/>
      <p:bldP spid="16395" grpId="0" autoUpdateAnimBg="0"/>
      <p:bldP spid="16396" grpId="0" autoUpdateAnimBg="0"/>
      <p:bldP spid="16397" grpId="0" autoUpdateAnimBg="0"/>
      <p:bldP spid="16398" grpId="0" autoUpdateAnimBg="0"/>
      <p:bldP spid="16400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="" xmlns:a16="http://schemas.microsoft.com/office/drawing/2014/main" id="{CB9B8EE4-BA63-C6E3-ACE2-9468607C2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052513"/>
          <a:ext cx="20796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cuación" r:id="rId4" imgW="990170" imgH="406224" progId="Equation.3">
                  <p:embed/>
                </p:oleObj>
              </mc:Choice>
              <mc:Fallback>
                <p:oleObj name="Ecuación" r:id="rId4" imgW="990170" imgH="406224" progId="Equation.3">
                  <p:embed/>
                  <p:pic>
                    <p:nvPicPr>
                      <p:cNvPr id="17410" name="Object 2">
                        <a:extLst>
                          <a:ext uri="{FF2B5EF4-FFF2-40B4-BE49-F238E27FC236}">
                            <a16:creationId xmlns="" xmlns:a16="http://schemas.microsoft.com/office/drawing/2014/main" id="{CB9B8EE4-BA63-C6E3-ACE2-9468607C2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052513"/>
                        <a:ext cx="207962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3">
            <a:extLst>
              <a:ext uri="{FF2B5EF4-FFF2-40B4-BE49-F238E27FC236}">
                <a16:creationId xmlns="" xmlns:a16="http://schemas.microsoft.com/office/drawing/2014/main" id="{3317073E-57C1-DBA5-38C9-FC8C57250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052513"/>
            <a:ext cx="752475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600" b="1">
                <a:latin typeface="Century Gothic" panose="020B0502020202020204" pitchFamily="34" charset="0"/>
              </a:rPr>
              <a:t>Ex. 2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="" xmlns:a16="http://schemas.microsoft.com/office/drawing/2014/main" id="{1E0AEDC8-DDEC-61BC-3909-7F4BA40A9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916113"/>
            <a:ext cx="5029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solidFill>
                  <a:srgbClr val="0000FF"/>
                </a:solidFill>
                <a:latin typeface="Century Gothic" panose="020B0502020202020204" pitchFamily="34" charset="0"/>
              </a:rPr>
              <a:t>a) Calculem el m.c.m. dels denominadors.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="" xmlns:a16="http://schemas.microsoft.com/office/drawing/2014/main" id="{7B02B75F-86B8-218A-AEEB-103CB2DF0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860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2 · 3 = 6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="" xmlns:a16="http://schemas.microsoft.com/office/drawing/2014/main" id="{B962BD3A-9E03-B496-47F2-1C3DAAA95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43200"/>
            <a:ext cx="800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solidFill>
                  <a:srgbClr val="0000FF"/>
                </a:solidFill>
                <a:latin typeface="Century Gothic" panose="020B0502020202020204" pitchFamily="34" charset="0"/>
              </a:rPr>
              <a:t>b) Multipliquem  cada un dels termes de l’equació per aquest  m.c.m</a:t>
            </a:r>
            <a:r>
              <a:rPr lang="ca-ES" altLang="es-ES" sz="1800">
                <a:latin typeface="Century Gothic" panose="020B0502020202020204" pitchFamily="34" charset="0"/>
              </a:rPr>
              <a:t>. </a:t>
            </a:r>
          </a:p>
        </p:txBody>
      </p:sp>
      <p:graphicFrame>
        <p:nvGraphicFramePr>
          <p:cNvPr id="17415" name="Object 7">
            <a:extLst>
              <a:ext uri="{FF2B5EF4-FFF2-40B4-BE49-F238E27FC236}">
                <a16:creationId xmlns="" xmlns:a16="http://schemas.microsoft.com/office/drawing/2014/main" id="{E9FA3BC4-2608-A305-5557-CAF56A4BE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6313" y="3263900"/>
          <a:ext cx="8366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cuación" r:id="rId6" imgW="393359" imgH="406048" progId="Equation.3">
                  <p:embed/>
                </p:oleObj>
              </mc:Choice>
              <mc:Fallback>
                <p:oleObj name="Ecuación" r:id="rId6" imgW="393359" imgH="406048" progId="Equation.3">
                  <p:embed/>
                  <p:pic>
                    <p:nvPicPr>
                      <p:cNvPr id="17415" name="Object 7">
                        <a:extLst>
                          <a:ext uri="{FF2B5EF4-FFF2-40B4-BE49-F238E27FC236}">
                            <a16:creationId xmlns="" xmlns:a16="http://schemas.microsoft.com/office/drawing/2014/main" id="{E9FA3BC4-2608-A305-5557-CAF56A4BE8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3263900"/>
                        <a:ext cx="8366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>
            <a:extLst>
              <a:ext uri="{FF2B5EF4-FFF2-40B4-BE49-F238E27FC236}">
                <a16:creationId xmlns="" xmlns:a16="http://schemas.microsoft.com/office/drawing/2014/main" id="{7CC91145-0288-96B8-11F3-3D30B9FFA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5113" y="3263900"/>
          <a:ext cx="10255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cuación" r:id="rId8" imgW="482391" imgH="406224" progId="Equation.3">
                  <p:embed/>
                </p:oleObj>
              </mc:Choice>
              <mc:Fallback>
                <p:oleObj name="Ecuación" r:id="rId8" imgW="482391" imgH="406224" progId="Equation.3">
                  <p:embed/>
                  <p:pic>
                    <p:nvPicPr>
                      <p:cNvPr id="17416" name="Object 8">
                        <a:extLst>
                          <a:ext uri="{FF2B5EF4-FFF2-40B4-BE49-F238E27FC236}">
                            <a16:creationId xmlns="" xmlns:a16="http://schemas.microsoft.com/office/drawing/2014/main" id="{7CC91145-0288-96B8-11F3-3D30B9FFAD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3263900"/>
                        <a:ext cx="10255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9">
            <a:extLst>
              <a:ext uri="{FF2B5EF4-FFF2-40B4-BE49-F238E27FC236}">
                <a16:creationId xmlns="" xmlns:a16="http://schemas.microsoft.com/office/drawing/2014/main" id="{D90AE1D0-DE76-3870-C7C1-88040A66C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05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17418" name="Text Box 10">
            <a:extLst>
              <a:ext uri="{FF2B5EF4-FFF2-40B4-BE49-F238E27FC236}">
                <a16:creationId xmlns="" xmlns:a16="http://schemas.microsoft.com/office/drawing/2014/main" id="{E9600483-5E39-9BC1-21D1-5609C2CB1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052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Century Gothic" panose="020B0502020202020204" pitchFamily="34" charset="0"/>
              </a:rPr>
              <a:t>6</a:t>
            </a:r>
            <a:r>
              <a:rPr lang="ca-ES" altLang="es-ES" sz="2000" b="1">
                <a:latin typeface="Century Gothic" panose="020B0502020202020204" pitchFamily="34" charset="0"/>
              </a:rPr>
              <a:t> ·</a:t>
            </a:r>
          </a:p>
        </p:txBody>
      </p:sp>
      <p:sp>
        <p:nvSpPr>
          <p:cNvPr id="17419" name="Text Box 11">
            <a:extLst>
              <a:ext uri="{FF2B5EF4-FFF2-40B4-BE49-F238E27FC236}">
                <a16:creationId xmlns="" xmlns:a16="http://schemas.microsoft.com/office/drawing/2014/main" id="{71C2B435-5B08-14B5-F3EA-DBF86F0C4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50520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Century Gothic" panose="020B0502020202020204" pitchFamily="34" charset="0"/>
              </a:rPr>
              <a:t>6</a:t>
            </a:r>
            <a:r>
              <a:rPr lang="ca-ES" altLang="es-ES" sz="2000" b="1">
                <a:latin typeface="Century Gothic" panose="020B0502020202020204" pitchFamily="34" charset="0"/>
              </a:rPr>
              <a:t> ·</a:t>
            </a:r>
          </a:p>
        </p:txBody>
      </p:sp>
      <p:sp>
        <p:nvSpPr>
          <p:cNvPr id="17420" name="Text Box 12">
            <a:extLst>
              <a:ext uri="{FF2B5EF4-FFF2-40B4-BE49-F238E27FC236}">
                <a16:creationId xmlns="" xmlns:a16="http://schemas.microsoft.com/office/drawing/2014/main" id="{285BC013-2297-08E7-7CDC-0F0DA4A44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95800"/>
            <a:ext cx="838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solidFill>
                  <a:srgbClr val="0000FF"/>
                </a:solidFill>
                <a:latin typeface="Century Gothic" panose="020B0502020202020204" pitchFamily="34" charset="0"/>
              </a:rPr>
              <a:t>c) Simplifiquem el m.c.m. per cadascun dels denominadors</a:t>
            </a:r>
            <a:r>
              <a:rPr lang="ca-ES" altLang="es-ES" sz="1800">
                <a:latin typeface="Century Gothic" panose="020B0502020202020204" pitchFamily="34" charset="0"/>
              </a:rPr>
              <a:t>. </a:t>
            </a:r>
          </a:p>
        </p:txBody>
      </p:sp>
      <p:graphicFrame>
        <p:nvGraphicFramePr>
          <p:cNvPr id="17421" name="Object 13">
            <a:extLst>
              <a:ext uri="{FF2B5EF4-FFF2-40B4-BE49-F238E27FC236}">
                <a16:creationId xmlns="" xmlns:a16="http://schemas.microsoft.com/office/drawing/2014/main" id="{18C9A9C2-6DD0-14AA-0EB0-1A542CC684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2513" y="5016500"/>
          <a:ext cx="8366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cuación" r:id="rId10" imgW="393359" imgH="406048" progId="Equation.3">
                  <p:embed/>
                </p:oleObj>
              </mc:Choice>
              <mc:Fallback>
                <p:oleObj name="Ecuación" r:id="rId10" imgW="393359" imgH="406048" progId="Equation.3">
                  <p:embed/>
                  <p:pic>
                    <p:nvPicPr>
                      <p:cNvPr id="17421" name="Object 13">
                        <a:extLst>
                          <a:ext uri="{FF2B5EF4-FFF2-40B4-BE49-F238E27FC236}">
                            <a16:creationId xmlns="" xmlns:a16="http://schemas.microsoft.com/office/drawing/2014/main" id="{18C9A9C2-6DD0-14AA-0EB0-1A542CC684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5016500"/>
                        <a:ext cx="8366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>
            <a:extLst>
              <a:ext uri="{FF2B5EF4-FFF2-40B4-BE49-F238E27FC236}">
                <a16:creationId xmlns="" xmlns:a16="http://schemas.microsoft.com/office/drawing/2014/main" id="{C7155747-2EFC-54B5-B33D-A68D624FA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1313" y="5016500"/>
          <a:ext cx="10255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cuación" r:id="rId12" imgW="482391" imgH="406224" progId="Equation.3">
                  <p:embed/>
                </p:oleObj>
              </mc:Choice>
              <mc:Fallback>
                <p:oleObj name="Ecuación" r:id="rId12" imgW="482391" imgH="406224" progId="Equation.3">
                  <p:embed/>
                  <p:pic>
                    <p:nvPicPr>
                      <p:cNvPr id="17422" name="Object 14">
                        <a:extLst>
                          <a:ext uri="{FF2B5EF4-FFF2-40B4-BE49-F238E27FC236}">
                            <a16:creationId xmlns="" xmlns:a16="http://schemas.microsoft.com/office/drawing/2014/main" id="{C7155747-2EFC-54B5-B33D-A68D624FA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5016500"/>
                        <a:ext cx="10255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Text Box 15">
            <a:extLst>
              <a:ext uri="{FF2B5EF4-FFF2-40B4-BE49-F238E27FC236}">
                <a16:creationId xmlns="" xmlns:a16="http://schemas.microsoft.com/office/drawing/2014/main" id="{A17ECE1E-26E1-79CF-2A34-4A0852C1A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257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17424" name="Text Box 16">
            <a:extLst>
              <a:ext uri="{FF2B5EF4-FFF2-40B4-BE49-F238E27FC236}">
                <a16:creationId xmlns="" xmlns:a16="http://schemas.microsoft.com/office/drawing/2014/main" id="{C38F9EFE-722E-85C4-A95C-E36C6AD77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257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6 ·</a:t>
            </a:r>
          </a:p>
        </p:txBody>
      </p:sp>
      <p:sp>
        <p:nvSpPr>
          <p:cNvPr id="17425" name="Text Box 17">
            <a:extLst>
              <a:ext uri="{FF2B5EF4-FFF2-40B4-BE49-F238E27FC236}">
                <a16:creationId xmlns="" xmlns:a16="http://schemas.microsoft.com/office/drawing/2014/main" id="{98C5F9E4-2AA3-8880-398C-C7017D315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257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6 ·</a:t>
            </a:r>
          </a:p>
        </p:txBody>
      </p:sp>
      <p:sp>
        <p:nvSpPr>
          <p:cNvPr id="17426" name="Line 18">
            <a:extLst>
              <a:ext uri="{FF2B5EF4-FFF2-40B4-BE49-F238E27FC236}">
                <a16:creationId xmlns="" xmlns:a16="http://schemas.microsoft.com/office/drawing/2014/main" id="{2AF0D1F5-F62F-76BD-D50E-BB8F89B08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410200"/>
            <a:ext cx="1524000" cy="457200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17427" name="Line 19">
            <a:extLst>
              <a:ext uri="{FF2B5EF4-FFF2-40B4-BE49-F238E27FC236}">
                <a16:creationId xmlns="" xmlns:a16="http://schemas.microsoft.com/office/drawing/2014/main" id="{75044082-AB88-1C1C-316F-481279878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410200"/>
            <a:ext cx="1371600" cy="381000"/>
          </a:xfrm>
          <a:prstGeom prst="line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17429" name="Text Box 21">
            <a:extLst>
              <a:ext uri="{FF2B5EF4-FFF2-40B4-BE49-F238E27FC236}">
                <a16:creationId xmlns="" xmlns:a16="http://schemas.microsoft.com/office/drawing/2014/main" id="{83FD78FF-7CF5-704B-44F9-37D5C1F1A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2553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>
                <a:solidFill>
                  <a:srgbClr val="FF0000"/>
                </a:solidFill>
                <a:latin typeface="Century Gothic" panose="020B0502020202020204" pitchFamily="34" charset="0"/>
              </a:rPr>
              <a:t>Primer procediment</a:t>
            </a:r>
          </a:p>
        </p:txBody>
      </p:sp>
      <p:sp>
        <p:nvSpPr>
          <p:cNvPr id="68629" name="50 Rectángulo">
            <a:extLst>
              <a:ext uri="{FF2B5EF4-FFF2-40B4-BE49-F238E27FC236}">
                <a16:creationId xmlns="" xmlns:a16="http://schemas.microsoft.com/office/drawing/2014/main" id="{58851E77-0894-822C-A66E-048BA03CB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77771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600" b="1">
                <a:solidFill>
                  <a:srgbClr val="C00000"/>
                </a:solidFill>
                <a:latin typeface="Arial" panose="020B0604020202020204" pitchFamily="34" charset="0"/>
              </a:rPr>
              <a:t>6.5. Resolució d’equacions amb denominadors</a:t>
            </a:r>
            <a:endParaRPr lang="es-ES" altLang="es-E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 autoUpdateAnimBg="0"/>
      <p:bldP spid="17412" grpId="0" autoUpdateAnimBg="0"/>
      <p:bldP spid="17413" grpId="0" autoUpdateAnimBg="0"/>
      <p:bldP spid="17414" grpId="0" autoUpdateAnimBg="0"/>
      <p:bldP spid="17417" grpId="0" autoUpdateAnimBg="0"/>
      <p:bldP spid="17418" grpId="0" autoUpdateAnimBg="0"/>
      <p:bldP spid="17419" grpId="0" autoUpdateAnimBg="0"/>
      <p:bldP spid="17420" grpId="0" autoUpdateAnimBg="0"/>
      <p:bldP spid="17423" grpId="0" autoUpdateAnimBg="0"/>
      <p:bldP spid="17424" grpId="0" autoUpdateAnimBg="0"/>
      <p:bldP spid="17425" grpId="0" autoUpdateAnimBg="0"/>
      <p:bldP spid="1742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="" xmlns:a16="http://schemas.microsoft.com/office/drawing/2014/main" id="{39365A3B-F7DE-09F1-EC17-AF2759E64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0574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9+ 3x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="" xmlns:a16="http://schemas.microsoft.com/office/drawing/2014/main" id="{DF267B22-FB32-01AB-F59B-06CE68E3B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057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  <a:endParaRPr lang="ca-ES" altLang="es-ES" sz="2400" b="1"/>
          </a:p>
        </p:txBody>
      </p:sp>
      <p:sp>
        <p:nvSpPr>
          <p:cNvPr id="18436" name="Text Box 4">
            <a:extLst>
              <a:ext uri="{FF2B5EF4-FFF2-40B4-BE49-F238E27FC236}">
                <a16:creationId xmlns="" xmlns:a16="http://schemas.microsoft.com/office/drawing/2014/main" id="{EC4E440E-C271-F0A1-9837-E1CFB6387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574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4+4x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="" xmlns:a16="http://schemas.microsoft.com/office/drawing/2014/main" id="{8B76E97C-C255-B927-2EA1-669D40C9A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8194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3x-4x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="" xmlns:a16="http://schemas.microsoft.com/office/drawing/2014/main" id="{FEE92BF0-444F-9378-C7F1-2AFFC693C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819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  <a:endParaRPr lang="ca-ES" altLang="es-ES" sz="2400" b="1"/>
          </a:p>
        </p:txBody>
      </p:sp>
      <p:sp>
        <p:nvSpPr>
          <p:cNvPr id="18439" name="Text Box 7">
            <a:extLst>
              <a:ext uri="{FF2B5EF4-FFF2-40B4-BE49-F238E27FC236}">
                <a16:creationId xmlns="" xmlns:a16="http://schemas.microsoft.com/office/drawing/2014/main" id="{349656A3-AABD-5E04-C76E-03D313B50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8194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4 - 9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="" xmlns:a16="http://schemas.microsoft.com/office/drawing/2014/main" id="{F5A7E34B-C36A-1857-8499-4D092305A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5720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x =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="" xmlns:a16="http://schemas.microsoft.com/office/drawing/2014/main" id="{97967E11-8354-1891-A5EC-D82CFE5F2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7338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-x = - 5</a:t>
            </a:r>
          </a:p>
        </p:txBody>
      </p:sp>
      <p:graphicFrame>
        <p:nvGraphicFramePr>
          <p:cNvPr id="18442" name="Object 10">
            <a:extLst>
              <a:ext uri="{FF2B5EF4-FFF2-40B4-BE49-F238E27FC236}">
                <a16:creationId xmlns="" xmlns:a16="http://schemas.microsoft.com/office/drawing/2014/main" id="{9CAD5EFC-EF6D-098E-F23C-70D4568114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75" y="4486275"/>
          <a:ext cx="4127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cuación" r:id="rId4" imgW="266469" imgH="406048" progId="Equation.3">
                  <p:embed/>
                </p:oleObj>
              </mc:Choice>
              <mc:Fallback>
                <p:oleObj name="Ecuación" r:id="rId4" imgW="266469" imgH="406048" progId="Equation.3">
                  <p:embed/>
                  <p:pic>
                    <p:nvPicPr>
                      <p:cNvPr id="18442" name="Object 10">
                        <a:extLst>
                          <a:ext uri="{FF2B5EF4-FFF2-40B4-BE49-F238E27FC236}">
                            <a16:creationId xmlns="" xmlns:a16="http://schemas.microsoft.com/office/drawing/2014/main" id="{9CAD5EFC-EF6D-098E-F23C-70D456811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4486275"/>
                        <a:ext cx="4127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>
            <a:extLst>
              <a:ext uri="{FF2B5EF4-FFF2-40B4-BE49-F238E27FC236}">
                <a16:creationId xmlns="" xmlns:a16="http://schemas.microsoft.com/office/drawing/2014/main" id="{0E6085D8-65E6-4217-42A1-3169EDCAA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715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x = 5</a:t>
            </a:r>
          </a:p>
        </p:txBody>
      </p:sp>
      <p:sp>
        <p:nvSpPr>
          <p:cNvPr id="18444" name="Text Box 12">
            <a:extLst>
              <a:ext uri="{FF2B5EF4-FFF2-40B4-BE49-F238E27FC236}">
                <a16:creationId xmlns="" xmlns:a16="http://schemas.microsoft.com/office/drawing/2014/main" id="{C91C7DA6-CFED-5E89-3AA6-CA0EAA491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0668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3 · (3+x)</a:t>
            </a:r>
          </a:p>
        </p:txBody>
      </p:sp>
      <p:sp>
        <p:nvSpPr>
          <p:cNvPr id="18445" name="Text Box 13">
            <a:extLst>
              <a:ext uri="{FF2B5EF4-FFF2-40B4-BE49-F238E27FC236}">
                <a16:creationId xmlns="" xmlns:a16="http://schemas.microsoft.com/office/drawing/2014/main" id="{EB73F015-C361-81C1-42CB-0FAD5A136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668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2 · (2+2x)</a:t>
            </a:r>
          </a:p>
        </p:txBody>
      </p:sp>
      <p:sp>
        <p:nvSpPr>
          <p:cNvPr id="18446" name="Text Box 14">
            <a:extLst>
              <a:ext uri="{FF2B5EF4-FFF2-40B4-BE49-F238E27FC236}">
                <a16:creationId xmlns="" xmlns:a16="http://schemas.microsoft.com/office/drawing/2014/main" id="{665AE4DC-6C25-2C93-4AA6-CB2E2001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066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  <a:endParaRPr lang="ca-ES" altLang="es-ES" sz="2400" b="1"/>
          </a:p>
        </p:txBody>
      </p:sp>
      <p:sp>
        <p:nvSpPr>
          <p:cNvPr id="69647" name="50 Rectángulo">
            <a:extLst>
              <a:ext uri="{FF2B5EF4-FFF2-40B4-BE49-F238E27FC236}">
                <a16:creationId xmlns="" xmlns:a16="http://schemas.microsoft.com/office/drawing/2014/main" id="{E288E597-35C8-EFD2-ABD1-19344BEF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77771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600" b="1">
                <a:solidFill>
                  <a:srgbClr val="C00000"/>
                </a:solidFill>
                <a:latin typeface="Arial" panose="020B0604020202020204" pitchFamily="34" charset="0"/>
              </a:rPr>
              <a:t>6.5. Resolució d’equacions amb denominadors</a:t>
            </a:r>
            <a:endParaRPr lang="es-ES" altLang="es-E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autoUpdateAnimBg="0"/>
      <p:bldP spid="18436" grpId="0" autoUpdateAnimBg="0"/>
      <p:bldP spid="18437" grpId="0" autoUpdateAnimBg="0"/>
      <p:bldP spid="18438" grpId="0" autoUpdateAnimBg="0"/>
      <p:bldP spid="18439" grpId="0" autoUpdateAnimBg="0"/>
      <p:bldP spid="18440" grpId="0" autoUpdateAnimBg="0"/>
      <p:bldP spid="18441" grpId="0" autoUpdateAnimBg="0"/>
      <p:bldP spid="18443" grpId="0" autoUpdateAnimBg="0"/>
      <p:bldP spid="18444" grpId="0" autoUpdateAnimBg="0"/>
      <p:bldP spid="18445" grpId="0" autoUpdateAnimBg="0"/>
      <p:bldP spid="1844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="" xmlns:a16="http://schemas.microsoft.com/office/drawing/2014/main" id="{6B963CA3-0A6A-548B-1DD1-FB2EE1FC2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4288" y="2120900"/>
          <a:ext cx="7635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cuación" r:id="rId4" imgW="393359" imgH="406048" progId="Equation.3">
                  <p:embed/>
                </p:oleObj>
              </mc:Choice>
              <mc:Fallback>
                <p:oleObj name="Ecuación" r:id="rId4" imgW="393359" imgH="406048" progId="Equation.3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="" xmlns:a16="http://schemas.microsoft.com/office/drawing/2014/main" id="{6B963CA3-0A6A-548B-1DD1-FB2EE1FC20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120900"/>
                        <a:ext cx="76358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3">
            <a:extLst>
              <a:ext uri="{FF2B5EF4-FFF2-40B4-BE49-F238E27FC236}">
                <a16:creationId xmlns="" xmlns:a16="http://schemas.microsoft.com/office/drawing/2014/main" id="{43BBFB57-1A0A-BB40-D284-95BABBB9B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004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3 · (3+x)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="" xmlns:a16="http://schemas.microsoft.com/office/drawing/2014/main" id="{B0EB8641-D824-3E02-D0FD-31D38A221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2004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2 · (2+2x)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="" xmlns:a16="http://schemas.microsoft.com/office/drawing/2014/main" id="{DFB8B75C-D97B-AD36-6C7F-2EE8AA106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200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  <a:endParaRPr lang="ca-ES" altLang="es-ES" sz="2400" b="1"/>
          </a:p>
        </p:txBody>
      </p:sp>
      <p:sp>
        <p:nvSpPr>
          <p:cNvPr id="19462" name="Text Box 6">
            <a:extLst>
              <a:ext uri="{FF2B5EF4-FFF2-40B4-BE49-F238E27FC236}">
                <a16:creationId xmlns="" xmlns:a16="http://schemas.microsoft.com/office/drawing/2014/main" id="{E33A3023-8AAC-58DF-3FFB-448EF1159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624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9+ 3x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="" xmlns:a16="http://schemas.microsoft.com/office/drawing/2014/main" id="{5D890AA0-88BB-FF6A-BE10-00A149AA5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62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  <a:endParaRPr lang="ca-ES" altLang="es-ES" sz="2400" b="1"/>
          </a:p>
        </p:txBody>
      </p:sp>
      <p:sp>
        <p:nvSpPr>
          <p:cNvPr id="19464" name="Text Box 8">
            <a:extLst>
              <a:ext uri="{FF2B5EF4-FFF2-40B4-BE49-F238E27FC236}">
                <a16:creationId xmlns="" xmlns:a16="http://schemas.microsoft.com/office/drawing/2014/main" id="{9C249621-3802-A998-F631-B758B2013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9624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4+4x</a:t>
            </a:r>
          </a:p>
        </p:txBody>
      </p:sp>
      <p:sp>
        <p:nvSpPr>
          <p:cNvPr id="19465" name="Text Box 9">
            <a:extLst>
              <a:ext uri="{FF2B5EF4-FFF2-40B4-BE49-F238E27FC236}">
                <a16:creationId xmlns="" xmlns:a16="http://schemas.microsoft.com/office/drawing/2014/main" id="{EBC83DDC-89D7-E00B-D567-47E594AB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5720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3x-4x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="" xmlns:a16="http://schemas.microsoft.com/office/drawing/2014/main" id="{F9BC4576-861B-331C-F756-C2BF0705F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5720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  <a:endParaRPr lang="ca-ES" altLang="es-ES" sz="2400" b="1"/>
          </a:p>
        </p:txBody>
      </p:sp>
      <p:sp>
        <p:nvSpPr>
          <p:cNvPr id="19467" name="Text Box 11">
            <a:extLst>
              <a:ext uri="{FF2B5EF4-FFF2-40B4-BE49-F238E27FC236}">
                <a16:creationId xmlns="" xmlns:a16="http://schemas.microsoft.com/office/drawing/2014/main" id="{02D9A0F0-1696-DCA1-5543-A368EF567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5720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4 - 9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="" xmlns:a16="http://schemas.microsoft.com/office/drawing/2014/main" id="{D4A44916-FF3A-AD29-3B2A-83AB1B839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6388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x =</a:t>
            </a:r>
          </a:p>
        </p:txBody>
      </p:sp>
      <p:sp>
        <p:nvSpPr>
          <p:cNvPr id="19469" name="Text Box 13">
            <a:extLst>
              <a:ext uri="{FF2B5EF4-FFF2-40B4-BE49-F238E27FC236}">
                <a16:creationId xmlns="" xmlns:a16="http://schemas.microsoft.com/office/drawing/2014/main" id="{E1CFA567-236D-1B07-76DC-512E0D8FF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054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-x = - 5</a:t>
            </a:r>
          </a:p>
        </p:txBody>
      </p:sp>
      <p:graphicFrame>
        <p:nvGraphicFramePr>
          <p:cNvPr id="19470" name="Object 14">
            <a:extLst>
              <a:ext uri="{FF2B5EF4-FFF2-40B4-BE49-F238E27FC236}">
                <a16:creationId xmlns="" xmlns:a16="http://schemas.microsoft.com/office/drawing/2014/main" id="{160CEDE0-1B76-C32B-0284-44A0EDB5F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1475" y="5553075"/>
          <a:ext cx="4127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cuación" r:id="rId6" imgW="266469" imgH="406048" progId="Equation.3">
                  <p:embed/>
                </p:oleObj>
              </mc:Choice>
              <mc:Fallback>
                <p:oleObj name="Ecuación" r:id="rId6" imgW="266469" imgH="406048" progId="Equation.3">
                  <p:embed/>
                  <p:pic>
                    <p:nvPicPr>
                      <p:cNvPr id="19470" name="Object 14">
                        <a:extLst>
                          <a:ext uri="{FF2B5EF4-FFF2-40B4-BE49-F238E27FC236}">
                            <a16:creationId xmlns="" xmlns:a16="http://schemas.microsoft.com/office/drawing/2014/main" id="{160CEDE0-1B76-C32B-0284-44A0EDB5F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5553075"/>
                        <a:ext cx="4127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15">
            <a:extLst>
              <a:ext uri="{FF2B5EF4-FFF2-40B4-BE49-F238E27FC236}">
                <a16:creationId xmlns="" xmlns:a16="http://schemas.microsoft.com/office/drawing/2014/main" id="{BB7360BB-0CD3-930B-8165-FAADF7480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2484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x = 5</a:t>
            </a:r>
          </a:p>
        </p:txBody>
      </p:sp>
      <p:sp>
        <p:nvSpPr>
          <p:cNvPr id="19472" name="Text Box 16">
            <a:extLst>
              <a:ext uri="{FF2B5EF4-FFF2-40B4-BE49-F238E27FC236}">
                <a16:creationId xmlns="" xmlns:a16="http://schemas.microsoft.com/office/drawing/2014/main" id="{0873611D-C01F-6F5F-2541-9A4571526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latin typeface="Century Gothic" panose="020B0502020202020204" pitchFamily="34" charset="0"/>
              </a:rPr>
              <a:t>=</a:t>
            </a:r>
          </a:p>
        </p:txBody>
      </p:sp>
      <p:graphicFrame>
        <p:nvGraphicFramePr>
          <p:cNvPr id="19473" name="Object 17">
            <a:extLst>
              <a:ext uri="{FF2B5EF4-FFF2-40B4-BE49-F238E27FC236}">
                <a16:creationId xmlns="" xmlns:a16="http://schemas.microsoft.com/office/drawing/2014/main" id="{B141CFC2-9A5A-4D22-99D5-93D3EA480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4488" y="2120900"/>
          <a:ext cx="9382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cuación" r:id="rId8" imgW="482391" imgH="406224" progId="Equation.3">
                  <p:embed/>
                </p:oleObj>
              </mc:Choice>
              <mc:Fallback>
                <p:oleObj name="Ecuación" r:id="rId8" imgW="482391" imgH="406224" progId="Equation.3">
                  <p:embed/>
                  <p:pic>
                    <p:nvPicPr>
                      <p:cNvPr id="19473" name="Object 17">
                        <a:extLst>
                          <a:ext uri="{FF2B5EF4-FFF2-40B4-BE49-F238E27FC236}">
                            <a16:creationId xmlns="" xmlns:a16="http://schemas.microsoft.com/office/drawing/2014/main" id="{B141CFC2-9A5A-4D22-99D5-93D3EA4807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2120900"/>
                        <a:ext cx="9382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Line 18">
            <a:extLst>
              <a:ext uri="{FF2B5EF4-FFF2-40B4-BE49-F238E27FC236}">
                <a16:creationId xmlns="" xmlns:a16="http://schemas.microsoft.com/office/drawing/2014/main" id="{AB96AE60-ECF7-8B4B-CD8D-F8B76448E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362200"/>
            <a:ext cx="990600" cy="381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19475" name="Line 19">
            <a:extLst>
              <a:ext uri="{FF2B5EF4-FFF2-40B4-BE49-F238E27FC236}">
                <a16:creationId xmlns="" xmlns:a16="http://schemas.microsoft.com/office/drawing/2014/main" id="{2E20F42B-5E76-B394-3555-D199B6C450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52800" y="2362200"/>
            <a:ext cx="990600" cy="381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pic>
        <p:nvPicPr>
          <p:cNvPr id="19476" name="Picture 20" descr="perill2">
            <a:extLst>
              <a:ext uri="{FF2B5EF4-FFF2-40B4-BE49-F238E27FC236}">
                <a16:creationId xmlns="" xmlns:a16="http://schemas.microsoft.com/office/drawing/2014/main" id="{429544FD-72C6-81E0-F1C2-B77E4CF743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125538"/>
            <a:ext cx="731837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7" name="Text Box 21">
            <a:extLst>
              <a:ext uri="{FF2B5EF4-FFF2-40B4-BE49-F238E27FC236}">
                <a16:creationId xmlns="" xmlns:a16="http://schemas.microsoft.com/office/drawing/2014/main" id="{1D7C3963-3BC0-6927-C90C-EC7475A0B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125538"/>
            <a:ext cx="38100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>
                <a:solidFill>
                  <a:srgbClr val="FF0000"/>
                </a:solidFill>
                <a:latin typeface="Century Gothic" panose="020B0502020202020204" pitchFamily="34" charset="0"/>
              </a:rPr>
              <a:t>Segon procediment: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600" b="1">
                <a:solidFill>
                  <a:srgbClr val="FF0000"/>
                </a:solidFill>
                <a:latin typeface="Century Gothic" panose="020B0502020202020204" pitchFamily="34" charset="0"/>
              </a:rPr>
              <a:t>SI LES EQUACIONS TENEN UN ÚNIC DENOMINADOR A CADA MEMBRE, LES PODEM RESOLDRE MULTIPLICANT EN CREU ELS DENOMINADORS. </a:t>
            </a:r>
          </a:p>
        </p:txBody>
      </p:sp>
      <p:sp>
        <p:nvSpPr>
          <p:cNvPr id="70678" name="50 Rectángulo">
            <a:extLst>
              <a:ext uri="{FF2B5EF4-FFF2-40B4-BE49-F238E27FC236}">
                <a16:creationId xmlns="" xmlns:a16="http://schemas.microsoft.com/office/drawing/2014/main" id="{57B89D61-7B6A-D51A-426C-B8F7C2748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77771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600" b="1">
                <a:solidFill>
                  <a:srgbClr val="C00000"/>
                </a:solidFill>
                <a:latin typeface="Arial" panose="020B0604020202020204" pitchFamily="34" charset="0"/>
              </a:rPr>
              <a:t>6.5. Resolució d’equacions amb denominadors</a:t>
            </a:r>
            <a:endParaRPr lang="es-ES" altLang="es-ES" sz="2600"/>
          </a:p>
        </p:txBody>
      </p:sp>
      <p:pic>
        <p:nvPicPr>
          <p:cNvPr id="70679" name="Picture 13" descr="gif_50_14">
            <a:hlinkClick r:id="rId11" action="ppaction://hlinksldjump"/>
            <a:extLst>
              <a:ext uri="{FF2B5EF4-FFF2-40B4-BE49-F238E27FC236}">
                <a16:creationId xmlns="" xmlns:a16="http://schemas.microsoft.com/office/drawing/2014/main" id="{EFB57AF2-0D3B-2BBF-E865-7D0FDB5DF31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246813"/>
            <a:ext cx="3508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utoUpdateAnimBg="0"/>
      <p:bldP spid="19461" grpId="0" autoUpdateAnimBg="0"/>
      <p:bldP spid="19462" grpId="0" autoUpdateAnimBg="0"/>
      <p:bldP spid="19463" grpId="0" autoUpdateAnimBg="0"/>
      <p:bldP spid="19464" grpId="0" autoUpdateAnimBg="0"/>
      <p:bldP spid="19465" grpId="0" autoUpdateAnimBg="0"/>
      <p:bldP spid="19466" grpId="0" autoUpdateAnimBg="0"/>
      <p:bldP spid="19467" grpId="0" autoUpdateAnimBg="0"/>
      <p:bldP spid="19468" grpId="0" autoUpdateAnimBg="0"/>
      <p:bldP spid="19469" grpId="0" autoUpdateAnimBg="0"/>
      <p:bldP spid="19471" grpId="0" autoUpdateAnimBg="0"/>
      <p:bldP spid="19472" grpId="0" autoUpdateAnimBg="0"/>
      <p:bldP spid="1947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5">
            <a:extLst>
              <a:ext uri="{FF2B5EF4-FFF2-40B4-BE49-F238E27FC236}">
                <a16:creationId xmlns="" xmlns:a16="http://schemas.microsoft.com/office/drawing/2014/main" id="{C704BF23-AD37-6845-4021-49131FED8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844675"/>
            <a:ext cx="502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AutoNum type="alphaLcParenR"/>
            </a:pPr>
            <a:r>
              <a:rPr lang="ca-ES" altLang="es-ES" sz="1800" b="1">
                <a:solidFill>
                  <a:srgbClr val="0000FF"/>
                </a:solidFill>
                <a:latin typeface="Century Gothic" panose="020B0502020202020204" pitchFamily="34" charset="0"/>
              </a:rPr>
              <a:t>Operem els parèntesis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="" xmlns:a16="http://schemas.microsoft.com/office/drawing/2014/main" id="{34319318-F3C8-B158-9643-E669B0C1F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3860800"/>
            <a:ext cx="2663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m.c.m. (2, 3, 4) = 12 </a:t>
            </a:r>
          </a:p>
        </p:txBody>
      </p:sp>
      <p:graphicFrame>
        <p:nvGraphicFramePr>
          <p:cNvPr id="73732" name="Object 7">
            <a:extLst>
              <a:ext uri="{FF2B5EF4-FFF2-40B4-BE49-F238E27FC236}">
                <a16:creationId xmlns="" xmlns:a16="http://schemas.microsoft.com/office/drawing/2014/main" id="{3FD52643-9A6E-D5EB-FF87-083C856ED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cuación" r:id="rId4" imgW="114151" imgH="215619" progId="Equation.3">
                  <p:embed/>
                </p:oleObj>
              </mc:Choice>
              <mc:Fallback>
                <p:oleObj name="Ecuación" r:id="rId4" imgW="114151" imgH="215619" progId="Equation.3">
                  <p:embed/>
                  <p:pic>
                    <p:nvPicPr>
                      <p:cNvPr id="73732" name="Object 7">
                        <a:extLst>
                          <a:ext uri="{FF2B5EF4-FFF2-40B4-BE49-F238E27FC236}">
                            <a16:creationId xmlns="" xmlns:a16="http://schemas.microsoft.com/office/drawing/2014/main" id="{3FD52643-9A6E-D5EB-FF87-083C856ED0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>
            <a:extLst>
              <a:ext uri="{FF2B5EF4-FFF2-40B4-BE49-F238E27FC236}">
                <a16:creationId xmlns="" xmlns:a16="http://schemas.microsoft.com/office/drawing/2014/main" id="{0010EB17-B903-B692-5ABD-4A64C65E7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96975"/>
            <a:ext cx="2122487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ca-ES" b="1" dirty="0">
                <a:solidFill>
                  <a:schemeClr val="accent3">
                    <a:lumMod val="10000"/>
                  </a:schemeClr>
                </a:solidFill>
                <a:latin typeface="Century Gothic" pitchFamily="34" charset="0"/>
              </a:rPr>
              <a:t>Exemple1</a:t>
            </a:r>
          </a:p>
        </p:txBody>
      </p:sp>
      <p:sp>
        <p:nvSpPr>
          <p:cNvPr id="73734" name="Rectangle 9">
            <a:extLst>
              <a:ext uri="{FF2B5EF4-FFF2-40B4-BE49-F238E27FC236}">
                <a16:creationId xmlns="" xmlns:a16="http://schemas.microsoft.com/office/drawing/2014/main" id="{59F3E119-F398-3535-7A03-46537438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graphicFrame>
        <p:nvGraphicFramePr>
          <p:cNvPr id="15370" name="Object 10">
            <a:extLst>
              <a:ext uri="{FF2B5EF4-FFF2-40B4-BE49-F238E27FC236}">
                <a16:creationId xmlns="" xmlns:a16="http://schemas.microsoft.com/office/drawing/2014/main" id="{5C39450D-1D9E-5732-355F-2E0E5CDE7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052513"/>
          <a:ext cx="33686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cuación" r:id="rId6" imgW="1866090" imgH="393529" progId="Equation.3">
                  <p:embed/>
                </p:oleObj>
              </mc:Choice>
              <mc:Fallback>
                <p:oleObj name="Ecuación" r:id="rId6" imgW="1866090" imgH="393529" progId="Equation.3">
                  <p:embed/>
                  <p:pic>
                    <p:nvPicPr>
                      <p:cNvPr id="15370" name="Object 10">
                        <a:extLst>
                          <a:ext uri="{FF2B5EF4-FFF2-40B4-BE49-F238E27FC236}">
                            <a16:creationId xmlns="" xmlns:a16="http://schemas.microsoft.com/office/drawing/2014/main" id="{5C39450D-1D9E-5732-355F-2E0E5CDE75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052513"/>
                        <a:ext cx="336867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>
            <a:extLst>
              <a:ext uri="{FF2B5EF4-FFF2-40B4-BE49-F238E27FC236}">
                <a16:creationId xmlns="" xmlns:a16="http://schemas.microsoft.com/office/drawing/2014/main" id="{AD45A1E3-A4DC-8A92-83FC-4B1655E7D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075" y="4930775"/>
          <a:ext cx="83661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cuación" r:id="rId8" imgW="431613" imgH="393529" progId="Equation.3">
                  <p:embed/>
                </p:oleObj>
              </mc:Choice>
              <mc:Fallback>
                <p:oleObj name="Ecuación" r:id="rId8" imgW="431613" imgH="393529" progId="Equation.3">
                  <p:embed/>
                  <p:pic>
                    <p:nvPicPr>
                      <p:cNvPr id="15374" name="Object 14">
                        <a:extLst>
                          <a:ext uri="{FF2B5EF4-FFF2-40B4-BE49-F238E27FC236}">
                            <a16:creationId xmlns="" xmlns:a16="http://schemas.microsoft.com/office/drawing/2014/main" id="{AD45A1E3-A4DC-8A92-83FC-4B1655E7D9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930775"/>
                        <a:ext cx="836613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>
            <a:extLst>
              <a:ext uri="{FF2B5EF4-FFF2-40B4-BE49-F238E27FC236}">
                <a16:creationId xmlns="" xmlns:a16="http://schemas.microsoft.com/office/drawing/2014/main" id="{EAFC32C3-91A6-6F1B-2EB6-51F8B9583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4588" y="4930775"/>
          <a:ext cx="8604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cuación" r:id="rId10" imgW="444307" imgH="393529" progId="Equation.3">
                  <p:embed/>
                </p:oleObj>
              </mc:Choice>
              <mc:Fallback>
                <p:oleObj name="Ecuación" r:id="rId10" imgW="444307" imgH="393529" progId="Equation.3">
                  <p:embed/>
                  <p:pic>
                    <p:nvPicPr>
                      <p:cNvPr id="15375" name="Object 15">
                        <a:extLst>
                          <a:ext uri="{FF2B5EF4-FFF2-40B4-BE49-F238E27FC236}">
                            <a16:creationId xmlns="" xmlns:a16="http://schemas.microsoft.com/office/drawing/2014/main" id="{EAFC32C3-91A6-6F1B-2EB6-51F8B95835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4930775"/>
                        <a:ext cx="86042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>
            <a:extLst>
              <a:ext uri="{FF2B5EF4-FFF2-40B4-BE49-F238E27FC236}">
                <a16:creationId xmlns="" xmlns:a16="http://schemas.microsoft.com/office/drawing/2014/main" id="{41A37B6C-D7BF-4DAA-5151-45F6CC39F8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7700" y="4918075"/>
          <a:ext cx="6889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cuación" r:id="rId12" imgW="355292" imgH="406048" progId="Equation.3">
                  <p:embed/>
                </p:oleObj>
              </mc:Choice>
              <mc:Fallback>
                <p:oleObj name="Ecuación" r:id="rId12" imgW="355292" imgH="406048" progId="Equation.3">
                  <p:embed/>
                  <p:pic>
                    <p:nvPicPr>
                      <p:cNvPr id="15376" name="Object 16">
                        <a:extLst>
                          <a:ext uri="{FF2B5EF4-FFF2-40B4-BE49-F238E27FC236}">
                            <a16:creationId xmlns="" xmlns:a16="http://schemas.microsoft.com/office/drawing/2014/main" id="{41A37B6C-D7BF-4DAA-5151-45F6CC39F8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918075"/>
                        <a:ext cx="6889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Text Box 17">
            <a:extLst>
              <a:ext uri="{FF2B5EF4-FFF2-40B4-BE49-F238E27FC236}">
                <a16:creationId xmlns="" xmlns:a16="http://schemas.microsoft.com/office/drawing/2014/main" id="{BB602616-D249-6899-C7C9-1B9D343C4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1577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12 ·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="" xmlns:a16="http://schemas.microsoft.com/office/drawing/2014/main" id="{F7457AFD-B289-79AF-9306-26AB3761E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51577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5379" name="Text Box 19">
            <a:extLst>
              <a:ext uri="{FF2B5EF4-FFF2-40B4-BE49-F238E27FC236}">
                <a16:creationId xmlns="" xmlns:a16="http://schemas.microsoft.com/office/drawing/2014/main" id="{6DFD974A-6F53-5E92-94B6-E29FB8B8B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51577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12 ·</a:t>
            </a:r>
          </a:p>
        </p:txBody>
      </p:sp>
      <p:sp>
        <p:nvSpPr>
          <p:cNvPr id="15380" name="Text Box 20">
            <a:extLst>
              <a:ext uri="{FF2B5EF4-FFF2-40B4-BE49-F238E27FC236}">
                <a16:creationId xmlns="" xmlns:a16="http://schemas.microsoft.com/office/drawing/2014/main" id="{40810239-B0B4-ACD3-417B-E61362225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51577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+</a:t>
            </a:r>
          </a:p>
        </p:txBody>
      </p:sp>
      <p:sp>
        <p:nvSpPr>
          <p:cNvPr id="15381" name="Text Box 21">
            <a:extLst>
              <a:ext uri="{FF2B5EF4-FFF2-40B4-BE49-F238E27FC236}">
                <a16:creationId xmlns="" xmlns:a16="http://schemas.microsoft.com/office/drawing/2014/main" id="{E291A630-B1DD-B687-60C8-47A43889C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51577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12 ·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="" xmlns:a16="http://schemas.microsoft.com/office/drawing/2014/main" id="{9647F11F-76A6-5081-0E1E-78FFA8EB7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713" y="51577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15383" name="Text Box 23">
            <a:extLst>
              <a:ext uri="{FF2B5EF4-FFF2-40B4-BE49-F238E27FC236}">
                <a16:creationId xmlns="" xmlns:a16="http://schemas.microsoft.com/office/drawing/2014/main" id="{9A0A4FC5-E369-B54C-7552-7F1DE5508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5157788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12 ·</a:t>
            </a:r>
          </a:p>
        </p:txBody>
      </p:sp>
      <p:sp>
        <p:nvSpPr>
          <p:cNvPr id="15384" name="Text Box 24">
            <a:extLst>
              <a:ext uri="{FF2B5EF4-FFF2-40B4-BE49-F238E27FC236}">
                <a16:creationId xmlns="" xmlns:a16="http://schemas.microsoft.com/office/drawing/2014/main" id="{645BCE83-D043-1904-5445-B4EE68377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5157788"/>
            <a:ext cx="814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25</a:t>
            </a:r>
          </a:p>
        </p:txBody>
      </p:sp>
      <p:sp>
        <p:nvSpPr>
          <p:cNvPr id="15385" name="Text Box 25">
            <a:extLst>
              <a:ext uri="{FF2B5EF4-FFF2-40B4-BE49-F238E27FC236}">
                <a16:creationId xmlns="" xmlns:a16="http://schemas.microsoft.com/office/drawing/2014/main" id="{2EF1834D-7A8B-3968-F4A7-76EA1C501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292600"/>
            <a:ext cx="8434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solidFill>
                  <a:srgbClr val="0000FF"/>
                </a:solidFill>
                <a:latin typeface="Century Gothic" panose="020B0502020202020204" pitchFamily="34" charset="0"/>
              </a:rPr>
              <a:t>c) Multipliquem  cada un dels termes de l’equació pel  m.c.m</a:t>
            </a:r>
            <a:r>
              <a:rPr lang="ca-ES" altLang="es-ES" sz="1800">
                <a:latin typeface="Century Gothic" panose="020B0502020202020204" pitchFamily="34" charset="0"/>
              </a:rPr>
              <a:t>. </a:t>
            </a:r>
          </a:p>
        </p:txBody>
      </p:sp>
      <p:pic>
        <p:nvPicPr>
          <p:cNvPr id="73748" name="Picture 2" descr="Finger point Blue transparent">
            <a:extLst>
              <a:ext uri="{FF2B5EF4-FFF2-40B4-BE49-F238E27FC236}">
                <a16:creationId xmlns="" xmlns:a16="http://schemas.microsoft.com/office/drawing/2014/main" id="{E88610B4-6B7A-2484-EBB4-A0C29E1161D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45818">
            <a:off x="7124700" y="1154113"/>
            <a:ext cx="47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9" name="50 Rectángulo">
            <a:extLst>
              <a:ext uri="{FF2B5EF4-FFF2-40B4-BE49-F238E27FC236}">
                <a16:creationId xmlns="" xmlns:a16="http://schemas.microsoft.com/office/drawing/2014/main" id="{AF0FF763-969E-82BA-E8FF-75B55334F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7777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600" b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ca-ES" altLang="es-ES" sz="2800" b="1">
                <a:solidFill>
                  <a:srgbClr val="C00000"/>
                </a:solidFill>
                <a:latin typeface="Arial" panose="020B0604020202020204" pitchFamily="34" charset="0"/>
              </a:rPr>
              <a:t>6.6. Resolució d’equacions de primer grau</a:t>
            </a:r>
            <a:endParaRPr lang="es-ES" altLang="es-ES" sz="2600"/>
          </a:p>
        </p:txBody>
      </p:sp>
      <p:sp>
        <p:nvSpPr>
          <p:cNvPr id="49" name="Text Box 5">
            <a:extLst>
              <a:ext uri="{FF2B5EF4-FFF2-40B4-BE49-F238E27FC236}">
                <a16:creationId xmlns="" xmlns:a16="http://schemas.microsoft.com/office/drawing/2014/main" id="{448E3EB4-D3CD-F6E4-D1FF-F05E8B6E5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84538"/>
            <a:ext cx="546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solidFill>
                  <a:srgbClr val="0000FF"/>
                </a:solidFill>
                <a:latin typeface="Century Gothic" panose="020B0502020202020204" pitchFamily="34" charset="0"/>
              </a:rPr>
              <a:t>b) Calculem el m.c.m. dels denominadors</a:t>
            </a:r>
            <a:r>
              <a:rPr lang="ca-ES" altLang="es-ES" sz="2000" b="1">
                <a:latin typeface="Century Gothic" panose="020B0502020202020204" pitchFamily="34" charset="0"/>
              </a:rPr>
              <a:t>.</a:t>
            </a:r>
          </a:p>
        </p:txBody>
      </p:sp>
      <p:graphicFrame>
        <p:nvGraphicFramePr>
          <p:cNvPr id="2" name="Object 10">
            <a:extLst>
              <a:ext uri="{FF2B5EF4-FFF2-40B4-BE49-F238E27FC236}">
                <a16:creationId xmlns="" xmlns:a16="http://schemas.microsoft.com/office/drawing/2014/main" id="{040CDE34-A06E-F69E-72C7-DA0631ADD9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420938"/>
          <a:ext cx="30480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cuación" r:id="rId15" imgW="1688367" imgH="393529" progId="Equation.3">
                  <p:embed/>
                </p:oleObj>
              </mc:Choice>
              <mc:Fallback>
                <p:oleObj name="Ecuación" r:id="rId15" imgW="1688367" imgH="393529" progId="Equation.3">
                  <p:embed/>
                  <p:pic>
                    <p:nvPicPr>
                      <p:cNvPr id="2" name="Object 10">
                        <a:extLst>
                          <a:ext uri="{FF2B5EF4-FFF2-40B4-BE49-F238E27FC236}">
                            <a16:creationId xmlns="" xmlns:a16="http://schemas.microsoft.com/office/drawing/2014/main" id="{040CDE34-A06E-F69E-72C7-DA0631ADD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420938"/>
                        <a:ext cx="3048000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utoUpdateAnimBg="0"/>
      <p:bldP spid="15366" grpId="0"/>
      <p:bldP spid="15368" grpId="0" animBg="1" autoUpdateAnimBg="0"/>
      <p:bldP spid="15377" grpId="0"/>
      <p:bldP spid="15378" grpId="0"/>
      <p:bldP spid="15379" grpId="0"/>
      <p:bldP spid="15380" grpId="0"/>
      <p:bldP spid="15381" grpId="0"/>
      <p:bldP spid="15382" grpId="0"/>
      <p:bldP spid="15383" grpId="0"/>
      <p:bldP spid="15384" grpId="0"/>
      <p:bldP spid="15385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>
            <a:extLst>
              <a:ext uri="{FF2B5EF4-FFF2-40B4-BE49-F238E27FC236}">
                <a16:creationId xmlns="" xmlns:a16="http://schemas.microsoft.com/office/drawing/2014/main" id="{F22FDAF6-2501-3EEF-BF99-8FDFEA6B3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6.1. Equacions: significat i utilitat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="" xmlns:a16="http://schemas.microsoft.com/office/drawing/2014/main" id="{0A61A338-2CE2-1EBC-ED7F-BB2B3F35DB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412875"/>
            <a:ext cx="8424863" cy="4537075"/>
          </a:xfrm>
        </p:spPr>
        <p:txBody>
          <a:bodyPr/>
          <a:lstStyle/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3600">
                <a:solidFill>
                  <a:srgbClr val="0000FF"/>
                </a:solidFill>
                <a:latin typeface="Arial" panose="020B0604020202020204" pitchFamily="34" charset="0"/>
              </a:rPr>
              <a:t>Representació icònica</a:t>
            </a:r>
          </a:p>
          <a:p>
            <a:pPr lvl="2" eaLnBrk="1" hangingPunct="1"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800">
                <a:solidFill>
                  <a:srgbClr val="0000FF"/>
                </a:solidFill>
                <a:latin typeface="Arial" panose="020B0604020202020204" pitchFamily="34" charset="0"/>
              </a:rPr>
              <a:t>Ex. El preu de dos camisetes i dos llaunes</a:t>
            </a:r>
          </a:p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endParaRPr lang="ca-ES" altLang="es-ES" sz="36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pic>
        <p:nvPicPr>
          <p:cNvPr id="13315" name="Picture 4">
            <a:extLst>
              <a:ext uri="{FF2B5EF4-FFF2-40B4-BE49-F238E27FC236}">
                <a16:creationId xmlns="" xmlns:a16="http://schemas.microsoft.com/office/drawing/2014/main" id="{2E4FE54E-0192-415F-4076-D68E86D0C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429000"/>
            <a:ext cx="4681537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4 Rectángulo">
            <a:extLst>
              <a:ext uri="{FF2B5EF4-FFF2-40B4-BE49-F238E27FC236}">
                <a16:creationId xmlns="" xmlns:a16="http://schemas.microsoft.com/office/drawing/2014/main" id="{843D7828-F4E1-0947-60AC-544DB3481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052513"/>
            <a:ext cx="6049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Signes per a representar situacions</a:t>
            </a:r>
            <a:endParaRPr lang="es-ES" altLang="es-E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Text Box 14">
            <a:extLst>
              <a:ext uri="{FF2B5EF4-FFF2-40B4-BE49-F238E27FC236}">
                <a16:creationId xmlns="" xmlns:a16="http://schemas.microsoft.com/office/drawing/2014/main" id="{2B44892D-0145-CCE9-4C45-88C41E6D7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573463"/>
            <a:ext cx="1655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36x + 36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="" xmlns:a16="http://schemas.microsoft.com/office/drawing/2014/main" id="{994BB583-C50F-8C39-2FEB-8FFEE30F6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573463"/>
            <a:ext cx="129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- 8x + 16 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="" xmlns:a16="http://schemas.microsoft.com/office/drawing/2014/main" id="{90DD5EAA-E929-9E15-0A61-C54A50849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3573463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+ 3x + 3</a:t>
            </a:r>
            <a:endParaRPr lang="ca-ES" altLang="es-ES" sz="2400" b="1"/>
          </a:p>
        </p:txBody>
      </p:sp>
      <p:sp>
        <p:nvSpPr>
          <p:cNvPr id="24" name="Text Box 5">
            <a:extLst>
              <a:ext uri="{FF2B5EF4-FFF2-40B4-BE49-F238E27FC236}">
                <a16:creationId xmlns="" xmlns:a16="http://schemas.microsoft.com/office/drawing/2014/main" id="{47FE6005-80C9-64FE-3BC5-4A99CFE54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437063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300 – 36 - 16 – 3 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="" xmlns:a16="http://schemas.microsoft.com/office/drawing/2014/main" id="{CE156D9E-66B5-2089-9203-8AB646FF1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6449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="" xmlns:a16="http://schemas.microsoft.com/office/drawing/2014/main" id="{4836D7F4-EBCC-5A20-332A-68DE392CD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437063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36x  - 8x + 3x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="" xmlns:a16="http://schemas.microsoft.com/office/drawing/2014/main" id="{0E223785-9DD4-D46C-B19E-203D94771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4370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28" name="Text Box 9">
            <a:extLst>
              <a:ext uri="{FF2B5EF4-FFF2-40B4-BE49-F238E27FC236}">
                <a16:creationId xmlns="" xmlns:a16="http://schemas.microsoft.com/office/drawing/2014/main" id="{873C7D22-554C-B46A-3115-B8B10B3E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573463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300 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="" xmlns:a16="http://schemas.microsoft.com/office/drawing/2014/main" id="{A9B3925E-5FC6-62B4-403D-DCD6BEBC9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445125"/>
            <a:ext cx="1114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25 x</a:t>
            </a:r>
          </a:p>
        </p:txBody>
      </p:sp>
      <p:sp>
        <p:nvSpPr>
          <p:cNvPr id="30" name="Text Box 11">
            <a:extLst>
              <a:ext uri="{FF2B5EF4-FFF2-40B4-BE49-F238E27FC236}">
                <a16:creationId xmlns="" xmlns:a16="http://schemas.microsoft.com/office/drawing/2014/main" id="{CA470AAD-3355-6868-CCEA-2641A45BF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45125"/>
            <a:ext cx="619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31" name="Text Box 12">
            <a:extLst>
              <a:ext uri="{FF2B5EF4-FFF2-40B4-BE49-F238E27FC236}">
                <a16:creationId xmlns="" xmlns:a16="http://schemas.microsoft.com/office/drawing/2014/main" id="{F279EAFB-BA2E-61CA-321B-22FFDD54E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44512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245 </a:t>
            </a:r>
          </a:p>
        </p:txBody>
      </p:sp>
      <p:sp>
        <p:nvSpPr>
          <p:cNvPr id="32" name="Text Box 13">
            <a:extLst>
              <a:ext uri="{FF2B5EF4-FFF2-40B4-BE49-F238E27FC236}">
                <a16:creationId xmlns="" xmlns:a16="http://schemas.microsoft.com/office/drawing/2014/main" id="{3D6EF44F-8963-BF0B-7748-1B955498E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59578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x</a:t>
            </a:r>
          </a:p>
        </p:txBody>
      </p:sp>
      <p:sp>
        <p:nvSpPr>
          <p:cNvPr id="33" name="Text Box 14">
            <a:extLst>
              <a:ext uri="{FF2B5EF4-FFF2-40B4-BE49-F238E27FC236}">
                <a16:creationId xmlns="" xmlns:a16="http://schemas.microsoft.com/office/drawing/2014/main" id="{85904117-D7B7-5E42-C2E7-3DEE5F28B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59578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</a:p>
        </p:txBody>
      </p:sp>
      <p:graphicFrame>
        <p:nvGraphicFramePr>
          <p:cNvPr id="34" name="Object 15">
            <a:extLst>
              <a:ext uri="{FF2B5EF4-FFF2-40B4-BE49-F238E27FC236}">
                <a16:creationId xmlns="" xmlns:a16="http://schemas.microsoft.com/office/drawing/2014/main" id="{3CE71A29-5F31-36A3-E711-59E618BFC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25" y="5805488"/>
          <a:ext cx="5667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cuación" r:id="rId4" imgW="304536" imgH="393359" progId="Equation.3">
                  <p:embed/>
                </p:oleObj>
              </mc:Choice>
              <mc:Fallback>
                <p:oleObj name="Ecuación" r:id="rId4" imgW="304536" imgH="393359" progId="Equation.3">
                  <p:embed/>
                  <p:pic>
                    <p:nvPicPr>
                      <p:cNvPr id="34" name="Object 15">
                        <a:extLst>
                          <a:ext uri="{FF2B5EF4-FFF2-40B4-BE49-F238E27FC236}">
                            <a16:creationId xmlns="" xmlns:a16="http://schemas.microsoft.com/office/drawing/2014/main" id="{3CE71A29-5F31-36A3-E711-59E618BFC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5805488"/>
                        <a:ext cx="5667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6">
            <a:extLst>
              <a:ext uri="{FF2B5EF4-FFF2-40B4-BE49-F238E27FC236}">
                <a16:creationId xmlns="" xmlns:a16="http://schemas.microsoft.com/office/drawing/2014/main" id="{A25C5EAA-E75F-1618-3C2C-49EC8D1AC8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1970088"/>
          <a:ext cx="83661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cuación" r:id="rId6" imgW="431613" imgH="393529" progId="Equation.3">
                  <p:embed/>
                </p:oleObj>
              </mc:Choice>
              <mc:Fallback>
                <p:oleObj name="Ecuación" r:id="rId6" imgW="431613" imgH="393529" progId="Equation.3">
                  <p:embed/>
                  <p:pic>
                    <p:nvPicPr>
                      <p:cNvPr id="35" name="Object 26">
                        <a:extLst>
                          <a:ext uri="{FF2B5EF4-FFF2-40B4-BE49-F238E27FC236}">
                            <a16:creationId xmlns="" xmlns:a16="http://schemas.microsoft.com/office/drawing/2014/main" id="{A25C5EAA-E75F-1618-3C2C-49EC8D1AC8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970088"/>
                        <a:ext cx="83661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7">
            <a:extLst>
              <a:ext uri="{FF2B5EF4-FFF2-40B4-BE49-F238E27FC236}">
                <a16:creationId xmlns="" xmlns:a16="http://schemas.microsoft.com/office/drawing/2014/main" id="{FAC4CCA7-D199-5C9A-D42A-9B097B474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5363" y="1970088"/>
          <a:ext cx="8604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cuación" r:id="rId8" imgW="444307" imgH="393529" progId="Equation.3">
                  <p:embed/>
                </p:oleObj>
              </mc:Choice>
              <mc:Fallback>
                <p:oleObj name="Ecuación" r:id="rId8" imgW="444307" imgH="393529" progId="Equation.3">
                  <p:embed/>
                  <p:pic>
                    <p:nvPicPr>
                      <p:cNvPr id="36" name="Object 27">
                        <a:extLst>
                          <a:ext uri="{FF2B5EF4-FFF2-40B4-BE49-F238E27FC236}">
                            <a16:creationId xmlns="" xmlns:a16="http://schemas.microsoft.com/office/drawing/2014/main" id="{FAC4CCA7-D199-5C9A-D42A-9B097B474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1970088"/>
                        <a:ext cx="8604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8">
            <a:extLst>
              <a:ext uri="{FF2B5EF4-FFF2-40B4-BE49-F238E27FC236}">
                <a16:creationId xmlns="" xmlns:a16="http://schemas.microsoft.com/office/drawing/2014/main" id="{11367DFC-E410-13C1-957F-6862CB4684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8475" y="1958975"/>
          <a:ext cx="6889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cuación" r:id="rId10" imgW="355292" imgH="406048" progId="Equation.3">
                  <p:embed/>
                </p:oleObj>
              </mc:Choice>
              <mc:Fallback>
                <p:oleObj name="Ecuación" r:id="rId10" imgW="355292" imgH="406048" progId="Equation.3">
                  <p:embed/>
                  <p:pic>
                    <p:nvPicPr>
                      <p:cNvPr id="37" name="Object 28">
                        <a:extLst>
                          <a:ext uri="{FF2B5EF4-FFF2-40B4-BE49-F238E27FC236}">
                            <a16:creationId xmlns="" xmlns:a16="http://schemas.microsoft.com/office/drawing/2014/main" id="{11367DFC-E410-13C1-957F-6862CB4684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1958975"/>
                        <a:ext cx="688975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9">
            <a:extLst>
              <a:ext uri="{FF2B5EF4-FFF2-40B4-BE49-F238E27FC236}">
                <a16:creationId xmlns="" xmlns:a16="http://schemas.microsoft.com/office/drawing/2014/main" id="{DD17240B-1CA9-CC68-CB5E-91055CF96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20027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12 ·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="" xmlns:a16="http://schemas.microsoft.com/office/drawing/2014/main" id="{DB1E61BC-58EB-864F-A969-C6C40B3CF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0488" y="220027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40" name="Text Box 31">
            <a:extLst>
              <a:ext uri="{FF2B5EF4-FFF2-40B4-BE49-F238E27FC236}">
                <a16:creationId xmlns="" xmlns:a16="http://schemas.microsoft.com/office/drawing/2014/main" id="{DC0DEADC-DD71-2ADC-C651-4907B5F7C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88" y="220027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12 ·</a:t>
            </a:r>
          </a:p>
        </p:txBody>
      </p:sp>
      <p:sp>
        <p:nvSpPr>
          <p:cNvPr id="41" name="Text Box 32">
            <a:extLst>
              <a:ext uri="{FF2B5EF4-FFF2-40B4-BE49-F238E27FC236}">
                <a16:creationId xmlns="" xmlns:a16="http://schemas.microsoft.com/office/drawing/2014/main" id="{5F341E5D-D222-E6B0-2EA0-52D29BD2D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2200275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+</a:t>
            </a:r>
          </a:p>
        </p:txBody>
      </p:sp>
      <p:sp>
        <p:nvSpPr>
          <p:cNvPr id="42" name="Text Box 33">
            <a:extLst>
              <a:ext uri="{FF2B5EF4-FFF2-40B4-BE49-F238E27FC236}">
                <a16:creationId xmlns="" xmlns:a16="http://schemas.microsoft.com/office/drawing/2014/main" id="{66FC2957-1D44-F7C9-F794-ABA7CD709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220027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12 ·</a:t>
            </a:r>
          </a:p>
        </p:txBody>
      </p:sp>
      <p:sp>
        <p:nvSpPr>
          <p:cNvPr id="43" name="Text Box 34">
            <a:extLst>
              <a:ext uri="{FF2B5EF4-FFF2-40B4-BE49-F238E27FC236}">
                <a16:creationId xmlns="" xmlns:a16="http://schemas.microsoft.com/office/drawing/2014/main" id="{CAB03D06-00A0-6EA0-B0E4-86AF2CC8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22002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44" name="Text Box 35">
            <a:extLst>
              <a:ext uri="{FF2B5EF4-FFF2-40B4-BE49-F238E27FC236}">
                <a16:creationId xmlns="" xmlns:a16="http://schemas.microsoft.com/office/drawing/2014/main" id="{1BD0F48F-AD1D-E760-9EE3-D4954F830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488" y="220027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12 ·</a:t>
            </a:r>
          </a:p>
        </p:txBody>
      </p:sp>
      <p:sp>
        <p:nvSpPr>
          <p:cNvPr id="45" name="Text Box 36">
            <a:extLst>
              <a:ext uri="{FF2B5EF4-FFF2-40B4-BE49-F238E27FC236}">
                <a16:creationId xmlns="" xmlns:a16="http://schemas.microsoft.com/office/drawing/2014/main" id="{984CB42D-3E4B-4CC4-A560-6EA7A74E9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288" y="2200275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latin typeface="Century Gothic" panose="020B0502020202020204" pitchFamily="34" charset="0"/>
              </a:rPr>
              <a:t>25</a:t>
            </a:r>
          </a:p>
        </p:txBody>
      </p:sp>
      <p:sp>
        <p:nvSpPr>
          <p:cNvPr id="46" name="Line 37">
            <a:extLst>
              <a:ext uri="{FF2B5EF4-FFF2-40B4-BE49-F238E27FC236}">
                <a16:creationId xmlns="" xmlns:a16="http://schemas.microsoft.com/office/drawing/2014/main" id="{646926F7-082E-FFB5-ECB1-F7383D45C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2276475"/>
            <a:ext cx="1143000" cy="381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47" name="Line 38">
            <a:extLst>
              <a:ext uri="{FF2B5EF4-FFF2-40B4-BE49-F238E27FC236}">
                <a16:creationId xmlns="" xmlns:a16="http://schemas.microsoft.com/office/drawing/2014/main" id="{5C1E39F6-6F3B-B644-BEE0-634E067B6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1488" y="2276475"/>
            <a:ext cx="1143000" cy="381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48" name="Line 39">
            <a:extLst>
              <a:ext uri="{FF2B5EF4-FFF2-40B4-BE49-F238E27FC236}">
                <a16:creationId xmlns="" xmlns:a16="http://schemas.microsoft.com/office/drawing/2014/main" id="{598C5981-881C-1F48-D6F7-DAC7A5F7D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2276475"/>
            <a:ext cx="1143000" cy="381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49" name="Text Box 40">
            <a:extLst>
              <a:ext uri="{FF2B5EF4-FFF2-40B4-BE49-F238E27FC236}">
                <a16:creationId xmlns="" xmlns:a16="http://schemas.microsoft.com/office/drawing/2014/main" id="{1F1A833A-1A14-A3C0-9621-10E10B112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2886075"/>
            <a:ext cx="1398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6 · (6x+6)</a:t>
            </a:r>
          </a:p>
        </p:txBody>
      </p:sp>
      <p:sp>
        <p:nvSpPr>
          <p:cNvPr id="50" name="Text Box 41">
            <a:extLst>
              <a:ext uri="{FF2B5EF4-FFF2-40B4-BE49-F238E27FC236}">
                <a16:creationId xmlns="" xmlns:a16="http://schemas.microsoft.com/office/drawing/2014/main" id="{0C16313C-E66E-EB3B-9146-54ABC148B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688" y="2962275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sp>
        <p:nvSpPr>
          <p:cNvPr id="51" name="Text Box 42">
            <a:extLst>
              <a:ext uri="{FF2B5EF4-FFF2-40B4-BE49-F238E27FC236}">
                <a16:creationId xmlns="" xmlns:a16="http://schemas.microsoft.com/office/drawing/2014/main" id="{09A37FB3-325C-F9B7-3181-67EA182AD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2886075"/>
            <a:ext cx="137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4 · (2x-4) </a:t>
            </a:r>
          </a:p>
        </p:txBody>
      </p:sp>
      <p:sp>
        <p:nvSpPr>
          <p:cNvPr id="52" name="Text Box 43">
            <a:extLst>
              <a:ext uri="{FF2B5EF4-FFF2-40B4-BE49-F238E27FC236}">
                <a16:creationId xmlns="" xmlns:a16="http://schemas.microsoft.com/office/drawing/2014/main" id="{77F6B16B-7F90-EB26-5FE1-E35E702E9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688" y="2886075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3 · (x+1)</a:t>
            </a:r>
            <a:endParaRPr lang="ca-ES" altLang="es-ES" sz="2400" b="1"/>
          </a:p>
        </p:txBody>
      </p:sp>
      <p:sp>
        <p:nvSpPr>
          <p:cNvPr id="53" name="Text Box 44">
            <a:extLst>
              <a:ext uri="{FF2B5EF4-FFF2-40B4-BE49-F238E27FC236}">
                <a16:creationId xmlns="" xmlns:a16="http://schemas.microsoft.com/office/drawing/2014/main" id="{52914429-F767-AC8D-240A-0664DA533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288607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300</a:t>
            </a:r>
          </a:p>
        </p:txBody>
      </p:sp>
      <p:sp>
        <p:nvSpPr>
          <p:cNvPr id="54" name="Text Box 45">
            <a:extLst>
              <a:ext uri="{FF2B5EF4-FFF2-40B4-BE49-F238E27FC236}">
                <a16:creationId xmlns="" xmlns:a16="http://schemas.microsoft.com/office/drawing/2014/main" id="{8D36AC72-0A98-368A-059E-F978A4809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2886075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-</a:t>
            </a:r>
            <a:endParaRPr lang="ca-ES" altLang="es-ES" sz="2400" b="1"/>
          </a:p>
        </p:txBody>
      </p:sp>
      <p:sp>
        <p:nvSpPr>
          <p:cNvPr id="55" name="Text Box 46">
            <a:extLst>
              <a:ext uri="{FF2B5EF4-FFF2-40B4-BE49-F238E27FC236}">
                <a16:creationId xmlns="" xmlns:a16="http://schemas.microsoft.com/office/drawing/2014/main" id="{46B4056B-994C-B330-7E60-C5E8594C9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28860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+</a:t>
            </a:r>
            <a:endParaRPr lang="ca-ES" altLang="es-ES" sz="2400" b="1"/>
          </a:p>
        </p:txBody>
      </p:sp>
      <p:sp>
        <p:nvSpPr>
          <p:cNvPr id="56" name="Text Box 47">
            <a:extLst>
              <a:ext uri="{FF2B5EF4-FFF2-40B4-BE49-F238E27FC236}">
                <a16:creationId xmlns="" xmlns:a16="http://schemas.microsoft.com/office/drawing/2014/main" id="{8812AE08-DDF5-DF92-1960-8E0271E68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488" y="29622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74790" name="Text Box 4">
            <a:extLst>
              <a:ext uri="{FF2B5EF4-FFF2-40B4-BE49-F238E27FC236}">
                <a16:creationId xmlns="" xmlns:a16="http://schemas.microsoft.com/office/drawing/2014/main" id="{992C00CB-C88B-D63E-12F3-3F27A41FA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84313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1800" b="1">
                <a:solidFill>
                  <a:srgbClr val="0000FF"/>
                </a:solidFill>
                <a:latin typeface="Century Gothic" panose="020B0502020202020204" pitchFamily="34" charset="0"/>
              </a:rPr>
              <a:t>d) Simplifiquem el m.c.m. per cadascun dels denominadors</a:t>
            </a:r>
            <a:r>
              <a:rPr lang="ca-ES" altLang="es-ES" sz="1800">
                <a:solidFill>
                  <a:srgbClr val="0000FF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="" xmlns:a16="http://schemas.microsoft.com/office/drawing/2014/main" id="{612967E5-1474-AC14-8503-8B2D1D0F1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9499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59" name="Text Box 12">
            <a:extLst>
              <a:ext uri="{FF2B5EF4-FFF2-40B4-BE49-F238E27FC236}">
                <a16:creationId xmlns="" xmlns:a16="http://schemas.microsoft.com/office/drawing/2014/main" id="{2EB203F5-ACDD-C497-6DB7-BF98FC0DE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594995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9’8 </a:t>
            </a:r>
          </a:p>
        </p:txBody>
      </p:sp>
      <p:sp>
        <p:nvSpPr>
          <p:cNvPr id="74793" name="50 Rectángulo">
            <a:extLst>
              <a:ext uri="{FF2B5EF4-FFF2-40B4-BE49-F238E27FC236}">
                <a16:creationId xmlns="" xmlns:a16="http://schemas.microsoft.com/office/drawing/2014/main" id="{3B94123A-F2B6-D576-3B2D-527C07B2D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7777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600" b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ca-ES" altLang="es-ES" sz="2800" b="1">
                <a:solidFill>
                  <a:srgbClr val="C00000"/>
                </a:solidFill>
                <a:latin typeface="Arial" panose="020B0604020202020204" pitchFamily="34" charset="0"/>
              </a:rPr>
              <a:t>6.6. Resolució d’equacions de primer grau</a:t>
            </a:r>
            <a:endParaRPr lang="es-ES" altLang="es-ES" sz="2600"/>
          </a:p>
        </p:txBody>
      </p:sp>
      <p:sp>
        <p:nvSpPr>
          <p:cNvPr id="68" name="Text Box 5">
            <a:extLst>
              <a:ext uri="{FF2B5EF4-FFF2-40B4-BE49-F238E27FC236}">
                <a16:creationId xmlns="" xmlns:a16="http://schemas.microsoft.com/office/drawing/2014/main" id="{19894C87-884A-C9EF-09FA-19AA682E4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933825"/>
            <a:ext cx="546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solidFill>
                  <a:srgbClr val="0000FF"/>
                </a:solidFill>
                <a:latin typeface="Century Gothic" panose="020B0502020202020204" pitchFamily="34" charset="0"/>
              </a:rPr>
              <a:t>e) Reduir termes semblants</a:t>
            </a:r>
            <a:endParaRPr lang="ca-ES" altLang="es-ES" sz="2000" b="1">
              <a:latin typeface="Century Gothic" panose="020B0502020202020204" pitchFamily="34" charset="0"/>
            </a:endParaRPr>
          </a:p>
        </p:txBody>
      </p:sp>
      <p:sp>
        <p:nvSpPr>
          <p:cNvPr id="69" name="5 Rectángulo">
            <a:extLst>
              <a:ext uri="{FF2B5EF4-FFF2-40B4-BE49-F238E27FC236}">
                <a16:creationId xmlns="" xmlns:a16="http://schemas.microsoft.com/office/drawing/2014/main" id="{02035025-DD91-A910-880C-EEE5B6093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941888"/>
            <a:ext cx="59039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ca-ES" altLang="es-ES" sz="2000" b="1">
                <a:solidFill>
                  <a:srgbClr val="0000FF"/>
                </a:solidFill>
                <a:latin typeface="Century Gothic" panose="020B0502020202020204" pitchFamily="34" charset="0"/>
              </a:rPr>
              <a:t>f)  Aïllar la incògnita i donar el seu valor</a:t>
            </a:r>
          </a:p>
        </p:txBody>
      </p:sp>
      <p:pic>
        <p:nvPicPr>
          <p:cNvPr id="70" name="Picture 17" descr="panterarosa">
            <a:extLst>
              <a:ext uri="{FF2B5EF4-FFF2-40B4-BE49-F238E27FC236}">
                <a16:creationId xmlns="" xmlns:a16="http://schemas.microsoft.com/office/drawing/2014/main" id="{C28BCA20-9837-F36C-6869-2F6C5DAA2D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5661025"/>
            <a:ext cx="109696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8" grpId="0"/>
      <p:bldP spid="59" grpId="0"/>
      <p:bldP spid="68" grpId="0"/>
      <p:bldP spid="6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="" xmlns:a16="http://schemas.microsoft.com/office/drawing/2014/main" id="{731B8BF9-FC80-F550-8DCA-1107E6C599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4488" y="1065213"/>
          <a:ext cx="2773362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cuación" r:id="rId4" imgW="1320227" imgH="393529" progId="Equation.3">
                  <p:embed/>
                </p:oleObj>
              </mc:Choice>
              <mc:Fallback>
                <p:oleObj name="Ecuación" r:id="rId4" imgW="1320227" imgH="393529" progId="Equation.3">
                  <p:embed/>
                  <p:pic>
                    <p:nvPicPr>
                      <p:cNvPr id="17410" name="Object 2">
                        <a:extLst>
                          <a:ext uri="{FF2B5EF4-FFF2-40B4-BE49-F238E27FC236}">
                            <a16:creationId xmlns="" xmlns:a16="http://schemas.microsoft.com/office/drawing/2014/main" id="{731B8BF9-FC80-F550-8DCA-1107E6C599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1065213"/>
                        <a:ext cx="2773362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8">
            <a:extLst>
              <a:ext uri="{FF2B5EF4-FFF2-40B4-BE49-F238E27FC236}">
                <a16:creationId xmlns="" xmlns:a16="http://schemas.microsoft.com/office/drawing/2014/main" id="{D05B8493-B82E-3D8A-7CAA-8752BE0B6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125538"/>
            <a:ext cx="212090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ca-ES" b="1" dirty="0">
                <a:solidFill>
                  <a:schemeClr val="accent3">
                    <a:lumMod val="10000"/>
                  </a:schemeClr>
                </a:solidFill>
                <a:latin typeface="Century Gothic" pitchFamily="34" charset="0"/>
              </a:rPr>
              <a:t>Exemple 2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="" xmlns:a16="http://schemas.microsoft.com/office/drawing/2014/main" id="{531F6797-EDE3-1854-3B59-AD723ED1D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844675"/>
            <a:ext cx="5462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AutoNum type="alphaLcParenR"/>
            </a:pPr>
            <a:r>
              <a:rPr lang="ca-ES" altLang="es-ES" sz="2400" b="1">
                <a:solidFill>
                  <a:srgbClr val="0000FF"/>
                </a:solidFill>
                <a:latin typeface="Century Gothic" panose="020B0502020202020204" pitchFamily="34" charset="0"/>
              </a:rPr>
              <a:t>Operem els parèntesi</a:t>
            </a:r>
          </a:p>
        </p:txBody>
      </p:sp>
      <p:sp>
        <p:nvSpPr>
          <p:cNvPr id="25" name="Text Box 4">
            <a:extLst>
              <a:ext uri="{FF2B5EF4-FFF2-40B4-BE49-F238E27FC236}">
                <a16:creationId xmlns="" xmlns:a16="http://schemas.microsoft.com/office/drawing/2014/main" id="{C4DE07D2-D9A5-CC39-8DB8-FF692D1A1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213100"/>
            <a:ext cx="7056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Century Gothic" panose="020B0502020202020204" pitchFamily="34" charset="0"/>
              </a:rPr>
              <a:t>b) Calculem el m.c.m. dels denominadors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="" xmlns:a16="http://schemas.microsoft.com/office/drawing/2014/main" id="{8B9C7C0B-A7E9-6EC9-39DB-93ED352CF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8608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2 · 3 = 6</a:t>
            </a:r>
          </a:p>
        </p:txBody>
      </p:sp>
      <p:sp>
        <p:nvSpPr>
          <p:cNvPr id="27" name="Text Box 6">
            <a:extLst>
              <a:ext uri="{FF2B5EF4-FFF2-40B4-BE49-F238E27FC236}">
                <a16:creationId xmlns="" xmlns:a16="http://schemas.microsoft.com/office/drawing/2014/main" id="{59359C37-EA7F-A4D7-4F78-677DCEA1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65625"/>
            <a:ext cx="9144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200" b="1">
                <a:solidFill>
                  <a:srgbClr val="0000FF"/>
                </a:solidFill>
                <a:latin typeface="Century Gothic" panose="020B0502020202020204" pitchFamily="34" charset="0"/>
              </a:rPr>
              <a:t>c) Multipliquem  cadascun dels termes de l’equació pel  m.c.m. </a:t>
            </a:r>
          </a:p>
        </p:txBody>
      </p:sp>
      <p:graphicFrame>
        <p:nvGraphicFramePr>
          <p:cNvPr id="28" name="Object 7">
            <a:extLst>
              <a:ext uri="{FF2B5EF4-FFF2-40B4-BE49-F238E27FC236}">
                <a16:creationId xmlns="" xmlns:a16="http://schemas.microsoft.com/office/drawing/2014/main" id="{DD04C6AB-942D-5BCC-2203-CD8DC58D7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4088" y="5365750"/>
          <a:ext cx="1187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cuación" r:id="rId6" imgW="558558" imgH="393529" progId="Equation.3">
                  <p:embed/>
                </p:oleObj>
              </mc:Choice>
              <mc:Fallback>
                <p:oleObj name="Ecuación" r:id="rId6" imgW="558558" imgH="393529" progId="Equation.3">
                  <p:embed/>
                  <p:pic>
                    <p:nvPicPr>
                      <p:cNvPr id="28" name="Object 7">
                        <a:extLst>
                          <a:ext uri="{FF2B5EF4-FFF2-40B4-BE49-F238E27FC236}">
                            <a16:creationId xmlns="" xmlns:a16="http://schemas.microsoft.com/office/drawing/2014/main" id="{DD04C6AB-942D-5BCC-2203-CD8DC58D7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5365750"/>
                        <a:ext cx="11874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>
            <a:extLst>
              <a:ext uri="{FF2B5EF4-FFF2-40B4-BE49-F238E27FC236}">
                <a16:creationId xmlns="" xmlns:a16="http://schemas.microsoft.com/office/drawing/2014/main" id="{F82793CF-10D2-DF45-E55A-462BE2CBE7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3" y="5365750"/>
          <a:ext cx="10525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cuación" r:id="rId8" imgW="495085" imgH="393529" progId="Equation.3">
                  <p:embed/>
                </p:oleObj>
              </mc:Choice>
              <mc:Fallback>
                <p:oleObj name="Ecuación" r:id="rId8" imgW="495085" imgH="393529" progId="Equation.3">
                  <p:embed/>
                  <p:pic>
                    <p:nvPicPr>
                      <p:cNvPr id="29" name="Object 8">
                        <a:extLst>
                          <a:ext uri="{FF2B5EF4-FFF2-40B4-BE49-F238E27FC236}">
                            <a16:creationId xmlns="" xmlns:a16="http://schemas.microsoft.com/office/drawing/2014/main" id="{F82793CF-10D2-DF45-E55A-462BE2CBE7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5365750"/>
                        <a:ext cx="10525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9">
            <a:extLst>
              <a:ext uri="{FF2B5EF4-FFF2-40B4-BE49-F238E27FC236}">
                <a16:creationId xmlns="" xmlns:a16="http://schemas.microsoft.com/office/drawing/2014/main" id="{54C4FB96-805D-4CC6-63B9-5726DF1AC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5943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400">
                <a:latin typeface="Century Gothic" panose="020B0502020202020204" pitchFamily="34" charset="0"/>
              </a:rPr>
              <a:t>=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="" xmlns:a16="http://schemas.microsoft.com/office/drawing/2014/main" id="{BB237325-FFAC-A2EE-85C3-5B9F7276E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9435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6 ·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="" xmlns:a16="http://schemas.microsoft.com/office/drawing/2014/main" id="{C9CF8F9F-3600-B8EF-F51F-B4D986EA5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59435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ca-ES" altLang="es-ES" sz="2000" b="1">
                <a:latin typeface="Century Gothic" panose="020B0502020202020204" pitchFamily="34" charset="0"/>
              </a:rPr>
              <a:t>6 ·</a:t>
            </a:r>
          </a:p>
        </p:txBody>
      </p:sp>
      <p:graphicFrame>
        <p:nvGraphicFramePr>
          <p:cNvPr id="2" name="Object 2">
            <a:extLst>
              <a:ext uri="{FF2B5EF4-FFF2-40B4-BE49-F238E27FC236}">
                <a16:creationId xmlns="" xmlns:a16="http://schemas.microsoft.com/office/drawing/2014/main" id="{68238C8A-A4FF-F460-8D1C-4A20E58DB3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5" y="2349500"/>
          <a:ext cx="24257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cuación" r:id="rId10" imgW="1155700" imgH="393700" progId="Equation.3">
                  <p:embed/>
                </p:oleObj>
              </mc:Choice>
              <mc:Fallback>
                <p:oleObj name="Ecuación" r:id="rId10" imgW="1155700" imgH="393700" progId="Equation.3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="" xmlns:a16="http://schemas.microsoft.com/office/drawing/2014/main" id="{68238C8A-A4FF-F460-8D1C-4A20E58DB3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349500"/>
                        <a:ext cx="24257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0" name="50 Rectángulo">
            <a:extLst>
              <a:ext uri="{FF2B5EF4-FFF2-40B4-BE49-F238E27FC236}">
                <a16:creationId xmlns="" xmlns:a16="http://schemas.microsoft.com/office/drawing/2014/main" id="{1CF17514-31CA-63A3-3C6F-7617B3DA0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0350"/>
            <a:ext cx="7777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600" b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ca-ES" altLang="es-ES" sz="2800" b="1">
                <a:solidFill>
                  <a:srgbClr val="C00000"/>
                </a:solidFill>
                <a:latin typeface="Arial" panose="020B0604020202020204" pitchFamily="34" charset="0"/>
              </a:rPr>
              <a:t>6.6. Resolució d’equacions de primer grau</a:t>
            </a:r>
            <a:endParaRPr lang="es-ES" altLang="es-E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4C0A34D4-BF53-DDD3-AA53-63EB8667D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2276475"/>
            <a:ext cx="8045450" cy="30876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800" b="1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És una situació que és nova per a l’individu o per al grup que l’ha de resoldre</a:t>
            </a:r>
          </a:p>
          <a:p>
            <a:pPr eaLnBrk="1" hangingPunct="1">
              <a:lnSpc>
                <a:spcPct val="150000"/>
              </a:lnSpc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endParaRPr lang="ca-ES" altLang="es-ES" sz="2800" b="1">
              <a:solidFill>
                <a:srgbClr val="0000FF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800" b="1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Necessita un  cert comportament diferent de l’aplicació rutinària d’un procediment ja establert</a:t>
            </a:r>
            <a:endParaRPr lang="ca-ES" altLang="es-ES" sz="2800" b="1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8594AE27-EBB4-D72D-38A5-9B6488E85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3414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ca-ES" sz="3200" b="1" kern="0" dirty="0">
                <a:solidFill>
                  <a:srgbClr val="C00000"/>
                </a:solidFill>
                <a:latin typeface="Arial" charset="0"/>
                <a:ea typeface="+mj-ea"/>
                <a:cs typeface="+mj-cs"/>
              </a:rPr>
              <a:t>Definició de Problema</a:t>
            </a:r>
          </a:p>
        </p:txBody>
      </p:sp>
      <p:sp>
        <p:nvSpPr>
          <p:cNvPr id="78852" name="6 Rectángulo">
            <a:extLst>
              <a:ext uri="{FF2B5EF4-FFF2-40B4-BE49-F238E27FC236}">
                <a16:creationId xmlns="" xmlns:a16="http://schemas.microsoft.com/office/drawing/2014/main" id="{6A0456BB-F86F-F10D-0EEC-5C440506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04813"/>
            <a:ext cx="7127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="" xmlns:a16="http://schemas.microsoft.com/office/drawing/2014/main" id="{69000B75-61E3-84CF-B958-C16500B831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8229600" cy="546735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Clr>
                <a:srgbClr val="CC0000"/>
              </a:buClr>
              <a:buSzTx/>
              <a:buFont typeface="Wingdings" panose="05000000000000000000" pitchFamily="2" charset="2"/>
              <a:buNone/>
              <a:defRPr/>
            </a:pPr>
            <a:endParaRPr lang="ca-ES" sz="1400" dirty="0">
              <a:solidFill>
                <a:srgbClr val="0000FF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a-ES" sz="22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Fomentar una </a:t>
            </a:r>
            <a:r>
              <a:rPr lang="ca-ES" sz="2200" b="1" dirty="0">
                <a:solidFill>
                  <a:schemeClr val="accent3">
                    <a:lumMod val="10000"/>
                  </a:schemeClr>
                </a:solidFill>
                <a:latin typeface="Arial" charset="0"/>
                <a:cs typeface="Times New Roman" pitchFamily="18" charset="0"/>
              </a:rPr>
              <a:t>actitud apropiada </a:t>
            </a:r>
            <a:r>
              <a:rPr lang="ca-ES" sz="22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cap a la resolució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a-ES" sz="22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Afavorir la </a:t>
            </a:r>
            <a:r>
              <a:rPr lang="ca-ES" sz="2200" b="1" dirty="0">
                <a:solidFill>
                  <a:schemeClr val="accent3">
                    <a:lumMod val="10000"/>
                  </a:schemeClr>
                </a:solidFill>
                <a:latin typeface="Arial" charset="0"/>
                <a:cs typeface="Times New Roman" pitchFamily="18" charset="0"/>
              </a:rPr>
              <a:t>lectura i comprensió</a:t>
            </a:r>
            <a:r>
              <a:rPr lang="ca-ES" sz="2200" dirty="0">
                <a:solidFill>
                  <a:schemeClr val="accent3">
                    <a:lumMod val="10000"/>
                  </a:schemeClr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ca-ES" sz="22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del problema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a-ES" sz="22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Destacar la necessitat de la </a:t>
            </a:r>
            <a:r>
              <a:rPr lang="ca-ES" sz="2200" b="1" dirty="0">
                <a:solidFill>
                  <a:schemeClr val="accent3">
                    <a:lumMod val="10000"/>
                  </a:schemeClr>
                </a:solidFill>
                <a:latin typeface="Arial" charset="0"/>
                <a:cs typeface="Times New Roman" pitchFamily="18" charset="0"/>
              </a:rPr>
              <a:t>varietat i flexibilitat </a:t>
            </a:r>
            <a:r>
              <a:rPr lang="ca-ES" sz="22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a l’hora d’enfocar els problemes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a-ES" sz="22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Fer veure la necessitat de </a:t>
            </a:r>
            <a:r>
              <a:rPr lang="ca-ES" sz="2200" b="1" dirty="0">
                <a:solidFill>
                  <a:schemeClr val="accent3">
                    <a:lumMod val="10000"/>
                  </a:schemeClr>
                </a:solidFill>
                <a:latin typeface="Arial" charset="0"/>
                <a:cs typeface="Times New Roman" pitchFamily="18" charset="0"/>
              </a:rPr>
              <a:t>visualitzar, organitzar i tabular les dades</a:t>
            </a:r>
            <a:r>
              <a:rPr lang="ca-ES" sz="2200" b="1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,…</a:t>
            </a:r>
            <a:endParaRPr lang="ca-ES" sz="2200" dirty="0">
              <a:solidFill>
                <a:srgbClr val="0000FF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a-ES" sz="22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Estimular la </a:t>
            </a:r>
            <a:r>
              <a:rPr lang="ca-ES" sz="2200" b="1" dirty="0">
                <a:solidFill>
                  <a:schemeClr val="accent3">
                    <a:lumMod val="10000"/>
                  </a:schemeClr>
                </a:solidFill>
                <a:latin typeface="Arial" charset="0"/>
                <a:cs typeface="Times New Roman" pitchFamily="18" charset="0"/>
              </a:rPr>
              <a:t>formulació de preguntes cap a mi mateix</a:t>
            </a:r>
            <a:r>
              <a:rPr lang="ca-ES" sz="22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: què és el que vull trobar?, quines són les dades donades?, quina altra informació </a:t>
            </a:r>
            <a:r>
              <a:rPr lang="ca-ES" sz="2200" dirty="0" err="1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necessite</a:t>
            </a:r>
            <a:r>
              <a:rPr lang="ca-ES" sz="22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?...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a-ES" sz="22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Mostrar la importància de tenir cura en </a:t>
            </a:r>
            <a:r>
              <a:rPr lang="ca-ES" sz="2200" b="1" dirty="0">
                <a:solidFill>
                  <a:schemeClr val="accent3">
                    <a:lumMod val="10000"/>
                  </a:schemeClr>
                </a:solidFill>
                <a:latin typeface="Arial" charset="0"/>
                <a:cs typeface="Times New Roman" pitchFamily="18" charset="0"/>
              </a:rPr>
              <a:t>l’anàlisi, organització i comunicació</a:t>
            </a:r>
            <a:r>
              <a:rPr lang="ca-ES" sz="22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 de resultats</a:t>
            </a:r>
            <a:endParaRPr lang="ca-ES" sz="22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80899" name="5 Rectángulo">
            <a:extLst>
              <a:ext uri="{FF2B5EF4-FFF2-40B4-BE49-F238E27FC236}">
                <a16:creationId xmlns="" xmlns:a16="http://schemas.microsoft.com/office/drawing/2014/main" id="{29EBB81B-4836-BA63-047F-DCB04D36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04813"/>
            <a:ext cx="7127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3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="" xmlns:a16="http://schemas.microsoft.com/office/drawing/2014/main" id="{54F2D39E-7D8B-083A-0FE7-FA0F61FD4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70659" name="5 Rectángulo">
            <a:extLst>
              <a:ext uri="{FF2B5EF4-FFF2-40B4-BE49-F238E27FC236}">
                <a16:creationId xmlns="" xmlns:a16="http://schemas.microsoft.com/office/drawing/2014/main" id="{625DAAD1-5607-3CC3-8A1B-4D739F73A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25538"/>
            <a:ext cx="8893175" cy="10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ca-ES" sz="2200" b="1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 l'hora de resoldre problemes mitjançant  una equació de primer grau has de tindre en compte els passos següents:</a:t>
            </a:r>
          </a:p>
        </p:txBody>
      </p:sp>
      <p:sp>
        <p:nvSpPr>
          <p:cNvPr id="7" name="5 Rectángulo">
            <a:extLst>
              <a:ext uri="{FF2B5EF4-FFF2-40B4-BE49-F238E27FC236}">
                <a16:creationId xmlns="" xmlns:a16="http://schemas.microsoft.com/office/drawing/2014/main" id="{7FE7B9C7-E8AF-628A-D666-15529773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33600"/>
            <a:ext cx="813593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ca-ES" altLang="es-E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Entendre el problema</a:t>
            </a:r>
          </a:p>
        </p:txBody>
      </p:sp>
      <p:sp>
        <p:nvSpPr>
          <p:cNvPr id="8" name="5 Rectángulo">
            <a:extLst>
              <a:ext uri="{FF2B5EF4-FFF2-40B4-BE49-F238E27FC236}">
                <a16:creationId xmlns="" xmlns:a16="http://schemas.microsoft.com/office/drawing/2014/main" id="{3E855F4D-DC2F-2220-197D-642293332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887663"/>
            <a:ext cx="81375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Cal llegir detingudament l'enunciat del problema, per a entendre el que en ell es descriu  i la pregunta que se'ns planteja.</a:t>
            </a:r>
          </a:p>
          <a:p>
            <a:pPr lvl="2" eaLnBrk="1" hangingPunct="1"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 quines dades disposem?</a:t>
            </a:r>
          </a:p>
          <a:p>
            <a:pPr lvl="2" eaLnBrk="1" hangingPunct="1"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podem relacionar-los?</a:t>
            </a:r>
          </a:p>
          <a:p>
            <a:pPr lvl="2" eaLnBrk="1" hangingPunct="1"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Hem resolt algun problema semblant anteriorment? </a:t>
            </a:r>
          </a:p>
          <a:p>
            <a:pPr lvl="2" eaLnBrk="1" hangingPunct="1"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Quines expressions i càlculs matemàtics necessitarem? </a:t>
            </a:r>
          </a:p>
        </p:txBody>
      </p:sp>
      <p:pic>
        <p:nvPicPr>
          <p:cNvPr id="9" name="8 Imagen" descr="Tres burbujas de mensajes de voz de chat lineales con signos de interrogación. Icono del foro. Concepto de comunicación. Ilustración vectorial de stock aislada sobre fondo blanco - arte vectorial de Signo de interrogación libre de derecho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1" t="20670" r="14587" b="37442"/>
          <a:stretch/>
        </p:blipFill>
        <p:spPr bwMode="auto">
          <a:xfrm>
            <a:off x="7423832" y="5157192"/>
            <a:ext cx="1440160" cy="8604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="" xmlns:a16="http://schemas.microsoft.com/office/drawing/2014/main" id="{723BF8BA-23DD-05E4-744E-7B87AAE45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84995" name="5 Rectángulo">
            <a:extLst>
              <a:ext uri="{FF2B5EF4-FFF2-40B4-BE49-F238E27FC236}">
                <a16:creationId xmlns="" xmlns:a16="http://schemas.microsoft.com/office/drawing/2014/main" id="{BD166512-FCF4-5357-01DE-968B873C9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341438"/>
            <a:ext cx="79200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ca-ES" altLang="es-E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Planificar i plantejar</a:t>
            </a:r>
          </a:p>
        </p:txBody>
      </p:sp>
      <p:sp>
        <p:nvSpPr>
          <p:cNvPr id="84996" name="5 Rectángulo">
            <a:extLst>
              <a:ext uri="{FF2B5EF4-FFF2-40B4-BE49-F238E27FC236}">
                <a16:creationId xmlns="" xmlns:a16="http://schemas.microsoft.com/office/drawing/2014/main" id="{7278549B-06EE-3DD0-637E-DC685E622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349500"/>
            <a:ext cx="7920037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ca-ES" altLang="es-ES"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Buscar la incògnita adequada i relacionar-la amb les dades conegudes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ca-ES" altLang="es-ES" sz="20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continuació, plantegem l'equació, per a la qual cosa cal expressar en llenguatge algebraic la informació proporcionada </a:t>
            </a:r>
          </a:p>
        </p:txBody>
      </p:sp>
      <p:pic>
        <p:nvPicPr>
          <p:cNvPr id="6" name="5 Imagen" descr="Tres burbujas de mensajes de voz de chat lineales con signos de interrogación. Icono del foro. Concepto de comunicación. Ilustración vectorial de stock aislada sobre fondo blanco - arte vectorial de Signo de interrogación libre de derecho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1" t="20670" r="14587" b="37442"/>
          <a:stretch/>
        </p:blipFill>
        <p:spPr bwMode="auto">
          <a:xfrm>
            <a:off x="7423832" y="5157192"/>
            <a:ext cx="1440160" cy="8604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="" xmlns:a16="http://schemas.microsoft.com/office/drawing/2014/main" id="{ED97EDF9-F69E-3620-B73E-7AF5B3111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86019" name="5 Rectángulo">
            <a:extLst>
              <a:ext uri="{FF2B5EF4-FFF2-40B4-BE49-F238E27FC236}">
                <a16:creationId xmlns="" xmlns:a16="http://schemas.microsoft.com/office/drawing/2014/main" id="{561CD231-E770-DFF5-C33B-7AE6911F1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060575"/>
            <a:ext cx="7920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ca-ES" altLang="es-E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Realitzar els càlculs</a:t>
            </a:r>
          </a:p>
        </p:txBody>
      </p:sp>
      <p:sp>
        <p:nvSpPr>
          <p:cNvPr id="86020" name="5 Rectángulo">
            <a:extLst>
              <a:ext uri="{FF2B5EF4-FFF2-40B4-BE49-F238E27FC236}">
                <a16:creationId xmlns="" xmlns:a16="http://schemas.microsoft.com/office/drawing/2014/main" id="{C7AD355D-B356-F13F-1FB1-9F486D732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213100"/>
            <a:ext cx="684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ca-ES" altLang="es-ES"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Resolem l'equació </a:t>
            </a:r>
          </a:p>
        </p:txBody>
      </p:sp>
      <p:pic>
        <p:nvPicPr>
          <p:cNvPr id="6" name="5 Imagen" descr="Tres burbujas de mensajes de voz de chat lineales con signos de interrogación. Icono del foro. Concepto de comunicación. Ilustración vectorial de stock aislada sobre fondo blanco - arte vectorial de Signo de interrogación libre de derecho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1" t="20670" r="14587" b="37442"/>
          <a:stretch/>
        </p:blipFill>
        <p:spPr bwMode="auto">
          <a:xfrm>
            <a:off x="7423832" y="5157192"/>
            <a:ext cx="1440160" cy="8604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="" xmlns:a16="http://schemas.microsoft.com/office/drawing/2014/main" id="{879025A5-B93B-94EB-60EB-38C6039F4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87043" name="5 Rectángulo">
            <a:extLst>
              <a:ext uri="{FF2B5EF4-FFF2-40B4-BE49-F238E27FC236}">
                <a16:creationId xmlns="" xmlns:a16="http://schemas.microsoft.com/office/drawing/2014/main" id="{A556D75A-21E3-347A-7C99-3BA014167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28775"/>
            <a:ext cx="79200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ca-ES" altLang="es-ES" sz="3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Comprovar</a:t>
            </a:r>
            <a:r>
              <a:rPr lang="ca-ES" altLang="es-ES" sz="3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ca-ES" altLang="es-ES" sz="3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44" name="5 Rectángulo">
            <a:extLst>
              <a:ext uri="{FF2B5EF4-FFF2-40B4-BE49-F238E27FC236}">
                <a16:creationId xmlns="" xmlns:a16="http://schemas.microsoft.com/office/drawing/2014/main" id="{69680A0F-C6EE-CB50-A5B5-A7608EE6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636838"/>
            <a:ext cx="7704138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Comprovem que la solució obtinguda és correcta i conforme a l'enunciat i a la situació del problema plantejat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ca-ES" altLang="es-ES" sz="28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Revisem tot el procés </a:t>
            </a:r>
          </a:p>
        </p:txBody>
      </p:sp>
      <p:pic>
        <p:nvPicPr>
          <p:cNvPr id="6" name="5 Imagen" descr="Tres burbujas de mensajes de voz de chat lineales con signos de interrogación. Icono del foro. Concepto de comunicación. Ilustración vectorial de stock aislada sobre fondo blanco - arte vectorial de Signo de interrogación libre de derecho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1" t="20670" r="14587" b="37442"/>
          <a:stretch/>
        </p:blipFill>
        <p:spPr bwMode="auto">
          <a:xfrm>
            <a:off x="7423832" y="5157192"/>
            <a:ext cx="1440160" cy="8604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="" xmlns:a16="http://schemas.microsoft.com/office/drawing/2014/main" id="{336FE1F0-11A7-7329-8677-659AC1BD0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88067" name="5 Rectángulo">
            <a:extLst>
              <a:ext uri="{FF2B5EF4-FFF2-40B4-BE49-F238E27FC236}">
                <a16:creationId xmlns="" xmlns:a16="http://schemas.microsoft.com/office/drawing/2014/main" id="{104818CD-CD59-DFA8-8E28-253C28796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852738"/>
            <a:ext cx="7704138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Seguirem els quatre punts anteriors per a resoldre el següent problema  mitjançant el  plantejament d'una equació.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ca-ES" altLang="es-ES" sz="28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8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endParaRPr lang="ca-ES" altLang="es-ES" sz="28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070" name="10 Imagen" descr="Charca">
            <a:extLst>
              <a:ext uri="{FF2B5EF4-FFF2-40B4-BE49-F238E27FC236}">
                <a16:creationId xmlns="" xmlns:a16="http://schemas.microsoft.com/office/drawing/2014/main" id="{B81CA9DB-B238-527A-8024-E90DE62BD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88" y="1262997"/>
            <a:ext cx="3313113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="" xmlns:a16="http://schemas.microsoft.com/office/drawing/2014/main" id="{C319D16B-064A-F1A3-818F-DFD0580C2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4" name="5 Rectángulo">
            <a:extLst>
              <a:ext uri="{FF2B5EF4-FFF2-40B4-BE49-F238E27FC236}">
                <a16:creationId xmlns="" xmlns:a16="http://schemas.microsoft.com/office/drawing/2014/main" id="{893DE677-6A61-9A13-E9AF-FD654739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44675"/>
            <a:ext cx="8497887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ca-E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El meu amic Pere i jo hem realitzat este cap de setmana senderisme en una ruta per les proximitats del pantà de Beniarrés.  No recordem quina ha estat la longitud total que hem recorregut. </a:t>
            </a:r>
          </a:p>
          <a:p>
            <a:pPr algn="l">
              <a:lnSpc>
                <a:spcPct val="150000"/>
              </a:lnSpc>
              <a:defRPr/>
            </a:pPr>
            <a:r>
              <a:rPr lang="ca-E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Sabem que a la mitat del trajecte ens vam trobar una tovallola, que la tercera part va ser una pujada impressionant a una muntanya, i finalment vam recórrer 3 km fins a arribar al final de la ruta. </a:t>
            </a:r>
          </a:p>
          <a:p>
            <a:pPr algn="l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ca-ES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ca-E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Quin va ser el total de quilòmetres que vam recórrer?  </a:t>
            </a:r>
          </a:p>
          <a:p>
            <a:pPr algn="l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ca-E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A quants quilòmetres del punt de partida es trobava la tovallola? </a:t>
            </a:r>
          </a:p>
          <a:p>
            <a:pPr algn="l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/>
            </a:pPr>
            <a:r>
              <a:rPr lang="ca-ES" sz="1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Quants quilòmetres vam fer de pujada a la muntanya? </a:t>
            </a:r>
          </a:p>
        </p:txBody>
      </p:sp>
      <p:sp>
        <p:nvSpPr>
          <p:cNvPr id="89092" name="Rectangle 4">
            <a:extLst>
              <a:ext uri="{FF2B5EF4-FFF2-40B4-BE49-F238E27FC236}">
                <a16:creationId xmlns="" xmlns:a16="http://schemas.microsoft.com/office/drawing/2014/main" id="{82E411A4-43E5-2CAF-412E-C5012CA28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pic>
        <p:nvPicPr>
          <p:cNvPr id="89093" name="Imagen 4" descr="Icono de iDevice">
            <a:extLst>
              <a:ext uri="{FF2B5EF4-FFF2-40B4-BE49-F238E27FC236}">
                <a16:creationId xmlns="" xmlns:a16="http://schemas.microsoft.com/office/drawing/2014/main" id="{7217872F-46C6-AB78-3B40-5D5BD1CA1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78"/>
          <a:stretch>
            <a:fillRect/>
          </a:stretch>
        </p:blipFill>
        <p:spPr bwMode="auto">
          <a:xfrm>
            <a:off x="1042988" y="1196975"/>
            <a:ext cx="8763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Rectangle 5">
            <a:extLst>
              <a:ext uri="{FF2B5EF4-FFF2-40B4-BE49-F238E27FC236}">
                <a16:creationId xmlns="" xmlns:a16="http://schemas.microsoft.com/office/drawing/2014/main" id="{F842D513-6C0D-943B-3786-F3DF98238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196975"/>
            <a:ext cx="1944687" cy="407988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u="sng">
                <a:latin typeface="AR BLANCA" pitchFamily="2" charset="0"/>
                <a:ea typeface="Calibri" panose="020F0502020204030204" pitchFamily="34" charset="0"/>
                <a:cs typeface="Arial" panose="020B0604020202020204" pitchFamily="34" charset="0"/>
              </a:rPr>
              <a:t>Aprén a fer-ho</a:t>
            </a:r>
          </a:p>
        </p:txBody>
      </p:sp>
      <p:pic>
        <p:nvPicPr>
          <p:cNvPr id="89095" name="10 Imagen" descr="Charca">
            <a:extLst>
              <a:ext uri="{FF2B5EF4-FFF2-40B4-BE49-F238E27FC236}">
                <a16:creationId xmlns="" xmlns:a16="http://schemas.microsoft.com/office/drawing/2014/main" id="{53D54391-D5A1-53D9-C81D-FF7991BE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81075"/>
            <a:ext cx="23764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F575D09E-6ED6-9646-9494-E92ABC4F6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6.1. Equacions: significat i utilitat</a:t>
            </a:r>
          </a:p>
        </p:txBody>
      </p:sp>
      <p:sp>
        <p:nvSpPr>
          <p:cNvPr id="14339" name="5 Rectángulo">
            <a:extLst>
              <a:ext uri="{FF2B5EF4-FFF2-40B4-BE49-F238E27FC236}">
                <a16:creationId xmlns="" xmlns:a16="http://schemas.microsoft.com/office/drawing/2014/main" id="{B8A0B034-B307-2B44-8C82-7338D6E39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25538"/>
            <a:ext cx="7920037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</a:t>
            </a:r>
            <a:r>
              <a:rPr lang="ca-ES" altLang="es-ES" sz="2400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vida real</a:t>
            </a: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 les situacions en què necessitem usar el llenguatge de les </a:t>
            </a:r>
            <a:r>
              <a:rPr lang="ca-ES" altLang="es-ES" sz="2400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matemàtique</a:t>
            </a: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s, contínuament estem plantejant igualtats.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nostre </a:t>
            </a:r>
            <a:r>
              <a:rPr lang="ca-ES" altLang="es-ES" sz="2400" b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objectiu és trobar el valor (x) que fa que la igualtat siga certa</a:t>
            </a:r>
            <a:endParaRPr lang="ca-ES" altLang="es-ES" sz="24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pic>
        <p:nvPicPr>
          <p:cNvPr id="14340" name="Picture 2" descr="https://encrypted-tbn1.gstatic.com/images?q=tbn:ANd9GcQtOxHfhhc5cYS02z1jiR4BQoe4BW8JYkc4V3wGNbtYt87rR3ICKg">
            <a:extLst>
              <a:ext uri="{FF2B5EF4-FFF2-40B4-BE49-F238E27FC236}">
                <a16:creationId xmlns="" xmlns:a16="http://schemas.microsoft.com/office/drawing/2014/main" id="{DB1131C8-D439-BE3F-46FD-D6CB926B9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76700"/>
            <a:ext cx="6337300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="" xmlns:a16="http://schemas.microsoft.com/office/drawing/2014/main" id="{E6003205-6786-E259-6055-81879DC87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70659" name="5 Rectángulo">
            <a:extLst>
              <a:ext uri="{FF2B5EF4-FFF2-40B4-BE49-F238E27FC236}">
                <a16:creationId xmlns="" xmlns:a16="http://schemas.microsoft.com/office/drawing/2014/main" id="{3880D7EB-F35E-9BB2-02DC-1A0B8EADC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25538"/>
            <a:ext cx="76327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6000" b="1" dirty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ca-ES" sz="2800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Seguim els passos indicats anteriorment per a resoldre el problema</a:t>
            </a:r>
          </a:p>
          <a:p>
            <a:pPr algn="l">
              <a:buClr>
                <a:srgbClr val="CC0000"/>
              </a:buClr>
              <a:defRPr/>
            </a:pPr>
            <a:endParaRPr lang="ca-ES" sz="2800" dirty="0">
              <a:solidFill>
                <a:srgbClr val="0000FF"/>
              </a:solidFill>
              <a:latin typeface="Arial" pitchFamily="34" charset="0"/>
            </a:endParaRPr>
          </a:p>
          <a:p>
            <a:pPr lvl="2" algn="l"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3600" dirty="0">
                <a:solidFill>
                  <a:srgbClr val="C00000"/>
                </a:solidFill>
                <a:latin typeface="Arial" pitchFamily="34" charset="0"/>
              </a:rPr>
              <a:t>  </a:t>
            </a:r>
            <a:r>
              <a:rPr lang="ca-ES" sz="3600" b="1" dirty="0">
                <a:solidFill>
                  <a:srgbClr val="C00000"/>
                </a:solidFill>
                <a:latin typeface="Arial" pitchFamily="34" charset="0"/>
              </a:rPr>
              <a:t>1.</a:t>
            </a:r>
            <a:r>
              <a:rPr lang="ca-ES" sz="3600" dirty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ca-ES" sz="3600" b="1" dirty="0">
                <a:solidFill>
                  <a:srgbClr val="C00000"/>
                </a:solidFill>
                <a:latin typeface="Arial" pitchFamily="34" charset="0"/>
              </a:rPr>
              <a:t>Entendre el problema</a:t>
            </a: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/>
            </a:r>
            <a:br>
              <a:rPr lang="ca-ES" sz="2800" dirty="0">
                <a:solidFill>
                  <a:srgbClr val="0000FF"/>
                </a:solidFill>
                <a:latin typeface="Arial" pitchFamily="34" charset="0"/>
              </a:rPr>
            </a:b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	</a:t>
            </a:r>
            <a:endParaRPr lang="ca-ES" sz="6000" b="1" dirty="0">
              <a:solidFill>
                <a:srgbClr val="0000FF"/>
              </a:solidFill>
              <a:latin typeface="Arial" pitchFamily="34" charset="0"/>
            </a:endParaRPr>
          </a:p>
          <a:p>
            <a:pPr lvl="3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 Ens pregunta per la longitud total de la ruta i d'algunes de les seues parts</a:t>
            </a:r>
          </a:p>
        </p:txBody>
      </p:sp>
      <p:pic>
        <p:nvPicPr>
          <p:cNvPr id="90116" name="3 Imagen" descr="Charca">
            <a:extLst>
              <a:ext uri="{FF2B5EF4-FFF2-40B4-BE49-F238E27FC236}">
                <a16:creationId xmlns="" xmlns:a16="http://schemas.microsoft.com/office/drawing/2014/main" id="{7342BB0D-0EEE-31EE-CE31-FF833B5A0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81075"/>
            <a:ext cx="23764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="" xmlns:a16="http://schemas.microsoft.com/office/drawing/2014/main" id="{D58D59D5-2B15-7A95-D456-9772278D9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70659" name="5 Rectángulo">
            <a:extLst>
              <a:ext uri="{FF2B5EF4-FFF2-40B4-BE49-F238E27FC236}">
                <a16:creationId xmlns="" xmlns:a16="http://schemas.microsoft.com/office/drawing/2014/main" id="{D0B5C641-5847-FA74-A4A9-F06FC5B5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25538"/>
            <a:ext cx="7920037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3600" dirty="0">
                <a:solidFill>
                  <a:srgbClr val="C00000"/>
                </a:solidFill>
                <a:latin typeface="Arial" pitchFamily="34" charset="0"/>
              </a:rPr>
              <a:t>  </a:t>
            </a:r>
            <a:r>
              <a:rPr lang="ca-ES" sz="3600" b="1" dirty="0">
                <a:solidFill>
                  <a:srgbClr val="C00000"/>
                </a:solidFill>
                <a:latin typeface="Arial" pitchFamily="34" charset="0"/>
              </a:rPr>
              <a:t>2.</a:t>
            </a:r>
            <a:r>
              <a:rPr lang="ca-ES" sz="3600" dirty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ca-ES" sz="3600" b="1" dirty="0">
                <a:solidFill>
                  <a:srgbClr val="C00000"/>
                </a:solidFill>
                <a:latin typeface="Arial" pitchFamily="34" charset="0"/>
              </a:rPr>
              <a:t>Planificar i plantejar</a:t>
            </a: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/>
            </a:r>
            <a:br>
              <a:rPr lang="ca-ES" sz="2800" dirty="0">
                <a:solidFill>
                  <a:srgbClr val="0000FF"/>
                </a:solidFill>
                <a:latin typeface="Arial" pitchFamily="34" charset="0"/>
              </a:rPr>
            </a:br>
            <a:endParaRPr lang="ca-ES" sz="2800" dirty="0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Anomenem x a la longitud total de la ruta</a:t>
            </a:r>
          </a:p>
          <a:p>
            <a:pPr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x/2 representarà la distància fins a la tovallola</a:t>
            </a:r>
          </a:p>
          <a:p>
            <a:pPr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x/3 la pujada a la muntanya </a:t>
            </a:r>
          </a:p>
          <a:p>
            <a:pPr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La resta de la ruta és de 3 km que la completa</a:t>
            </a:r>
          </a:p>
          <a:p>
            <a:pPr algn="l">
              <a:lnSpc>
                <a:spcPct val="150000"/>
              </a:lnSpc>
              <a:buClr>
                <a:srgbClr val="CC0000"/>
              </a:buClr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</a:t>
            </a:r>
          </a:p>
          <a:p>
            <a:pPr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Plantegem l'equació: </a:t>
            </a:r>
            <a:r>
              <a:rPr lang="ca-ES" sz="3600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x = x/2 + x/3 + 3 	</a:t>
            </a:r>
          </a:p>
        </p:txBody>
      </p:sp>
      <p:pic>
        <p:nvPicPr>
          <p:cNvPr id="91140" name="3 Imagen" descr="Charca">
            <a:extLst>
              <a:ext uri="{FF2B5EF4-FFF2-40B4-BE49-F238E27FC236}">
                <a16:creationId xmlns="" xmlns:a16="http://schemas.microsoft.com/office/drawing/2014/main" id="{69C35A6C-CE63-E5A5-3E74-536E00E38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412875"/>
            <a:ext cx="23749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="" xmlns:a16="http://schemas.microsoft.com/office/drawing/2014/main" id="{60E03D74-053D-7EF8-CD0D-70AD10A2E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70659" name="5 Rectángulo">
            <a:extLst>
              <a:ext uri="{FF2B5EF4-FFF2-40B4-BE49-F238E27FC236}">
                <a16:creationId xmlns="" xmlns:a16="http://schemas.microsoft.com/office/drawing/2014/main" id="{814AE2A4-E508-2F63-648A-D1C6B3BD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82804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l"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3600" dirty="0">
                <a:solidFill>
                  <a:srgbClr val="C00000"/>
                </a:solidFill>
                <a:latin typeface="Arial" pitchFamily="34" charset="0"/>
              </a:rPr>
              <a:t>  </a:t>
            </a:r>
            <a:r>
              <a:rPr lang="ca-ES" sz="3200" b="1" dirty="0">
                <a:solidFill>
                  <a:srgbClr val="C00000"/>
                </a:solidFill>
                <a:latin typeface="Arial" pitchFamily="34" charset="0"/>
              </a:rPr>
              <a:t>3.   Realitzar els càlculs</a:t>
            </a:r>
          </a:p>
          <a:p>
            <a:pPr lvl="2" algn="l"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sz="2800" b="1" dirty="0">
              <a:solidFill>
                <a:srgbClr val="C00000"/>
              </a:solidFill>
              <a:latin typeface="Arial" pitchFamily="34" charset="0"/>
            </a:endParaRPr>
          </a:p>
          <a:p>
            <a:pPr lvl="2" algn="l"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b="1" dirty="0">
                <a:solidFill>
                  <a:srgbClr val="C00000"/>
                </a:solidFill>
                <a:latin typeface="Arial" pitchFamily="34" charset="0"/>
              </a:rPr>
              <a:t>   </a:t>
            </a: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Resolem l'equació</a:t>
            </a: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 Llevem primer denominadors ( mcm = 6) 		6x = 3x + 2x + 18</a:t>
            </a: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 Passem les incògnites al primer membre           		6x-3x -2x = 18</a:t>
            </a: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 Simplifiquem: x = 18</a:t>
            </a:r>
          </a:p>
          <a:p>
            <a:pPr lvl="3" algn="l">
              <a:lnSpc>
                <a:spcPct val="150000"/>
              </a:lnSpc>
              <a:buClr>
                <a:srgbClr val="CC0000"/>
              </a:buClr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 Per tant </a:t>
            </a:r>
            <a:r>
              <a:rPr lang="ca-ES" sz="3200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la solució és x = 18</a:t>
            </a: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.</a:t>
            </a:r>
          </a:p>
        </p:txBody>
      </p:sp>
      <p:pic>
        <p:nvPicPr>
          <p:cNvPr id="92164" name="3 Imagen" descr="Charca">
            <a:extLst>
              <a:ext uri="{FF2B5EF4-FFF2-40B4-BE49-F238E27FC236}">
                <a16:creationId xmlns="" xmlns:a16="http://schemas.microsoft.com/office/drawing/2014/main" id="{91452037-766D-41F1-6650-4F8D1C5E4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484313"/>
            <a:ext cx="237648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="" xmlns:a16="http://schemas.microsoft.com/office/drawing/2014/main" id="{0FD263B1-1C5B-31C7-F2F3-1BDCD0E6D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70659" name="5 Rectángulo">
            <a:extLst>
              <a:ext uri="{FF2B5EF4-FFF2-40B4-BE49-F238E27FC236}">
                <a16:creationId xmlns="" xmlns:a16="http://schemas.microsoft.com/office/drawing/2014/main" id="{6C541092-FCC5-9F38-97C3-3E426AA30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3600" dirty="0">
                <a:solidFill>
                  <a:srgbClr val="C00000"/>
                </a:solidFill>
                <a:latin typeface="Arial" pitchFamily="34" charset="0"/>
              </a:rPr>
              <a:t>  </a:t>
            </a:r>
            <a:r>
              <a:rPr lang="ca-ES" sz="3200" b="1" dirty="0">
                <a:solidFill>
                  <a:srgbClr val="C00000"/>
                </a:solidFill>
                <a:latin typeface="Arial" pitchFamily="34" charset="0"/>
              </a:rPr>
              <a:t>3.   Realitzar els càlculs</a:t>
            </a: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b="1" dirty="0">
                <a:solidFill>
                  <a:srgbClr val="C00000"/>
                </a:solidFill>
                <a:latin typeface="Arial" pitchFamily="34" charset="0"/>
              </a:rPr>
              <a:t>   </a:t>
            </a:r>
            <a:r>
              <a:rPr lang="ca-ES" sz="3200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La solució és x = 18</a:t>
            </a: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sz="3200" dirty="0">
              <a:solidFill>
                <a:schemeClr val="accent3">
                  <a:lumMod val="10000"/>
                </a:schemeClr>
              </a:solidFill>
              <a:latin typeface="Arial" pitchFamily="34" charset="0"/>
            </a:endParaRP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La longitud total de la ruta és per tant de 18 km</a:t>
            </a: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La distància a la tovallola és (</a:t>
            </a:r>
            <a:r>
              <a:rPr lang="ca-ES" sz="2800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x/2</a:t>
            </a: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) 18/2 = 9 km</a:t>
            </a: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La pujada a la muntanya és (</a:t>
            </a:r>
            <a:r>
              <a:rPr lang="ca-ES" sz="2800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x/3</a:t>
            </a: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) de 18/3 = 6 km</a:t>
            </a:r>
          </a:p>
        </p:txBody>
      </p:sp>
      <p:pic>
        <p:nvPicPr>
          <p:cNvPr id="93188" name="3 Imagen" descr="Charca">
            <a:extLst>
              <a:ext uri="{FF2B5EF4-FFF2-40B4-BE49-F238E27FC236}">
                <a16:creationId xmlns="" xmlns:a16="http://schemas.microsoft.com/office/drawing/2014/main" id="{9B7FA25E-1B4D-517A-D035-A292E54EE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484313"/>
            <a:ext cx="2881312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="" xmlns:a16="http://schemas.microsoft.com/office/drawing/2014/main" id="{F693FE97-5CA8-781A-8DFA-D724184E7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98307" name="5 Rectángulo">
            <a:extLst>
              <a:ext uri="{FF2B5EF4-FFF2-40B4-BE49-F238E27FC236}">
                <a16:creationId xmlns="" xmlns:a16="http://schemas.microsoft.com/office/drawing/2014/main" id="{249873A7-2554-0AA6-7C47-B72B0174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44675"/>
            <a:ext cx="8497887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ca-ES" altLang="es-ES" sz="28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endParaRPr lang="ca-ES" altLang="es-ES" sz="28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endParaRPr lang="ca-ES" altLang="es-ES" sz="28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El pes d'una paella és igual a 0,8 kg més el pes de la seua mitat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8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Determinar el pes de la paella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endParaRPr lang="ca-ES" altLang="es-ES" sz="1800" b="1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08" name="Rectangle 4">
            <a:extLst>
              <a:ext uri="{FF2B5EF4-FFF2-40B4-BE49-F238E27FC236}">
                <a16:creationId xmlns="" xmlns:a16="http://schemas.microsoft.com/office/drawing/2014/main" id="{76E40664-0E8D-E673-CBAA-4ADA5737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pic>
        <p:nvPicPr>
          <p:cNvPr id="98309" name="Imagen 4" descr="Icono de iDevice">
            <a:extLst>
              <a:ext uri="{FF2B5EF4-FFF2-40B4-BE49-F238E27FC236}">
                <a16:creationId xmlns="" xmlns:a16="http://schemas.microsoft.com/office/drawing/2014/main" id="{96F1B1D4-E436-3356-135B-EF3752276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78"/>
          <a:stretch>
            <a:fillRect/>
          </a:stretch>
        </p:blipFill>
        <p:spPr bwMode="auto">
          <a:xfrm>
            <a:off x="1042988" y="1196975"/>
            <a:ext cx="8763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10" name="Rectangle 5">
            <a:extLst>
              <a:ext uri="{FF2B5EF4-FFF2-40B4-BE49-F238E27FC236}">
                <a16:creationId xmlns="" xmlns:a16="http://schemas.microsoft.com/office/drawing/2014/main" id="{1E97D681-79E8-E302-3430-552F776A5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196975"/>
            <a:ext cx="1944687" cy="407988"/>
          </a:xfrm>
          <a:prstGeom prst="rect">
            <a:avLst/>
          </a:prstGeom>
          <a:solidFill>
            <a:srgbClr val="FF7C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u="sng">
                <a:latin typeface="AR BLANCA" pitchFamily="2" charset="0"/>
                <a:ea typeface="Calibri" panose="020F0502020204030204" pitchFamily="34" charset="0"/>
                <a:cs typeface="Arial" panose="020B0604020202020204" pitchFamily="34" charset="0"/>
              </a:rPr>
              <a:t>Aprén a fer-ho</a:t>
            </a:r>
          </a:p>
        </p:txBody>
      </p:sp>
      <p:pic>
        <p:nvPicPr>
          <p:cNvPr id="98311" name="7 Imagen" descr="http://www.artesonado.com/paella/paella8.jpg">
            <a:extLst>
              <a:ext uri="{FF2B5EF4-FFF2-40B4-BE49-F238E27FC236}">
                <a16:creationId xmlns="" xmlns:a16="http://schemas.microsoft.com/office/drawing/2014/main" id="{2CDB8455-309F-9BB6-B55A-5CD6F3F81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268413"/>
            <a:ext cx="2884487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="" xmlns:a16="http://schemas.microsoft.com/office/drawing/2014/main" id="{3F57A31F-C518-6A90-3C43-E3058356A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70659" name="5 Rectángulo">
            <a:extLst>
              <a:ext uri="{FF2B5EF4-FFF2-40B4-BE49-F238E27FC236}">
                <a16:creationId xmlns="" xmlns:a16="http://schemas.microsoft.com/office/drawing/2014/main" id="{73650F7B-7A52-1BA7-55EC-A0DC8B31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25538"/>
            <a:ext cx="76327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6000" b="1" dirty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ca-ES" sz="2800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Seguim els passos indicats anteriorment per a resoldre el problema</a:t>
            </a:r>
          </a:p>
          <a:p>
            <a:pPr algn="l">
              <a:buClr>
                <a:srgbClr val="CC0000"/>
              </a:buClr>
              <a:defRPr/>
            </a:pPr>
            <a:endParaRPr lang="ca-ES" sz="2800" dirty="0">
              <a:solidFill>
                <a:srgbClr val="0000FF"/>
              </a:solidFill>
              <a:latin typeface="Arial" pitchFamily="34" charset="0"/>
            </a:endParaRPr>
          </a:p>
          <a:p>
            <a:pPr lvl="2" algn="l"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3600" dirty="0">
                <a:solidFill>
                  <a:srgbClr val="C00000"/>
                </a:solidFill>
                <a:latin typeface="Arial" pitchFamily="34" charset="0"/>
              </a:rPr>
              <a:t>  </a:t>
            </a:r>
            <a:r>
              <a:rPr lang="ca-ES" sz="3600" b="1" dirty="0">
                <a:solidFill>
                  <a:srgbClr val="C00000"/>
                </a:solidFill>
                <a:latin typeface="Arial" pitchFamily="34" charset="0"/>
              </a:rPr>
              <a:t>1.</a:t>
            </a:r>
            <a:r>
              <a:rPr lang="ca-ES" sz="3600" dirty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ca-ES" sz="3600" b="1" dirty="0">
                <a:solidFill>
                  <a:srgbClr val="C00000"/>
                </a:solidFill>
                <a:latin typeface="Arial" pitchFamily="34" charset="0"/>
              </a:rPr>
              <a:t>Entendre el problema</a:t>
            </a: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/>
            </a:r>
            <a:br>
              <a:rPr lang="ca-ES" sz="2800" dirty="0">
                <a:solidFill>
                  <a:srgbClr val="0000FF"/>
                </a:solidFill>
                <a:latin typeface="Arial" pitchFamily="34" charset="0"/>
              </a:rPr>
            </a:b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	</a:t>
            </a:r>
            <a:endParaRPr lang="ca-ES" sz="6000" b="1" dirty="0">
              <a:solidFill>
                <a:srgbClr val="0000FF"/>
              </a:solidFill>
              <a:latin typeface="Arial" pitchFamily="34" charset="0"/>
            </a:endParaRPr>
          </a:p>
          <a:p>
            <a:pPr lvl="3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 Ens pregunta pel pes de la paella</a:t>
            </a:r>
          </a:p>
        </p:txBody>
      </p:sp>
      <p:pic>
        <p:nvPicPr>
          <p:cNvPr id="99332" name="5 Imagen" descr="http://www.artesonado.com/paella/paella8.jpg">
            <a:extLst>
              <a:ext uri="{FF2B5EF4-FFF2-40B4-BE49-F238E27FC236}">
                <a16:creationId xmlns="" xmlns:a16="http://schemas.microsoft.com/office/drawing/2014/main" id="{26DE95F9-DB8A-50CC-C495-9874BA10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941888"/>
            <a:ext cx="20923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="" xmlns:a16="http://schemas.microsoft.com/office/drawing/2014/main" id="{7E7958E2-DF80-99BA-C695-7ECE15774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70659" name="5 Rectángulo">
            <a:extLst>
              <a:ext uri="{FF2B5EF4-FFF2-40B4-BE49-F238E27FC236}">
                <a16:creationId xmlns="" xmlns:a16="http://schemas.microsoft.com/office/drawing/2014/main" id="{04932464-86E6-126B-7083-74DE2FAB2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133600"/>
            <a:ext cx="7920037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3600" dirty="0">
                <a:solidFill>
                  <a:srgbClr val="C00000"/>
                </a:solidFill>
                <a:latin typeface="Arial" pitchFamily="34" charset="0"/>
              </a:rPr>
              <a:t>  </a:t>
            </a:r>
            <a:r>
              <a:rPr lang="ca-ES" sz="3600" b="1" dirty="0">
                <a:solidFill>
                  <a:srgbClr val="C00000"/>
                </a:solidFill>
                <a:latin typeface="Arial" pitchFamily="34" charset="0"/>
              </a:rPr>
              <a:t>2.</a:t>
            </a:r>
            <a:r>
              <a:rPr lang="ca-ES" sz="3600" dirty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ca-ES" sz="3600" b="1" dirty="0">
                <a:solidFill>
                  <a:srgbClr val="C00000"/>
                </a:solidFill>
                <a:latin typeface="Arial" pitchFamily="34" charset="0"/>
              </a:rPr>
              <a:t>Planificar i plantejar</a:t>
            </a: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/>
            </a:r>
            <a:br>
              <a:rPr lang="ca-ES" sz="2800" dirty="0">
                <a:solidFill>
                  <a:srgbClr val="0000FF"/>
                </a:solidFill>
                <a:latin typeface="Arial" pitchFamily="34" charset="0"/>
              </a:rPr>
            </a:br>
            <a:endParaRPr lang="ca-ES" sz="2800" dirty="0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Anomenem</a:t>
            </a:r>
          </a:p>
          <a:p>
            <a:pPr>
              <a:lnSpc>
                <a:spcPct val="150000"/>
              </a:lnSpc>
              <a:buClr>
                <a:srgbClr val="CC0000"/>
              </a:buClr>
              <a:defRPr/>
            </a:pPr>
            <a:r>
              <a:rPr lang="ca-ES" sz="2800" b="1" dirty="0"/>
              <a:t>x = pes de la paella en kilograms</a:t>
            </a:r>
            <a:r>
              <a:rPr lang="ca-ES" sz="2800" dirty="0"/>
              <a:t> </a:t>
            </a:r>
            <a:endParaRPr lang="ca-ES" sz="2800" dirty="0">
              <a:solidFill>
                <a:srgbClr val="0000FF"/>
              </a:solidFill>
              <a:latin typeface="Arial" pitchFamily="34" charset="0"/>
            </a:endParaRPr>
          </a:p>
          <a:p>
            <a:pPr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Plantegem l'equació: </a:t>
            </a:r>
          </a:p>
          <a:p>
            <a:pPr>
              <a:lnSpc>
                <a:spcPct val="150000"/>
              </a:lnSpc>
              <a:buClr>
                <a:srgbClr val="CC0000"/>
              </a:buClr>
              <a:defRPr/>
            </a:pPr>
            <a:r>
              <a:rPr lang="ca-ES" sz="3200" b="1" dirty="0"/>
              <a:t>x = 0,8 + x/2</a:t>
            </a:r>
            <a:r>
              <a:rPr lang="ca-ES" sz="3200" dirty="0"/>
              <a:t> </a:t>
            </a:r>
            <a:r>
              <a:rPr lang="ca-ES" sz="3200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	</a:t>
            </a:r>
          </a:p>
        </p:txBody>
      </p:sp>
      <p:pic>
        <p:nvPicPr>
          <p:cNvPr id="100356" name="4 Imagen" descr="http://www.artesonado.com/paella/paella8.jpg">
            <a:extLst>
              <a:ext uri="{FF2B5EF4-FFF2-40B4-BE49-F238E27FC236}">
                <a16:creationId xmlns="" xmlns:a16="http://schemas.microsoft.com/office/drawing/2014/main" id="{5B21C799-7D27-85DA-A424-84CD6C7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196975"/>
            <a:ext cx="22733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="" xmlns:a16="http://schemas.microsoft.com/office/drawing/2014/main" id="{7758F0D3-3232-9C42-E3D2-58AC8FE83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70659" name="5 Rectángulo">
            <a:extLst>
              <a:ext uri="{FF2B5EF4-FFF2-40B4-BE49-F238E27FC236}">
                <a16:creationId xmlns="" xmlns:a16="http://schemas.microsoft.com/office/drawing/2014/main" id="{B0791AFE-DEBB-94B8-DA4E-0FC36C5CC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828040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l"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3600" dirty="0">
                <a:solidFill>
                  <a:srgbClr val="C00000"/>
                </a:solidFill>
                <a:latin typeface="Arial" pitchFamily="34" charset="0"/>
              </a:rPr>
              <a:t>  </a:t>
            </a:r>
            <a:r>
              <a:rPr lang="ca-ES" sz="3200" b="1" dirty="0">
                <a:solidFill>
                  <a:srgbClr val="C00000"/>
                </a:solidFill>
                <a:latin typeface="Arial" pitchFamily="34" charset="0"/>
              </a:rPr>
              <a:t>3.   Realitzar els càlculs</a:t>
            </a:r>
          </a:p>
          <a:p>
            <a:pPr lvl="2" algn="l"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sz="2800" b="1" dirty="0">
              <a:solidFill>
                <a:srgbClr val="C00000"/>
              </a:solidFill>
              <a:latin typeface="Arial" pitchFamily="34" charset="0"/>
            </a:endParaRPr>
          </a:p>
          <a:p>
            <a:pPr lvl="2" algn="l"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b="1" dirty="0">
                <a:solidFill>
                  <a:srgbClr val="C00000"/>
                </a:solidFill>
                <a:latin typeface="Arial" pitchFamily="34" charset="0"/>
              </a:rPr>
              <a:t>   </a:t>
            </a: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Resolem l'equació</a:t>
            </a: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 Llevem primer denominadors ( mcm = 2) 		</a:t>
            </a:r>
            <a:r>
              <a:rPr lang="es-ES" sz="2800" dirty="0"/>
              <a:t>2x = 1,6 + x </a:t>
            </a: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Passem les incògnites al primer membre           		</a:t>
            </a:r>
            <a:r>
              <a:rPr lang="es-ES" sz="2800" dirty="0"/>
              <a:t> 2x - x = 1,6 </a:t>
            </a:r>
            <a:endParaRPr lang="ca-ES" sz="2800" dirty="0">
              <a:solidFill>
                <a:srgbClr val="0000FF"/>
              </a:solidFill>
              <a:latin typeface="Arial" pitchFamily="34" charset="0"/>
            </a:endParaRP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 Simplifiquem: </a:t>
            </a:r>
            <a:r>
              <a:rPr lang="es-ES" sz="2800" dirty="0"/>
              <a:t>x = 1,6 </a:t>
            </a:r>
            <a:endParaRPr lang="ca-ES" sz="2800" dirty="0">
              <a:solidFill>
                <a:srgbClr val="0000FF"/>
              </a:solidFill>
              <a:latin typeface="Arial" pitchFamily="34" charset="0"/>
            </a:endParaRPr>
          </a:p>
          <a:p>
            <a:pPr lvl="3" algn="l">
              <a:lnSpc>
                <a:spcPct val="150000"/>
              </a:lnSpc>
              <a:buClr>
                <a:srgbClr val="CC0000"/>
              </a:buClr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 Per tant </a:t>
            </a:r>
            <a:r>
              <a:rPr lang="ca-ES" sz="3200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la solució és </a:t>
            </a:r>
            <a:r>
              <a:rPr lang="es-ES" sz="3200" b="1" dirty="0"/>
              <a:t>x = 1,6</a:t>
            </a:r>
            <a:r>
              <a:rPr lang="es-ES" sz="3200" dirty="0"/>
              <a:t> </a:t>
            </a:r>
            <a:endParaRPr lang="ca-ES" sz="2800" dirty="0">
              <a:solidFill>
                <a:srgbClr val="0000FF"/>
              </a:solidFill>
              <a:latin typeface="Arial" pitchFamily="34" charset="0"/>
            </a:endParaRPr>
          </a:p>
        </p:txBody>
      </p:sp>
      <p:pic>
        <p:nvPicPr>
          <p:cNvPr id="101380" name="4 Imagen" descr="http://www.artesonado.com/paella/paella8.jpg">
            <a:extLst>
              <a:ext uri="{FF2B5EF4-FFF2-40B4-BE49-F238E27FC236}">
                <a16:creationId xmlns="" xmlns:a16="http://schemas.microsoft.com/office/drawing/2014/main" id="{C99A073F-C104-F248-6BC1-69FDFC0B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196975"/>
            <a:ext cx="18415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="" xmlns:a16="http://schemas.microsoft.com/office/drawing/2014/main" id="{EFA2CCA1-6D76-4382-EFE0-B60C66568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70659" name="5 Rectángulo">
            <a:extLst>
              <a:ext uri="{FF2B5EF4-FFF2-40B4-BE49-F238E27FC236}">
                <a16:creationId xmlns="" xmlns:a16="http://schemas.microsoft.com/office/drawing/2014/main" id="{2095DE43-6828-6471-68C8-4D015C59D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914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3600" dirty="0">
                <a:solidFill>
                  <a:srgbClr val="C00000"/>
                </a:solidFill>
                <a:latin typeface="Arial" pitchFamily="34" charset="0"/>
              </a:rPr>
              <a:t>  </a:t>
            </a:r>
            <a:r>
              <a:rPr lang="ca-ES" sz="3200" b="1" dirty="0">
                <a:solidFill>
                  <a:srgbClr val="C00000"/>
                </a:solidFill>
                <a:latin typeface="Arial" pitchFamily="34" charset="0"/>
              </a:rPr>
              <a:t>4.   Comprovar</a:t>
            </a: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b="1" dirty="0">
                <a:solidFill>
                  <a:srgbClr val="C00000"/>
                </a:solidFill>
                <a:latin typeface="Arial" pitchFamily="34" charset="0"/>
              </a:rPr>
              <a:t>   </a:t>
            </a:r>
            <a:r>
              <a:rPr lang="ca-ES" sz="3200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La solució és x = 1,6 kg</a:t>
            </a: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El pes de la paella és 1,6 kg</a:t>
            </a: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La mitat del pes de la paella és (</a:t>
            </a:r>
            <a:r>
              <a:rPr lang="ca-ES" sz="2800" dirty="0">
                <a:solidFill>
                  <a:schemeClr val="accent3">
                    <a:lumMod val="10000"/>
                  </a:schemeClr>
                </a:solidFill>
                <a:latin typeface="Arial" pitchFamily="34" charset="0"/>
              </a:rPr>
              <a:t>x/2</a:t>
            </a: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) 1,6/2 = 0,8</a:t>
            </a: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2800" dirty="0">
                <a:solidFill>
                  <a:srgbClr val="0000FF"/>
                </a:solidFill>
                <a:latin typeface="Arial" pitchFamily="34" charset="0"/>
              </a:rPr>
              <a:t>  </a:t>
            </a:r>
            <a:r>
              <a:rPr lang="ca-ES" sz="2800" dirty="0"/>
              <a:t>0,8 + 1,6/2 = 0,8 + 0,8 = 1,6 (correcte) </a:t>
            </a:r>
            <a:endParaRPr lang="ca-ES" sz="2800" dirty="0">
              <a:solidFill>
                <a:srgbClr val="0000FF"/>
              </a:solidFill>
              <a:latin typeface="Arial" pitchFamily="34" charset="0"/>
            </a:endParaRPr>
          </a:p>
        </p:txBody>
      </p:sp>
      <p:pic>
        <p:nvPicPr>
          <p:cNvPr id="102404" name="4 Imagen" descr="http://www.artesonado.com/paella/paella8.jpg">
            <a:extLst>
              <a:ext uri="{FF2B5EF4-FFF2-40B4-BE49-F238E27FC236}">
                <a16:creationId xmlns="" xmlns:a16="http://schemas.microsoft.com/office/drawing/2014/main" id="{55F04A0C-1790-ABD9-911E-C1BC2796A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196975"/>
            <a:ext cx="1985963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="" xmlns:a16="http://schemas.microsoft.com/office/drawing/2014/main" id="{F8BA12C0-18FF-F2BB-44C1-76124046D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70659" name="5 Rectángulo">
            <a:extLst>
              <a:ext uri="{FF2B5EF4-FFF2-40B4-BE49-F238E27FC236}">
                <a16:creationId xmlns="" xmlns:a16="http://schemas.microsoft.com/office/drawing/2014/main" id="{9D8E9792-DA25-869F-D582-F338F11B2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00213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sz="3600" dirty="0">
                <a:solidFill>
                  <a:srgbClr val="C00000"/>
                </a:solidFill>
                <a:latin typeface="Arial" pitchFamily="34" charset="0"/>
              </a:rPr>
              <a:t>  </a:t>
            </a:r>
            <a:r>
              <a:rPr lang="ca-ES" sz="3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 el següent </a:t>
            </a:r>
            <a:r>
              <a:rPr lang="ca-ES" sz="32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hlinkClick r:id="rId2"/>
              </a:rPr>
              <a:t>enllaç</a:t>
            </a:r>
            <a:r>
              <a:rPr lang="ca-ES" sz="3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es proposen distints problemes que pots resoldre emprant equacions de primer grau</a:t>
            </a:r>
          </a:p>
          <a:p>
            <a:pPr lvl="2" algn="l">
              <a:lnSpc>
                <a:spcPct val="150000"/>
              </a:lnSpc>
              <a:buClr>
                <a:srgbClr val="CC0000"/>
              </a:buClr>
              <a:defRPr/>
            </a:pPr>
            <a:endParaRPr lang="ca-ES" sz="3200" dirty="0">
              <a:solidFill>
                <a:schemeClr val="accent3">
                  <a:lumMod val="10000"/>
                </a:schemeClr>
              </a:solidFill>
              <a:latin typeface="Arial" pitchFamily="34" charset="0"/>
            </a:endParaRP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sz="3200" dirty="0">
              <a:solidFill>
                <a:schemeClr val="accent3">
                  <a:lumMod val="10000"/>
                </a:schemeClr>
              </a:solidFill>
              <a:latin typeface="Arial" pitchFamily="34" charset="0"/>
            </a:endParaRPr>
          </a:p>
          <a:p>
            <a:pPr lvl="2" algn="l">
              <a:lnSpc>
                <a:spcPct val="150000"/>
              </a:lnSpc>
              <a:buClr>
                <a:srgbClr val="CC0000"/>
              </a:buClr>
              <a:buFont typeface="Wingdings" pitchFamily="2" charset="2"/>
              <a:buChar char="§"/>
              <a:defRPr/>
            </a:pPr>
            <a:endParaRPr lang="ca-ES" sz="2800" dirty="0">
              <a:solidFill>
                <a:srgbClr val="0000FF"/>
              </a:solidFill>
              <a:latin typeface="Arial" pitchFamily="34" charset="0"/>
            </a:endParaRPr>
          </a:p>
        </p:txBody>
      </p:sp>
      <p:pic>
        <p:nvPicPr>
          <p:cNvPr id="103428" name="5 Imagen" descr="http://descargas.pntic.mec.es/cedec/mat3/contenidos/u3/M3_U3_contenidos/web.png">
            <a:hlinkClick r:id="rId2"/>
            <a:extLst>
              <a:ext uri="{FF2B5EF4-FFF2-40B4-BE49-F238E27FC236}">
                <a16:creationId xmlns="" xmlns:a16="http://schemas.microsoft.com/office/drawing/2014/main" id="{F79EDCB1-9CC9-1354-3C0D-7F4EF7413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149725"/>
            <a:ext cx="12176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6851C708-1872-8526-458A-13B338E31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6.1. Equacions: significat i utilitat</a:t>
            </a:r>
          </a:p>
        </p:txBody>
      </p:sp>
      <p:sp>
        <p:nvSpPr>
          <p:cNvPr id="15363" name="5 Rectángulo">
            <a:extLst>
              <a:ext uri="{FF2B5EF4-FFF2-40B4-BE49-F238E27FC236}">
                <a16:creationId xmlns="" xmlns:a16="http://schemas.microsoft.com/office/drawing/2014/main" id="{1A3CE068-B0AE-CBCF-F9AB-7FB151AD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81075"/>
            <a:ext cx="8496300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 anem a ocupar de trobar els valors de la lletra desconeguda (x, y o t) que facen la igualtat  certa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Veuràs que és molt fàcil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Observaràs l'important que han sigut els coneixements que ja has aprés d’àlgebra</a:t>
            </a:r>
          </a:p>
        </p:txBody>
      </p:sp>
      <p:pic>
        <p:nvPicPr>
          <p:cNvPr id="15364" name="Picture 2" descr="https://encrypted-tbn1.gstatic.com/images?q=tbn:ANd9GcQ1OU4pkFXLoYW-kd-R_Do0HlfD3HGIRQHvHRoTEoMc8w7nvgN7sQ">
            <a:extLst>
              <a:ext uri="{FF2B5EF4-FFF2-40B4-BE49-F238E27FC236}">
                <a16:creationId xmlns="" xmlns:a16="http://schemas.microsoft.com/office/drawing/2014/main" id="{6E36B235-209D-9C8D-2607-3DD29F5CF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365625"/>
            <a:ext cx="648176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="" xmlns:a16="http://schemas.microsoft.com/office/drawing/2014/main" id="{67049194-68E5-6797-9656-3AA1BA32D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112643" name="5 Rectángulo">
            <a:extLst>
              <a:ext uri="{FF2B5EF4-FFF2-40B4-BE49-F238E27FC236}">
                <a16:creationId xmlns="" xmlns:a16="http://schemas.microsoft.com/office/drawing/2014/main" id="{CF6A9AB6-92E3-4DF1-42F4-3618D1DF5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25538"/>
            <a:ext cx="8351837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360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Activitat</a:t>
            </a:r>
            <a:r>
              <a:rPr lang="ca-ES" altLang="es-ES" sz="2800">
                <a:solidFill>
                  <a:srgbClr val="0000FF"/>
                </a:solidFill>
                <a:latin typeface="Arial" panose="020B0604020202020204" pitchFamily="34" charset="0"/>
              </a:rPr>
              <a:t/>
            </a:r>
            <a:br>
              <a:rPr lang="ca-ES" altLang="es-ES" sz="280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fr-FR" altLang="es-ES" sz="2800"/>
              <a:t> </a:t>
            </a:r>
            <a:r>
              <a:rPr lang="ca-ES" altLang="es-ES" sz="2800" b="1">
                <a:solidFill>
                  <a:srgbClr val="0000FF"/>
                </a:solidFill>
                <a:latin typeface="Arial" panose="020B0604020202020204" pitchFamily="34" charset="0"/>
              </a:rPr>
              <a:t>Les edats de quatre amics sumen 138 anys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800" b="1">
                <a:solidFill>
                  <a:srgbClr val="0000FF"/>
                </a:solidFill>
                <a:latin typeface="Arial" panose="020B0604020202020204" pitchFamily="34" charset="0"/>
              </a:rPr>
              <a:t> Troba l’edat de cadascun d’ells sabent que cadascun li porta 3 anys de diferència al  següent</a:t>
            </a:r>
            <a:endParaRPr lang="es-ES" altLang="es-ES" sz="2800"/>
          </a:p>
        </p:txBody>
      </p:sp>
      <p:sp>
        <p:nvSpPr>
          <p:cNvPr id="112644" name="AutoShape 2" descr="data:image/jpeg;base64,/9j/4AAQSkZJRgABAQAAAQABAAD/2wCEAAkGBhQSEBUUEhQVFBUVFBQVFRUVFBQUGBQUFBQVFRQVFBQXHCYeFxkjGRQUHy8gIycpLCwsFx4xNTAqNSYrLCkBCQoKDgwOGg8PGi8kHyUqLCwvKS0sLCwsLCw0LCwqLCwsLCwpKSwsLCwsLCksLCwsLCwsLCwsKSwsLCwsLCwsKf/AABEIAK4BIQMBIgACEQEDEQH/xAAcAAABBAMBAAAAAAAAAAAAAAAHAAQFBgIDCAH/xABKEAABAwICBgcEBwUECQUAAAABAAIDBBESIQUGEzFBUQciYXGBkaEyUrHBFCNCcpKywiRigqLRU3Ph8SUzg5Ojs8PS8BUXQ2N0/8QAGwEAAgMBAQEAAAAAAAAAAAAAAwUABAYCAQf/xAA1EQACAgIABAQFAgUDBQAAAAABAgADBBEFEiExIkFRcRMjYbHBgZEkMqHR4TNS8QYUYnLw/9oADAMBAAIRAxEAPwA4pJJKSRJJLRU1jWDM+CHZYta8znQnoG+03pKIdp4X3J1S6VY/Lce1UauKYtrcit1/admth11HqSSSZQcSS1zztY0ucbAbyqjpHXuxtG0W5uzJ8OCq5GXVjjxn9JYoxrLzpBLkkqZo/Xy5tI0Ec25Ef1Vup6hsjQ5huDuKmPmVZH8h/Tznt+LZQfGJtSSSVqVoklXda9doaFtndeQi7YwbZc3HgFRf/eWfFfYxYeV3X/Ff5LguB3jXF4Rl5KfErXp9TrftC4kq7qprrDXCzepIBd0bjnbm0/aHwyViXQO5Quosoc12DRHlEkkmuktJRwRmSV2Fo9TwAHEr0DcEqljod46SQy0j0vHERDG3Dzdck+RAHqpXVzpNjncGTNEZOQcD1b9oO7vzRzj2Ab1Gb8Iy0TnK/wB5eEkgUkCK4kkiVTNO9IzI3FkIEhGRefZv2Ab+9Gqpe46QQdlq1jbGXNJDem6TJcXXawjkAR5G6u+hdOx1LMTDmPaad7f6jtRbsO2kbYdIOrJrtOlPWSKSSSqSxEkozTGnmQCxzcdzR8TyVal1xkJyIA5AD5pdk8Soxzysdn0Er2ZKVnRl4SVUoNbTfr2I8irNT1Ae0OabgomLnU5I8B6+h7zqq5LO02pJJK7DRJJJKSRJJJKSTVUzhjS47gFTK3SRc4klT+tU+GEdrh6AlUWSoWV45YzME8hLNI85JxSlxs3Mm+XcLrFlbZRbasg3BsVh9JWc5QFGu8swiaB0ptWWJ6zfUc1Koear6RtVRj3rtPiCR6gIhrd8MuNtA5u46SjYujKPr7pkhwiByAu7vO70+KH89WpjXaoP0qXscR5ZD4KqGe6R5e7LmYzTYOkrAElNthcBiDrta67T7wBse0XsrzqFpzr7JxyffD94C+Xh8kMY5LKa1crS2rgt/ax+rgD6Lmkmq4OvrCZgWysqYck20jWiGJ8jtzGucfAXsnKrHSRKW6NmtxwDwL2rXMdAmZahA9iqfMiA3TumX1E75Hm5c4n/AC7E2iZeNz8TRhLRhJ6zsV82jja2feFGPl6x716JUtL+LrPpiXBVCr01J7QOmn087JWGxa4Hv5g9hGXiuj6GrEsTJG7nta4dzhdcp7VdI9HkxdoynJ34D6OdZWcdiekzn/UIV0SzzB1+ZYkF+lLWcy1JhaepES2197vtnzy8EZ3Fcs6VrS+eRzt5e6/mmdGubcV8HVfilz5RzSgOJBcG2a91zxLWlwaO0kWHelDUkEEcFHCVZbVXg81ovnQnR3ps1FIA43dGQ3vaR1fmPBWlC7oWlJEo4YWejjb5oopdaNOdTDcQQJkMF7d5TOkrWIwQCJhs6W9+YYMj5nLuBQk+k3KsPS3Xn/1AtO5kcYHiC4/mVLE6e4ICVjXnM3kAvYZNyvAIsb5A+JGYU9qjp0wVDHXyJs4c2nf/AF8FSvpGSkNGTZjvVx9MhVpVClSGE6MBTTS+kWwQukduaMu1xNmjxJCz0a4mGMneY2X78IVO6WK4sghaNz5iT2hjHEDzIPgsbe3w0Y+kd2PyoWEqVbpZ0jy5xuSblZ0UzSTjdYWJ53Nsgq4Kpb4qpYt0JbmPWZ9n8XWWCKqVv1Q0r18BOTt3eEPIqhWDVmoO3j++34heYm6r1YesNQ5DgiFRJJJbmP4kkklJIkkklJJA65xk09x9lwv3EEfGyG8s6L9bSiWNzHbnAju5FB7TlC+CRzHjcfMcCEg4pjFm5xD1tqYGpWBqVGuqu1YCe+5I1xyYbmlr1OvJWxW4OLj3NaT8beaLCo/RroIsY6d4sX9Vl/dvcnxIA8CrwtXw+r4dXvK1h2YJekeiLKlx4PAcPEZ+oKoZcjxrfq+2qgOYa5gJa45C3EE8B2oH1ujnMPMHMEZgjmCMiFRy6OSwnyMY415Cxu16suoVEZq6Lk12M9gZ1viAFXqaic45BFDo3FLTxkuqITNJYYdo27WjMNzOZJzNuxDx6eewekNbZY6EqCf0hCUNrho4z0M0YFyWYmjmWEOA9LKXY8EXBBHMZrJaEjY1E6MUYMPKcjVgwyOHatW0RH6WdSGRVGOB7Lygv2OIB4zzLW8W3vbxHBDgUUl7YXX5WKXsmjozY03mxAy+c3UkZe8NFySQMl1Pq7o7YUkMRyLI2g/eIu71JQG6OqWmgqmzVkmHZ5sYGl935gF9twbvtxNuWZ10frTSz22U8bidwLsLvwusVcpodRzai3iwucAcp0Ou9HX7yVXL2uujjTV00Zys82+6c2nxFiuoAUP+lHo7Nc0TQAbdjbFuQ2rBuF+DhnbvsrNbaMWYNwqcg+cAwlWxjrkBe1Wh5onlkkb2OBsQ5pB9QpHQ2hQXtM7jG24ubXdh44WnjyJy+CuIrMdCO7ckUoXc6EM/RDoox0rpCLbRwDfusvn5kjwV9VX0PrpQ4GRxv2bWgNa1wOQHMi6sVPVskF2Oa4c2kH4KrbXYp24ImXsyVvsLg94GemvRxZVsl4SRAeLDY+hb5odtlXSOuuqra+mMdw17Tiicdwfa1nfukZHwPBc86Z0BNSymOZjmOHAjIjm07nDtCY4tu116RdcvK25qEuSsOq1AZp442/acB3cz4C58FW4KR7jkCUWujCggpGmWeRu2fk1u/Zt43PvH0HiusrOroXxsBvtsyuApYAmFGNlgANwAA7gqL0v0RdSRyD/4pc+57S2/4sPmrpBXxv8AZe0+PyWGldGtqIXwv9mRpaeYvuI7QbHwSBuW1CFO4ycCxCFnN0dQnMc62axatzUkzo5BmDk7g9vBzewqMZKVn3q8ogdOsnIJ1dNRKUyVLDwZ1z4bvWyo2iKZ8rw1jS4k2AA3lG7VLV36LDZ2cjrF55cmjuRMTELWBj2Et4tPMQZOpJJLRRzEkkkpJEkkkpJEhNrtpepdWPa+mkdEzqtGyfm0fbbK1pFzv4jhZE7SWkBCzERck2A5lVqv1jLhvw9yScUzqqvlnZbvofky1j9NkgEHp1g+ptB7brMjmYOUkRZ5OOTu9Om6BmZfBTveR9omIjwY15J8fIqel0n4rQ7STuCzgzHbqF6SyvKrb5d+8iI9bquA4S6RhG5j2luQyyY8blM6P6TJ9xY2TuaQf5f6JpXSiZhjkFxw5tNvaaeB/wAtyp+kNGz078MzHNI7PUdiv49thG0JGvr0jEX41vSxBuXjWvWn6fSOpwX0zi5pcQA8OaL3Y4dUgE2OXLkqpo/RjIMhLM/mC5rWXyzDLG27mo+PSDjliJ7ySt7Zbrq6+9+jN9pepSpU5UHT0knMYnCz2kt5B7gD3gZHxCa6S0XBI36kCN/bezuy4Nh32WlxXhKHXfanZv36w6Wmv+Q6kHR6dmp3ERyyRuDsw17m9YZG4BsdytmiumGsjsJCyYfvts78TbeoKVf0UPqqcVVHLie4XkhfYdce1s37hffY896HtRSywvLJWOY5ps5rhYg8iE8BcAMDrc7XKx8zpYgY+3X+8s2tOsQragzyRMa4tDbYnmwbuyJt6KJ+mZW4dufxTEOXt1Dc58z+8aVLXWvKigD2kiKxhFnMHe27T/T0TeSpDT1SbcOB7j2ptdOtFiF0jWVGIRuNi9ntR3yxgH2gOLeI7bK3jZbq3iPScXnS7QdfpJ/QfSBV01sEpLfcf1m+R3eCmq7perH+wWRfcYCfN91VdZdUZaFzC5zZYZReGZhu2RuR3fZNiDbyJUWCnYKt11FaLRf8woCfXX/39ZLVenZJHue92JzjdzsLbk8zl2BewuaW3OyPMYtm4eoB9VE3Suiiwr2hXx6bBytWpH/qJIyThti0ktOWe9p5G2/sKlNF6xyxOBY8jxVepqvZvBs1w4tcA5rgN4c07wp+v0VA6m+k0rrNaWtlge4ufC5xs0tcc5IycgTmON1bTJ34WmH4vwf4LG6keD0/2/4/4l0b0tStjAwMLvedc+gsomu6R6iUWk2LhyMLXD+a6pmJeYlYWiodQomf53PdjJuq0g2VwLg1uVrRARjvwN6t+2yTiWjE12IDMtOTgOfJ3ooTEs46ktcCCQRax5EZgqnmcLxcoeNNH1HQwLV76yy6L084Zsee6+Xkr9oPXQYfrXAW4G5v93iD2KqU9LBpJhdHhgrmguLW2bHU2zLmjc1/E27b33iAirCQM94v5rA5eHZw9+nQzoFqzsGFHTGs1HOzBLEZW8L2BHa03u09yqg0No4vvs52jkJGH4tv6qtmY81k2qcOKoWZV7nZI/YTx8hm6nX7Qt6stoYxanDWHji9s/xHf4FWMFA6k0s4FXTVnWosIbISWHn9g8x2divY3FShCXKAPUdv1EuUZg/lYal+SXjXXFxmCvVooziSSSUkiSSUZrBX7KBxHtO6o8d58kK61aa2sbsBuegbOpXNZdMY34Qeqy4HaeJVXqam62Vcyiny3d2LAFnyHa1+56y/0UaEftevcS0RvWRcuNans2Eon1NDDVwDG0PY5oIPEXG8HgUK8WY71Z9S9ZgwbKQ9S5wn3STuPYnnC7kq2H7GAsBPaULWOgEMjmNFsEj29tg4gE+SjonKx69Rj6XUWzGIOFv3mNd81V43KXDxEfWO8NvBqPL5Lxzlg1y8JVbUtFuktWpOtn0aYsfnG51iOR5hOum+FklLBMyx62TxbMWyF/4j5KoaR0ZLBI67TvJtYg2OYNuXas6zSRmpTEXEgOxBp4HCRf1TOu96/lMOh/pKOOitYtqnqO8pTHLO60sK2AqwRNSj9JliWiV/WHd8ytqIurvReyv0ZHMx2CfFIM/ZcGvIAvw9fDeiVqSdCVczIFKBm9ZTXabkkpBTuN2Rv2rL72mxa8N7DiuRzF+aYtcpWr1SqaScRzxuAdiYHWyOIFoIIyIuRuuoZhyTjDY8hB8jAi1HbmTz+83FyWJYXSCu7hOaeVTrBvbi8xb+oW+gmNy2/tNI78rj1ARL6LtWKetoZ46iMP8ArRhduczqDNjhmPnxUPrH0S1FE8SwXqIGuDiAPrGgG5u0e14eS5+JytFN2ShayhvMa/cSqMdkssSwkZhc5vuuc3yJC8unqtsT59qbAVjMcr9q8ZvUpobRwme1rvZLm4vulwBt22UY9J4ZHUVe5jg5pIIIIINiCNxBUsx3/nYpTW3orqKMmSnxVEG82H1rB+8we0O1vkFBQS3a0jiGnzbmspx9hdQjg9j9x/iS6sr3EePK9DlpJSY7NY7UpN2jp1wxxG8NJHhn8lIaIr8TbjfxHzTamGSjoCaea3Dh2tPBBKCxWHnIB03DFqZpvENi87s2Hs4t+Y8VbEItH1Za5r2HcQ5pRWoqoSRteNzmg9194Tvg+UbKzU3dft/j+0c4dvMvKfKb0kkk8l6JUzXas+saz3W38Xf4AK5oba1z3qpOwgeQASXjbkY/KPMj+8NSPFICrkubDjkvJYbNFuCkNX6USTuJzEcUkh7w2zfVwPgtFRH1fJZ9U5KgfXcPvZjNpW268dGkNyq953EN47x8VploZqWSzmu+6RY+HvDtC2E8eVkY3wslYMbWvaQDZwBGY5FOsDFXIRlJ7a/MDY3LqBLSEm0xPsQC0b+wW+SgmhW7WdrRLNgFmh7mtA3AN6uXkqpZDKhDyjyjzFXw7mTF65eNXt1xDmHo6PiqIGbRjXgsaRfeLtHsuGY8FRdbtRoKaN07CdzhhIG8tJviFt2HiCe1XDUus2lBA7kwMPewlnyUF0tVmChI54rd9sH/AFFp2VHrDkeQiHFVv+5CD1nPwCyC8SuqJm5HSZI79ClVi0aW/wBnO9vg4Nf+ooEAos9BGkc6mEneGSNHddrvixGxzp4t4snPisfTR/rCbp6NppZsYBAikdmAbFrSQRfiLLlpoXSPSLpAQ6MqXH7UZjHfLZnwcT4Lm9O6R0JirhK+Bm+syXoCxWQR48ELfQdU5Ts+67zy+SKyCPQxW4a5zPfid4ltiPTEjXLIGtLjuAJPcBcqtePHMtxVeXIJ9QD+JzVrA0CsqbbvpM//ADXJgttVUbSR7/fe5/4nF3zWq60NfQATJzKMZqc0BvNt+FQcZzU3oE/WDxCKR0nDToWmlxsa4faa13mAUGOkymDNIvwgNDo432Atmbgnxwor6rzYqOE8mBv4Ls/Shb0pPvpF3ZFGPRzv1LD8RHLWR9ZeyjzVAyqkrKLesG7lthGazZ7RI0kqZqx0/QHZCQD2HBru597eot4pxTt3d4Uu6mEkM7DnigkI+9FaVv8Ay/VAoPzB+0JWN9JF6BqLsw8sx3IoakVOKnLfcebdzhf43Ql0Fk7zRN1Ad/rh/d/rVjAPJmgDzB+2/wASzhnVoEt6SSS10dxIWayO/apvvu+KKaFuuDcFZKDxIcO0OaM/O/kknGlJpU/X8GGp7zdqw20FW/m2OMfxF1/kmlQzLxCcaFfajf8Avzgd4YwH4uCwqBu80gyW0ij0X7kn8w6jrI+ULQCt1SU2xKrWNzszJyKmr9cHUUbz9mOx/wBmC0/lQoe9EXUJjnUZDx1S94bfiwgXt2YsSf8ACeZbCPUQNutQcacm6ue95Lj3k3PqVAOVt130YyF5ZYnCRZ17GxAKqjGDtPjZAsTkcgx9j2Fq+gmIKyWyZjQ1pDd+/PtIWEb1wRIrM+9CFPonqXOpZGncyXI/eaCR8D4ph006MmkpWPjaXNY4GQDeG59buuR/4FYejusElCywALHOY6wAuQbgm3HCWrdr+2+jKr+5efLNaOpQccDflFNdjV5gbz5tficzF3f5FIg8j5FZtKserOgjU01bh9qKJj2/jz/lDlUHU6mxtb4ac5Pp/Xp6ysh/YURehKhldXukAtGyJwebjMvIwNtv3tJ/hQ6iciJ0MaT2ekDGTlNE4W5uZ12+gf5ruvXOJXzAzYrkHy/5/pCJ0pavTVdDhp+s+OQSbO9toA1zS0doxXHcufXRuBsRmMjuXWMhyPcfguT2lPaT01EvCXZlZPIfmYZ8j5JY+w+SndVNGfSKpkN7B92kjhiGG/gSCoVrS0kOBBBIIORBG8Ec0fz1G/Xn5dy29FkUj9JwmNp6hc55O4MwkO8728Ubdb45HUFQIQTIYXhoG83GYb22vbtQS6N9IbLSUBvk9xjPc8ED1suhUC4kMDEHGVb4i7/2/kzlXH8c+w8kg5XLpSk/0pKBkGtjyGWZYHE9/WVWawG1wCnlRLoGmPbwkiaA5SuiqgCRp7QowwjERbcSFJaIia2Vptx45i6MpYiDbWodtS7/AEWx3B77doJv8SUItdazaaQqXA3G0LR/s2iM+rSjRq3MHUkRHuZ25gkO9QUKNdNRpaaSSYOY6F8hLXF1nAyEuwFtszvzHLgsVxQM+9Dz6y3kKfhLrtKqw5LbG7Naixw+ySOYzWInA5jwKzpQmKWBlhpjkO8KwUDrSNJ3E2Pc4Fp9CVVtH1rSBmrFDUDqkb8lTRWD9B2ndW5XtESBpF99vkipqBTkQvkIsHuAb2hlxfzJ8k2pei+kEm1O061nbLHaNp3kAAB1r8Lq3xRBrQ1oAaAAABYADcAE/wATh5rt+K59oyxsVkbmb9JmkkknMYxKH05qtDVkGTEHNFg5hsbb7G4II8OamEly6K45WGxPQdSqae1Wa2lY2DqCHE6xJJcDm4k8XZKlVFOeDyD3It1ceKNzebXDzBCFVQs9xZBXoqB1H2h6usYmA/adfuHzK0SNbe1juH2v8E7eU2qG7j2JLUzEHUMZsYABkAirqxWbWljdxDcJ72dX4AHxQpjKvXR3VXjlj91zXD+IWP5PVMuE3EZHKT3H+YO0eGQPSjFaW/NrT8R8lQGHNEvpUiyY7m23k7/FDNhRcwauaOcBvkyZn0WfoUcvBzpG9xaQfn6FQsTkS9F6L2mg92bXSSj+F5B/lBQ2nZheR2/FS6rlVT6gTjGs3Yy/Uwj9EtZnPF9x49Wu/SrXrs2+jav/APPMfJhKHfRlUYa8D343t8RZ/wChE7WCHHSTt96CUebHBNcFubH16bEo5I5MoN7GcsNKK/QXTB/03ELgthae521uPRCcI1dBMFqWof70wb+CMH9a8oHjE0fFH1it+n3EFOs+izTVs0R+y827if8ANO9Sq7ZaQpn8pmNPc84D6OKs/TdorBWMmAylZn95uXy9VQKScse1w3tc1w7wbrlxyvD4j/Hx/cTrCQZHuK5NYV1jG+4B5gHzXKVRFgke33XOb5Ej5J5R5xBwc6Lj2/MufRNBi0iw8r/lc79KjOkXRf0fSlQ0CzXv2re0SjGbdmIuHgrH0MQXrC7k1x8hb9ac9OujbTU84HtsfE49rDiYPJ7/ACXZPzJae3WaF9Rr8wf6LqdnNG/3JGO/C4H5LqJjrgHmL+a5TjK6i0TLip4nc4oz5tC8v7CC40Nqje/4gK6Snf6Wqewxj/gxqCp23IU90mMtpao7TEf+DGoShHWCd45+UPYTC2/zH3M90rTFk2YtiYx47Q4ZH0K9pH2c3vVk6RdGbNtA/i+ja0/ejIcf+d6KrQO+IRKH5l3PHXXSHzUKbFRtHuuePXF+pQvS9LalhHOf0EUnzsnvRpJeld/efFjFF9MJ+qp/7x/5P8VleJjQsl1j/D7+kHUJWMnt58QD6L2Hcvatti08xbyP+Kx47kRIvnHtFTsNjhF+5XbVGNhqWAtafatcA2IaSCO3JUigcrlqk/8Aaou8+rHLihiMhevmPvDYx8Y9xCUkkktpNDEkkkpJEvLry68upJMroWaVjwyOHJ7h5EhFG6HOtMdqiT71/wAWfzSXjC7qBhqu8gnlPq/R1qaCT3xI0/ebI63m0/yqOeVd5aDHolg4sYJR5lzv5XOSbAp+Ir/RfyIaw61KJEVa9QZrVLm8HRHza5vyuqqRYlT2p8tquPtxj/huPxAXGIeTJX3nrdVMmek6K9O13Ikedj8kJWFGPX9mKid2OB+IQbZvTbiA1afaX+Ht8ow4anwAaPgaRkY7kcw8k/AoR6yUJinc33XOb34TkfEIz6Mj2cETPdjY3yaAhz0l0dqjGPtta7xF2H8oPirmZXqhfpKWLZ873kZqJJavgP7zh5xvCMlQMTHN5tcPMEILalH9ug+/8ijJtV7w3/TPv+BO+I/6oP0/M5UCPfQ3T4NGB39pNK/ytH/00DtKw4KiVvuyyN8nkI/agxCLRlM3nHj/AN650n60XHHjjji9n8OPqR9jIrpp0dtKASAZxSA/wuyPwQPaujtbabb0NRHxdE63e3rC3kub2LzJGm3OuCWbqK+hnVlFJ9Wz7jfyhc0axx4a2pbyqZx5SuC6Pglsxo5NA8gFz/r/AAhmlKkDjJj8ZGtefVxTWjvFnC2+aw+n5l16FIfrJXcmEfic3/sKsPTHQ7TRpfxhljf4OJjP57+Ch+h6PDFK7nswO+8hPxCuOtEG2oqiMb3QyAfeDSW+oCjnVkFlW8uZzehE50YV01q4/wDY6f8AuIvyNXMka6Y0T1aeJvuxRjyYAiXdhL3Fz8tPcwQ9LEdtKPPvRQu/lLf0qu0IzNt9sla+mGG1dG/g+naPFkkl/RwVd0BHeaMe9JG3zeB803xm+SD9Jhrx4iPrCR0waP8A2CBwH+pla0nkx8bm/mEaE0JR06Q6cS6MqR7rBIP9k9snwYUCYUPh7bTX1hskaaHDowP7K/74/I1R/TB/qac//a8ecd/kpDo2FqMnnIfRjEz6WWXpIj7s49Y5B8bJFxPr8SEI/hv0g1g3JxpBnUaeRI8xf5JvTcO9S1VS4qWV/wDZvh/nLm/0WOAJsAH1+0T1je4yoXK5apn9qh+9+lypNCc1ddTxeqh73ejHFcVj+IT3H3E7x/5x7iE+6V1jde3W0mimV0ljdJSSYErwuWBKxLlJJmXKj65x/XE82tPpb5K5F6qmujc2n923kT/VLuJrvHMJX/NKbIUVdHxBsEbDuETGkfwAFCuOPE8N95wb5myKLqiyX8FTo7e07uPaDOup8Ejmn7LnN8ja/on+rDrVUXe78jlt1qgtM543Psb9tgCPS/im+rbv2qP+L8jlQNRrzFX/AMh94Te0lw1p61HMP3Cfw5/AIRaLp8dRGz3pGt83AIyTR4gRwIse4qAotSoYpRIzFcXIBNwL5fNaDKxGtsDD9Z7j5IqRlPnLOahVrXWg28ILfbZisPeBtcd+Q9VNCIpGG6u2VixSp85URihDCDPUqF302M2IDS4m43Wa4fEhFJ03JaW0wHBbBEhY9AoXl3vrDX3m5uYiDDWDoullq3yxSMaySQvcHYrtxG77WHWzJIGXJEak+rY1gADWNa1oHBrQAB5AJ1sktkjKiqdiS3JsuUK56CanTHghzN0Ug1O0bI1sRkx7LBezb3LAb7t4GWQtvRL2KWxUZFbvPKciygk1nW5rEpVR1o1AjrJttjdG8gBxABDsIsCRzsAL34BXPZJbJdgkdpxXY1Z5kOjInQmi20sTYo/ZHE2u48XOPE5KQdMe9bdivNgoTucsxY7PeCB/RnUCos0N2Jfk7F1mxk8QeICL8c2XJe7FLZLpnLd4e/JsvAD+UpfSToCSqbE+EYnxYwWcXNdhPVO64Ldx5qE1Q1Sm2sckzTG1j2vs4dZxaQQLcBccUTTCsdijJkuicglBqFZuYz2raJYnxndIx7COx7S0/Fc+0wN7HI8ew8V0AYSq3N0d0zptqQ4EuxOAd1XEm5u05WJ5IuJkLTvmnN9RfWpN6nxmOjjByJBd+I5elk16RWY9HyW+y6N3gHhp9HFS8TLcU20zTiankiJtjYW332JGRt2GyoX7sDfXc7ZPllB6QP0W8K2UVNj0bXdjYnf7txf8lXabRMzZCwxPxDk0lp7Q7dZXrQeinNo6hj7YpWPFt9hsyBftuTuWbx8aw3bKnQB+xEVY9LEnY9ftB7QnNX3Uhl6lnY15/lw/qQ/0e65CI+okf1rnco7ficP+0oGOu8lR9YPFG7B7y+hyyxJuHLMOWsj+bbpLXiSUkiIWBC3WWJCkkbuCgtZNHPlj6jbubmBuvzGasZCwLUO2tbEKN2M9B0diDnROr04ma58eFrTfMt4bsgTxsriIjxUkWLzZhCxsZMdeVJGYsdmRcuj2uFnNBHaLrXTaHjjN2Ma08wBfz3qX2SWyVgqCd6nkaCNZBidbNLAvZ5G+zXuzTjAvcKkkb7Je7Jb8K9wqSRvsl7s1vwpYVJJo2a92S34UsKkk0bNLZLfhSwqT2aNkls1vwpYVJ5G+yS2ScYUsKk9jbZLzZJzhSwqTyNtkvNknWFeYVJI0MSwdAn2BLApJI40ywdTngpTAls1JIJ3ahVEcto2h0ZPVN7FovkHDjbmFf9AaJ2EdrdY2LieNt3cFNBizDVWrxaq3LqOsBXjpWdrNbWrYAsgFmArMsTCyS2YUlJJ//9k=">
            <a:extLst>
              <a:ext uri="{FF2B5EF4-FFF2-40B4-BE49-F238E27FC236}">
                <a16:creationId xmlns="" xmlns:a16="http://schemas.microsoft.com/office/drawing/2014/main" id="{55D2177A-7757-D546-BB66-5DE823651E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4762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grpSp>
        <p:nvGrpSpPr>
          <p:cNvPr id="112645" name="11 Grupo">
            <a:extLst>
              <a:ext uri="{FF2B5EF4-FFF2-40B4-BE49-F238E27FC236}">
                <a16:creationId xmlns="" xmlns:a16="http://schemas.microsoft.com/office/drawing/2014/main" id="{67F0DC6F-D4B0-2F92-9F26-304FA0DF74EA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4221163"/>
            <a:ext cx="5238750" cy="2306637"/>
            <a:chOff x="1187624" y="3861048"/>
            <a:chExt cx="5239072" cy="2306053"/>
          </a:xfrm>
        </p:grpSpPr>
        <p:pic>
          <p:nvPicPr>
            <p:cNvPr id="7" name="6 Imagen" descr="https://encrypted-tbn0.gstatic.com/images?q=tbn:ANd9GcSdFVgM2kmvwki0Senn3DVKCGlgd3fr5zGwhOrH6GowZAtUTgQN">
              <a:hlinkClick r:id="rId2"/>
              <a:extLst>
                <a:ext uri="{FF2B5EF4-FFF2-40B4-BE49-F238E27FC236}">
                  <a16:creationId xmlns="" xmlns:a16="http://schemas.microsoft.com/office/drawing/2014/main" id="{21B788FF-8FB1-536E-0F64-50947A00CB8C}"/>
                </a:ext>
              </a:extLst>
            </p:cNvPr>
            <p:cNvPicPr/>
            <p:nvPr/>
          </p:nvPicPr>
          <p:blipFill>
            <a:blip r:embed="rId3">
              <a:lum contrast="-14000"/>
            </a:blip>
            <a:srcRect l="17222" r="66482" b="12468"/>
            <a:stretch>
              <a:fillRect/>
            </a:stretch>
          </p:blipFill>
          <p:spPr bwMode="auto">
            <a:xfrm>
              <a:off x="1187624" y="3861048"/>
              <a:ext cx="571535" cy="223463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8" name="7 Imagen" descr="https://encrypted-tbn0.gstatic.com/images?q=tbn:ANd9GcSdFVgM2kmvwki0Senn3DVKCGlgd3fr5zGwhOrH6GowZAtUTgQN">
              <a:hlinkClick r:id="rId2"/>
              <a:extLst>
                <a:ext uri="{FF2B5EF4-FFF2-40B4-BE49-F238E27FC236}">
                  <a16:creationId xmlns="" xmlns:a16="http://schemas.microsoft.com/office/drawing/2014/main" id="{A25BD333-9D4A-33F4-BB75-E3F7423461CA}"/>
                </a:ext>
              </a:extLst>
            </p:cNvPr>
            <p:cNvPicPr/>
            <p:nvPr/>
          </p:nvPicPr>
          <p:blipFill>
            <a:blip r:embed="rId3">
              <a:lum contrast="-14000"/>
            </a:blip>
            <a:srcRect l="17222" r="66482" b="12468"/>
            <a:stretch>
              <a:fillRect/>
            </a:stretch>
          </p:blipFill>
          <p:spPr bwMode="auto">
            <a:xfrm>
              <a:off x="2483104" y="3932467"/>
              <a:ext cx="571535" cy="223463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10" name="9 Imagen" descr="https://encrypted-tbn0.gstatic.com/images?q=tbn:ANd9GcSdFVgM2kmvwki0Senn3DVKCGlgd3fr5zGwhOrH6GowZAtUTgQN">
              <a:hlinkClick r:id="rId2"/>
              <a:extLst>
                <a:ext uri="{FF2B5EF4-FFF2-40B4-BE49-F238E27FC236}">
                  <a16:creationId xmlns="" xmlns:a16="http://schemas.microsoft.com/office/drawing/2014/main" id="{D3DA6ED1-16B2-04CA-BE49-0602CC7E7AF7}"/>
                </a:ext>
              </a:extLst>
            </p:cNvPr>
            <p:cNvPicPr/>
            <p:nvPr/>
          </p:nvPicPr>
          <p:blipFill>
            <a:blip r:embed="rId3">
              <a:lum contrast="-14000"/>
            </a:blip>
            <a:srcRect l="17222" r="66482" b="12468"/>
            <a:stretch>
              <a:fillRect/>
            </a:stretch>
          </p:blipFill>
          <p:spPr bwMode="auto">
            <a:xfrm>
              <a:off x="3996084" y="3932467"/>
              <a:ext cx="571535" cy="223463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112649" name="10 Imagen" descr="https://encrypted-tbn0.gstatic.com/images?q=tbn:ANd9GcSdFVgM2kmvwki0Senn3DVKCGlgd3fr5zGwhOrH6GowZAtUTgQN">
              <a:hlinkClick r:id="rId2"/>
              <a:extLst>
                <a:ext uri="{FF2B5EF4-FFF2-40B4-BE49-F238E27FC236}">
                  <a16:creationId xmlns="" xmlns:a16="http://schemas.microsoft.com/office/drawing/2014/main" id="{B3087D9C-71BB-1923-AD93-DC99E59359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12000" contras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12" t="15013" r="14630" b="30534"/>
            <a:stretch>
              <a:fillRect/>
            </a:stretch>
          </p:blipFill>
          <p:spPr bwMode="auto">
            <a:xfrm>
              <a:off x="5436096" y="4005064"/>
              <a:ext cx="990600" cy="203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="" xmlns:a16="http://schemas.microsoft.com/office/drawing/2014/main" id="{C69F2950-C7A8-AA6D-0AC6-823495378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70659" name="5 Rectángulo">
            <a:extLst>
              <a:ext uri="{FF2B5EF4-FFF2-40B4-BE49-F238E27FC236}">
                <a16:creationId xmlns="" xmlns:a16="http://schemas.microsoft.com/office/drawing/2014/main" id="{E637F716-38A2-3364-AE87-EEE33C918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125538"/>
            <a:ext cx="835183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</a:rPr>
              <a:t>Siga  x = edat de l’amic més xicotet,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</a:rPr>
              <a:t>els altres amics tindran x+3, x+6 i x+9 anys</a:t>
            </a:r>
          </a:p>
        </p:txBody>
      </p:sp>
      <p:sp>
        <p:nvSpPr>
          <p:cNvPr id="113668" name="AutoShape 2" descr="data:image/jpeg;base64,/9j/4AAQSkZJRgABAQAAAQABAAD/2wCEAAkGBhQSEBUUEhQVFBUVFBQVFRUVFBQUGBQUFBQVFRQVFBQXHCYeFxkjGRQUHy8gIycpLCwsFx4xNTAqNSYrLCkBCQoKDgwOGg8PGi8kHyUqLCwvKS0sLCwsLCw0LCwqLCwsLCwpKSwsLCwsLCksLCwsLCwsLCwsKSwsLCwsLCwsKf/AABEIAK4BIQMBIgACEQEDEQH/xAAcAAABBAMBAAAAAAAAAAAAAAAHAAQFBgIDCAH/xABKEAABAwICBgcEBwUECQUAAAABAAIDBBESIQUGEzFBUQciYXGBkaEyUrHBFCNCcpKywiRigqLRU3Ph8SUzg5Ojs8PS8BUXQ2N0/8QAGwEAAgMBAQEAAAAAAAAAAAAAAwUABAYCAQf/xAA1EQACAgIABAQFAgUDBQAAAAABAgADBBEFEiExIkFRcRMjYbHBgZEkMqHR4TNS8QYUYnLw/9oADAMBAAIRAxEAPwA4pJJKSRJJLRU1jWDM+CHZYta8znQnoG+03pKIdp4X3J1S6VY/Lce1UauKYtrcit1/admth11HqSSSZQcSS1zztY0ucbAbyqjpHXuxtG0W5uzJ8OCq5GXVjjxn9JYoxrLzpBLkkqZo/Xy5tI0Ec25Ef1Vup6hsjQ5huDuKmPmVZH8h/Tznt+LZQfGJtSSSVqVoklXda9doaFtndeQi7YwbZc3HgFRf/eWfFfYxYeV3X/Ff5LguB3jXF4Rl5KfErXp9TrftC4kq7qprrDXCzepIBd0bjnbm0/aHwyViXQO5Quosoc12DRHlEkkmuktJRwRmSV2Fo9TwAHEr0DcEqljod46SQy0j0vHERDG3Dzdck+RAHqpXVzpNjncGTNEZOQcD1b9oO7vzRzj2Ab1Gb8Iy0TnK/wB5eEkgUkCK4kkiVTNO9IzI3FkIEhGRefZv2Ab+9Gqpe46QQdlq1jbGXNJDem6TJcXXawjkAR5G6u+hdOx1LMTDmPaad7f6jtRbsO2kbYdIOrJrtOlPWSKSSSqSxEkozTGnmQCxzcdzR8TyVal1xkJyIA5AD5pdk8Soxzysdn0Er2ZKVnRl4SVUoNbTfr2I8irNT1Ae0OabgomLnU5I8B6+h7zqq5LO02pJJK7DRJJJKSRJJJKSTVUzhjS47gFTK3SRc4klT+tU+GEdrh6AlUWSoWV45YzME8hLNI85JxSlxs3Mm+XcLrFlbZRbasg3BsVh9JWc5QFGu8swiaB0ptWWJ6zfUc1Koear6RtVRj3rtPiCR6gIhrd8MuNtA5u46SjYujKPr7pkhwiByAu7vO70+KH89WpjXaoP0qXscR5ZD4KqGe6R5e7LmYzTYOkrAElNthcBiDrta67T7wBse0XsrzqFpzr7JxyffD94C+Xh8kMY5LKa1crS2rgt/ax+rgD6Lmkmq4OvrCZgWysqYck20jWiGJ8jtzGucfAXsnKrHSRKW6NmtxwDwL2rXMdAmZahA9iqfMiA3TumX1E75Hm5c4n/AC7E2iZeNz8TRhLRhJ6zsV82jja2feFGPl6x716JUtL+LrPpiXBVCr01J7QOmn087JWGxa4Hv5g9hGXiuj6GrEsTJG7nta4dzhdcp7VdI9HkxdoynJ34D6OdZWcdiekzn/UIV0SzzB1+ZYkF+lLWcy1JhaepES2197vtnzy8EZ3Fcs6VrS+eRzt5e6/mmdGubcV8HVfilz5RzSgOJBcG2a91zxLWlwaO0kWHelDUkEEcFHCVZbVXg81ovnQnR3ps1FIA43dGQ3vaR1fmPBWlC7oWlJEo4YWejjb5oopdaNOdTDcQQJkMF7d5TOkrWIwQCJhs6W9+YYMj5nLuBQk+k3KsPS3Xn/1AtO5kcYHiC4/mVLE6e4ICVjXnM3kAvYZNyvAIsb5A+JGYU9qjp0wVDHXyJs4c2nf/AF8FSvpGSkNGTZjvVx9MhVpVClSGE6MBTTS+kWwQukduaMu1xNmjxJCz0a4mGMneY2X78IVO6WK4sghaNz5iT2hjHEDzIPgsbe3w0Y+kd2PyoWEqVbpZ0jy5xuSblZ0UzSTjdYWJ53Nsgq4Kpb4qpYt0JbmPWZ9n8XWWCKqVv1Q0r18BOTt3eEPIqhWDVmoO3j++34heYm6r1YesNQ5DgiFRJJJbmP4kkklJIkkklJJA65xk09x9lwv3EEfGyG8s6L9bSiWNzHbnAju5FB7TlC+CRzHjcfMcCEg4pjFm5xD1tqYGpWBqVGuqu1YCe+5I1xyYbmlr1OvJWxW4OLj3NaT8beaLCo/RroIsY6d4sX9Vl/dvcnxIA8CrwtXw+r4dXvK1h2YJekeiLKlx4PAcPEZ+oKoZcjxrfq+2qgOYa5gJa45C3EE8B2oH1ujnMPMHMEZgjmCMiFRy6OSwnyMY415Cxu16suoVEZq6Lk12M9gZ1viAFXqaic45BFDo3FLTxkuqITNJYYdo27WjMNzOZJzNuxDx6eewekNbZY6EqCf0hCUNrho4z0M0YFyWYmjmWEOA9LKXY8EXBBHMZrJaEjY1E6MUYMPKcjVgwyOHatW0RH6WdSGRVGOB7Lygv2OIB4zzLW8W3vbxHBDgUUl7YXX5WKXsmjozY03mxAy+c3UkZe8NFySQMl1Pq7o7YUkMRyLI2g/eIu71JQG6OqWmgqmzVkmHZ5sYGl935gF9twbvtxNuWZ10frTSz22U8bidwLsLvwusVcpodRzai3iwucAcp0Ou9HX7yVXL2uujjTV00Zys82+6c2nxFiuoAUP+lHo7Nc0TQAbdjbFuQ2rBuF+DhnbvsrNbaMWYNwqcg+cAwlWxjrkBe1Wh5onlkkb2OBsQ5pB9QpHQ2hQXtM7jG24ubXdh44WnjyJy+CuIrMdCO7ckUoXc6EM/RDoox0rpCLbRwDfusvn5kjwV9VX0PrpQ4GRxv2bWgNa1wOQHMi6sVPVskF2Oa4c2kH4KrbXYp24ImXsyVvsLg94GemvRxZVsl4SRAeLDY+hb5odtlXSOuuqra+mMdw17Tiicdwfa1nfukZHwPBc86Z0BNSymOZjmOHAjIjm07nDtCY4tu116RdcvK25qEuSsOq1AZp442/acB3cz4C58FW4KR7jkCUWujCggpGmWeRu2fk1u/Zt43PvH0HiusrOroXxsBvtsyuApYAmFGNlgANwAA7gqL0v0RdSRyD/4pc+57S2/4sPmrpBXxv8AZe0+PyWGldGtqIXwv9mRpaeYvuI7QbHwSBuW1CFO4ycCxCFnN0dQnMc62axatzUkzo5BmDk7g9vBzewqMZKVn3q8ogdOsnIJ1dNRKUyVLDwZ1z4bvWyo2iKZ8rw1jS4k2AA3lG7VLV36LDZ2cjrF55cmjuRMTELWBj2Et4tPMQZOpJJLRRzEkkkpJEkkkpJEhNrtpepdWPa+mkdEzqtGyfm0fbbK1pFzv4jhZE7SWkBCzERck2A5lVqv1jLhvw9yScUzqqvlnZbvofky1j9NkgEHp1g+ptB7brMjmYOUkRZ5OOTu9Om6BmZfBTveR9omIjwY15J8fIqel0n4rQ7STuCzgzHbqF6SyvKrb5d+8iI9bquA4S6RhG5j2luQyyY8blM6P6TJ9xY2TuaQf5f6JpXSiZhjkFxw5tNvaaeB/wAtyp+kNGz078MzHNI7PUdiv49thG0JGvr0jEX41vSxBuXjWvWn6fSOpwX0zi5pcQA8OaL3Y4dUgE2OXLkqpo/RjIMhLM/mC5rWXyzDLG27mo+PSDjliJ7ySt7Zbrq6+9+jN9pepSpU5UHT0knMYnCz2kt5B7gD3gZHxCa6S0XBI36kCN/bezuy4Nh32WlxXhKHXfanZv36w6Wmv+Q6kHR6dmp3ERyyRuDsw17m9YZG4BsdytmiumGsjsJCyYfvts78TbeoKVf0UPqqcVVHLie4XkhfYdce1s37hffY896HtRSywvLJWOY5ps5rhYg8iE8BcAMDrc7XKx8zpYgY+3X+8s2tOsQragzyRMa4tDbYnmwbuyJt6KJ+mZW4dufxTEOXt1Dc58z+8aVLXWvKigD2kiKxhFnMHe27T/T0TeSpDT1SbcOB7j2ptdOtFiF0jWVGIRuNi9ntR3yxgH2gOLeI7bK3jZbq3iPScXnS7QdfpJ/QfSBV01sEpLfcf1m+R3eCmq7perH+wWRfcYCfN91VdZdUZaFzC5zZYZReGZhu2RuR3fZNiDbyJUWCnYKt11FaLRf8woCfXX/39ZLVenZJHue92JzjdzsLbk8zl2BewuaW3OyPMYtm4eoB9VE3Suiiwr2hXx6bBytWpH/qJIyThti0ktOWe9p5G2/sKlNF6xyxOBY8jxVepqvZvBs1w4tcA5rgN4c07wp+v0VA6m+k0rrNaWtlge4ufC5xs0tcc5IycgTmON1bTJ34WmH4vwf4LG6keD0/2/4/4l0b0tStjAwMLvedc+gsomu6R6iUWk2LhyMLXD+a6pmJeYlYWiodQomf53PdjJuq0g2VwLg1uVrRARjvwN6t+2yTiWjE12IDMtOTgOfJ3ooTEs46ktcCCQRax5EZgqnmcLxcoeNNH1HQwLV76yy6L084Zsee6+Xkr9oPXQYfrXAW4G5v93iD2KqU9LBpJhdHhgrmguLW2bHU2zLmjc1/E27b33iAirCQM94v5rA5eHZw9+nQzoFqzsGFHTGs1HOzBLEZW8L2BHa03u09yqg0No4vvs52jkJGH4tv6qtmY81k2qcOKoWZV7nZI/YTx8hm6nX7Qt6stoYxanDWHji9s/xHf4FWMFA6k0s4FXTVnWosIbISWHn9g8x2divY3FShCXKAPUdv1EuUZg/lYal+SXjXXFxmCvVooziSSSUkiSSUZrBX7KBxHtO6o8d58kK61aa2sbsBuegbOpXNZdMY34Qeqy4HaeJVXqam62Vcyiny3d2LAFnyHa1+56y/0UaEftevcS0RvWRcuNans2Eon1NDDVwDG0PY5oIPEXG8HgUK8WY71Z9S9ZgwbKQ9S5wn3STuPYnnC7kq2H7GAsBPaULWOgEMjmNFsEj29tg4gE+SjonKx69Rj6XUWzGIOFv3mNd81V43KXDxEfWO8NvBqPL5Lxzlg1y8JVbUtFuktWpOtn0aYsfnG51iOR5hOum+FklLBMyx62TxbMWyF/4j5KoaR0ZLBI67TvJtYg2OYNuXas6zSRmpTEXEgOxBp4HCRf1TOu96/lMOh/pKOOitYtqnqO8pTHLO60sK2AqwRNSj9JliWiV/WHd8ytqIurvReyv0ZHMx2CfFIM/ZcGvIAvw9fDeiVqSdCVczIFKBm9ZTXabkkpBTuN2Rv2rL72mxa8N7DiuRzF+aYtcpWr1SqaScRzxuAdiYHWyOIFoIIyIuRuuoZhyTjDY8hB8jAi1HbmTz+83FyWJYXSCu7hOaeVTrBvbi8xb+oW+gmNy2/tNI78rj1ARL6LtWKetoZ46iMP8ArRhduczqDNjhmPnxUPrH0S1FE8SwXqIGuDiAPrGgG5u0e14eS5+JytFN2ShayhvMa/cSqMdkssSwkZhc5vuuc3yJC8unqtsT59qbAVjMcr9q8ZvUpobRwme1rvZLm4vulwBt22UY9J4ZHUVe5jg5pIIIIINiCNxBUsx3/nYpTW3orqKMmSnxVEG82H1rB+8we0O1vkFBQS3a0jiGnzbmspx9hdQjg9j9x/iS6sr3EePK9DlpJSY7NY7UpN2jp1wxxG8NJHhn8lIaIr8TbjfxHzTamGSjoCaea3Dh2tPBBKCxWHnIB03DFqZpvENi87s2Hs4t+Y8VbEItH1Za5r2HcQ5pRWoqoSRteNzmg9194Tvg+UbKzU3dft/j+0c4dvMvKfKb0kkk8l6JUzXas+saz3W38Xf4AK5oba1z3qpOwgeQASXjbkY/KPMj+8NSPFICrkubDjkvJYbNFuCkNX6USTuJzEcUkh7w2zfVwPgtFRH1fJZ9U5KgfXcPvZjNpW268dGkNyq953EN47x8VploZqWSzmu+6RY+HvDtC2E8eVkY3wslYMbWvaQDZwBGY5FOsDFXIRlJ7a/MDY3LqBLSEm0xPsQC0b+wW+SgmhW7WdrRLNgFmh7mtA3AN6uXkqpZDKhDyjyjzFXw7mTF65eNXt1xDmHo6PiqIGbRjXgsaRfeLtHsuGY8FRdbtRoKaN07CdzhhIG8tJviFt2HiCe1XDUus2lBA7kwMPewlnyUF0tVmChI54rd9sH/AFFp2VHrDkeQiHFVv+5CD1nPwCyC8SuqJm5HSZI79ClVi0aW/wBnO9vg4Nf+ooEAos9BGkc6mEneGSNHddrvixGxzp4t4snPisfTR/rCbp6NppZsYBAikdmAbFrSQRfiLLlpoXSPSLpAQ6MqXH7UZjHfLZnwcT4Lm9O6R0JirhK+Bm+syXoCxWQR48ELfQdU5Ts+67zy+SKyCPQxW4a5zPfid4ltiPTEjXLIGtLjuAJPcBcqtePHMtxVeXIJ9QD+JzVrA0CsqbbvpM//ADXJgttVUbSR7/fe5/4nF3zWq60NfQATJzKMZqc0BvNt+FQcZzU3oE/WDxCKR0nDToWmlxsa4faa13mAUGOkymDNIvwgNDo432Atmbgnxwor6rzYqOE8mBv4Ls/Shb0pPvpF3ZFGPRzv1LD8RHLWR9ZeyjzVAyqkrKLesG7lthGazZ7RI0kqZqx0/QHZCQD2HBru597eot4pxTt3d4Uu6mEkM7DnigkI+9FaVv8Ay/VAoPzB+0JWN9JF6BqLsw8sx3IoakVOKnLfcebdzhf43Ql0Fk7zRN1Ad/rh/d/rVjAPJmgDzB+2/wASzhnVoEt6SSS10dxIWayO/apvvu+KKaFuuDcFZKDxIcO0OaM/O/kknGlJpU/X8GGp7zdqw20FW/m2OMfxF1/kmlQzLxCcaFfajf8Avzgd4YwH4uCwqBu80gyW0ij0X7kn8w6jrI+ULQCt1SU2xKrWNzszJyKmr9cHUUbz9mOx/wBmC0/lQoe9EXUJjnUZDx1S94bfiwgXt2YsSf8ACeZbCPUQNutQcacm6ue95Lj3k3PqVAOVt130YyF5ZYnCRZ17GxAKqjGDtPjZAsTkcgx9j2Fq+gmIKyWyZjQ1pDd+/PtIWEb1wRIrM+9CFPonqXOpZGncyXI/eaCR8D4ph006MmkpWPjaXNY4GQDeG59buuR/4FYejusElCywALHOY6wAuQbgm3HCWrdr+2+jKr+5efLNaOpQccDflFNdjV5gbz5tficzF3f5FIg8j5FZtKserOgjU01bh9qKJj2/jz/lDlUHU6mxtb4ac5Pp/Xp6ysh/YURehKhldXukAtGyJwebjMvIwNtv3tJ/hQ6iciJ0MaT2ekDGTlNE4W5uZ12+gf5ruvXOJXzAzYrkHy/5/pCJ0pavTVdDhp+s+OQSbO9toA1zS0doxXHcufXRuBsRmMjuXWMhyPcfguT2lPaT01EvCXZlZPIfmYZ8j5JY+w+SndVNGfSKpkN7B92kjhiGG/gSCoVrS0kOBBBIIORBG8Ec0fz1G/Xn5dy29FkUj9JwmNp6hc55O4MwkO8728Ubdb45HUFQIQTIYXhoG83GYb22vbtQS6N9IbLSUBvk9xjPc8ED1suhUC4kMDEHGVb4i7/2/kzlXH8c+w8kg5XLpSk/0pKBkGtjyGWZYHE9/WVWawG1wCnlRLoGmPbwkiaA5SuiqgCRp7QowwjERbcSFJaIia2Vptx45i6MpYiDbWodtS7/AEWx3B77doJv8SUItdazaaQqXA3G0LR/s2iM+rSjRq3MHUkRHuZ25gkO9QUKNdNRpaaSSYOY6F8hLXF1nAyEuwFtszvzHLgsVxQM+9Dz6y3kKfhLrtKqw5LbG7Naixw+ySOYzWInA5jwKzpQmKWBlhpjkO8KwUDrSNJ3E2Pc4Fp9CVVtH1rSBmrFDUDqkb8lTRWD9B2ndW5XtESBpF99vkipqBTkQvkIsHuAb2hlxfzJ8k2pei+kEm1O061nbLHaNp3kAAB1r8Lq3xRBrQ1oAaAAABYADcAE/wATh5rt+K59oyxsVkbmb9JmkkknMYxKH05qtDVkGTEHNFg5hsbb7G4II8OamEly6K45WGxPQdSqae1Wa2lY2DqCHE6xJJcDm4k8XZKlVFOeDyD3It1ceKNzebXDzBCFVQs9xZBXoqB1H2h6usYmA/adfuHzK0SNbe1juH2v8E7eU2qG7j2JLUzEHUMZsYABkAirqxWbWljdxDcJ72dX4AHxQpjKvXR3VXjlj91zXD+IWP5PVMuE3EZHKT3H+YO0eGQPSjFaW/NrT8R8lQGHNEvpUiyY7m23k7/FDNhRcwauaOcBvkyZn0WfoUcvBzpG9xaQfn6FQsTkS9F6L2mg92bXSSj+F5B/lBQ2nZheR2/FS6rlVT6gTjGs3Yy/Uwj9EtZnPF9x49Wu/SrXrs2+jav/APPMfJhKHfRlUYa8D343t8RZ/wChE7WCHHSTt96CUebHBNcFubH16bEo5I5MoN7GcsNKK/QXTB/03ELgthae521uPRCcI1dBMFqWof70wb+CMH9a8oHjE0fFH1it+n3EFOs+izTVs0R+y827if8ANO9Sq7ZaQpn8pmNPc84D6OKs/TdorBWMmAylZn95uXy9VQKScse1w3tc1w7wbrlxyvD4j/Hx/cTrCQZHuK5NYV1jG+4B5gHzXKVRFgke33XOb5Ej5J5R5xBwc6Lj2/MufRNBi0iw8r/lc79KjOkXRf0fSlQ0CzXv2re0SjGbdmIuHgrH0MQXrC7k1x8hb9ac9OujbTU84HtsfE49rDiYPJ7/ACXZPzJae3WaF9Rr8wf6LqdnNG/3JGO/C4H5LqJjrgHmL+a5TjK6i0TLip4nc4oz5tC8v7CC40Nqje/4gK6Snf6Wqewxj/gxqCp23IU90mMtpao7TEf+DGoShHWCd45+UPYTC2/zH3M90rTFk2YtiYx47Q4ZH0K9pH2c3vVk6RdGbNtA/i+ja0/ejIcf+d6KrQO+IRKH5l3PHXXSHzUKbFRtHuuePXF+pQvS9LalhHOf0EUnzsnvRpJeld/efFjFF9MJ+qp/7x/5P8VleJjQsl1j/D7+kHUJWMnt58QD6L2Hcvatti08xbyP+Kx47kRIvnHtFTsNjhF+5XbVGNhqWAtafatcA2IaSCO3JUigcrlqk/8Aaou8+rHLihiMhevmPvDYx8Y9xCUkkktpNDEkkkpJEvLry68upJMroWaVjwyOHJ7h5EhFG6HOtMdqiT71/wAWfzSXjC7qBhqu8gnlPq/R1qaCT3xI0/ebI63m0/yqOeVd5aDHolg4sYJR5lzv5XOSbAp+Ir/RfyIaw61KJEVa9QZrVLm8HRHza5vyuqqRYlT2p8tquPtxj/huPxAXGIeTJX3nrdVMmek6K9O13Ikedj8kJWFGPX9mKid2OB+IQbZvTbiA1afaX+Ht8ow4anwAaPgaRkY7kcw8k/AoR6yUJinc33XOb34TkfEIz6Mj2cETPdjY3yaAhz0l0dqjGPtta7xF2H8oPirmZXqhfpKWLZ873kZqJJavgP7zh5xvCMlQMTHN5tcPMEILalH9ug+/8ijJtV7w3/TPv+BO+I/6oP0/M5UCPfQ3T4NGB39pNK/ytH/00DtKw4KiVvuyyN8nkI/agxCLRlM3nHj/AN650n60XHHjjji9n8OPqR9jIrpp0dtKASAZxSA/wuyPwQPaujtbabb0NRHxdE63e3rC3kub2LzJGm3OuCWbqK+hnVlFJ9Wz7jfyhc0axx4a2pbyqZx5SuC6Pglsxo5NA8gFz/r/AAhmlKkDjJj8ZGtefVxTWjvFnC2+aw+n5l16FIfrJXcmEfic3/sKsPTHQ7TRpfxhljf4OJjP57+Ch+h6PDFK7nswO+8hPxCuOtEG2oqiMb3QyAfeDSW+oCjnVkFlW8uZzehE50YV01q4/wDY6f8AuIvyNXMka6Y0T1aeJvuxRjyYAiXdhL3Fz8tPcwQ9LEdtKPPvRQu/lLf0qu0IzNt9sla+mGG1dG/g+naPFkkl/RwVd0BHeaMe9JG3zeB803xm+SD9Jhrx4iPrCR0waP8A2CBwH+pla0nkx8bm/mEaE0JR06Q6cS6MqR7rBIP9k9snwYUCYUPh7bTX1hskaaHDowP7K/74/I1R/TB/qac//a8ecd/kpDo2FqMnnIfRjEz6WWXpIj7s49Y5B8bJFxPr8SEI/hv0g1g3JxpBnUaeRI8xf5JvTcO9S1VS4qWV/wDZvh/nLm/0WOAJsAH1+0T1je4yoXK5apn9qh+9+lypNCc1ddTxeqh73ejHFcVj+IT3H3E7x/5x7iE+6V1jde3W0mimV0ljdJSSYErwuWBKxLlJJmXKj65x/XE82tPpb5K5F6qmujc2n923kT/VLuJrvHMJX/NKbIUVdHxBsEbDuETGkfwAFCuOPE8N95wb5myKLqiyX8FTo7e07uPaDOup8Ejmn7LnN8ja/on+rDrVUXe78jlt1qgtM543Psb9tgCPS/im+rbv2qP+L8jlQNRrzFX/AMh94Te0lw1p61HMP3Cfw5/AIRaLp8dRGz3pGt83AIyTR4gRwIse4qAotSoYpRIzFcXIBNwL5fNaDKxGtsDD9Z7j5IqRlPnLOahVrXWg28ILfbZisPeBtcd+Q9VNCIpGG6u2VixSp85URihDCDPUqF302M2IDS4m43Wa4fEhFJ03JaW0wHBbBEhY9AoXl3vrDX3m5uYiDDWDoullq3yxSMaySQvcHYrtxG77WHWzJIGXJEak+rY1gADWNa1oHBrQAB5AJ1sktkjKiqdiS3JsuUK56CanTHghzN0Ug1O0bI1sRkx7LBezb3LAb7t4GWQtvRL2KWxUZFbvPKciygk1nW5rEpVR1o1AjrJttjdG8gBxABDsIsCRzsAL34BXPZJbJdgkdpxXY1Z5kOjInQmi20sTYo/ZHE2u48XOPE5KQdMe9bdivNgoTucsxY7PeCB/RnUCos0N2Jfk7F1mxk8QeICL8c2XJe7FLZLpnLd4e/JsvAD+UpfSToCSqbE+EYnxYwWcXNdhPVO64Ldx5qE1Q1Sm2sckzTG1j2vs4dZxaQQLcBccUTTCsdijJkuicglBqFZuYz2raJYnxndIx7COx7S0/Fc+0wN7HI8ew8V0AYSq3N0d0zptqQ4EuxOAd1XEm5u05WJ5IuJkLTvmnN9RfWpN6nxmOjjByJBd+I5elk16RWY9HyW+y6N3gHhp9HFS8TLcU20zTiankiJtjYW332JGRt2GyoX7sDfXc7ZPllB6QP0W8K2UVNj0bXdjYnf7txf8lXabRMzZCwxPxDk0lp7Q7dZXrQeinNo6hj7YpWPFt9hsyBftuTuWbx8aw3bKnQB+xEVY9LEnY9ftB7QnNX3Uhl6lnY15/lw/qQ/0e65CI+okf1rnco7ficP+0oGOu8lR9YPFG7B7y+hyyxJuHLMOWsj+bbpLXiSUkiIWBC3WWJCkkbuCgtZNHPlj6jbubmBuvzGasZCwLUO2tbEKN2M9B0diDnROr04ma58eFrTfMt4bsgTxsriIjxUkWLzZhCxsZMdeVJGYsdmRcuj2uFnNBHaLrXTaHjjN2Ma08wBfz3qX2SWyVgqCd6nkaCNZBidbNLAvZ5G+zXuzTjAvcKkkb7Je7Jb8K9wqSRvsl7s1vwpYVJJo2a92S34UsKkk0bNLZLfhSwqT2aNkls1vwpYVJ5G+yS2ScYUsKk9jbZLzZJzhSwqTyNtkvNknWFeYVJI0MSwdAn2BLApJI40ywdTngpTAls1JIJ3ahVEcto2h0ZPVN7FovkHDjbmFf9AaJ2EdrdY2LieNt3cFNBizDVWrxaq3LqOsBXjpWdrNbWrYAsgFmArMsTCyS2YUlJJ//9k=">
            <a:extLst>
              <a:ext uri="{FF2B5EF4-FFF2-40B4-BE49-F238E27FC236}">
                <a16:creationId xmlns="" xmlns:a16="http://schemas.microsoft.com/office/drawing/2014/main" id="{1DC44281-0F4B-22F2-AB1E-B75D62878A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4762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grpSp>
        <p:nvGrpSpPr>
          <p:cNvPr id="2" name="12 Grupo">
            <a:extLst>
              <a:ext uri="{FF2B5EF4-FFF2-40B4-BE49-F238E27FC236}">
                <a16:creationId xmlns="" xmlns:a16="http://schemas.microsoft.com/office/drawing/2014/main" id="{5DFEDCB2-F460-224F-E8A7-40DDE01FE7D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133600"/>
            <a:ext cx="6985000" cy="2836863"/>
            <a:chOff x="683568" y="3645024"/>
            <a:chExt cx="6984776" cy="2837929"/>
          </a:xfrm>
        </p:grpSpPr>
        <p:pic>
          <p:nvPicPr>
            <p:cNvPr id="7" name="6 Imagen" descr="https://encrypted-tbn0.gstatic.com/images?q=tbn:ANd9GcSdFVgM2kmvwki0Senn3DVKCGlgd3fr5zGwhOrH6GowZAtUTgQN">
              <a:hlinkClick r:id="rId2"/>
              <a:extLst>
                <a:ext uri="{FF2B5EF4-FFF2-40B4-BE49-F238E27FC236}">
                  <a16:creationId xmlns="" xmlns:a16="http://schemas.microsoft.com/office/drawing/2014/main" id="{A52674A4-5F4B-C262-8EFE-D6D0CD91B5AA}"/>
                </a:ext>
              </a:extLst>
            </p:cNvPr>
            <p:cNvPicPr/>
            <p:nvPr/>
          </p:nvPicPr>
          <p:blipFill>
            <a:blip r:embed="rId3">
              <a:lum contrast="-14000"/>
            </a:blip>
            <a:srcRect l="17222" r="66482" b="12468"/>
            <a:stretch>
              <a:fillRect/>
            </a:stretch>
          </p:blipFill>
          <p:spPr bwMode="auto">
            <a:xfrm>
              <a:off x="1763033" y="3645024"/>
              <a:ext cx="571482" cy="223445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8" name="7 Imagen" descr="https://encrypted-tbn0.gstatic.com/images?q=tbn:ANd9GcSdFVgM2kmvwki0Senn3DVKCGlgd3fr5zGwhOrH6GowZAtUTgQN">
              <a:hlinkClick r:id="rId2"/>
              <a:extLst>
                <a:ext uri="{FF2B5EF4-FFF2-40B4-BE49-F238E27FC236}">
                  <a16:creationId xmlns="" xmlns:a16="http://schemas.microsoft.com/office/drawing/2014/main" id="{2830114E-1BE8-490F-E098-6A727F58310D}"/>
                </a:ext>
              </a:extLst>
            </p:cNvPr>
            <p:cNvPicPr/>
            <p:nvPr/>
          </p:nvPicPr>
          <p:blipFill>
            <a:blip r:embed="rId3">
              <a:lum contrast="-14000"/>
            </a:blip>
            <a:srcRect l="17222" r="66482" b="12468"/>
            <a:stretch>
              <a:fillRect/>
            </a:stretch>
          </p:blipFill>
          <p:spPr bwMode="auto">
            <a:xfrm>
              <a:off x="3059979" y="3716489"/>
              <a:ext cx="571482" cy="223445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10" name="9 Imagen" descr="https://encrypted-tbn0.gstatic.com/images?q=tbn:ANd9GcSdFVgM2kmvwki0Senn3DVKCGlgd3fr5zGwhOrH6GowZAtUTgQN">
              <a:hlinkClick r:id="rId2"/>
              <a:extLst>
                <a:ext uri="{FF2B5EF4-FFF2-40B4-BE49-F238E27FC236}">
                  <a16:creationId xmlns="" xmlns:a16="http://schemas.microsoft.com/office/drawing/2014/main" id="{277B5D07-281B-68FA-BD3D-63B871F9C208}"/>
                </a:ext>
              </a:extLst>
            </p:cNvPr>
            <p:cNvPicPr/>
            <p:nvPr/>
          </p:nvPicPr>
          <p:blipFill>
            <a:blip r:embed="rId3">
              <a:lum contrast="-14000"/>
            </a:blip>
            <a:srcRect l="17222" r="66482" b="12468"/>
            <a:stretch>
              <a:fillRect/>
            </a:stretch>
          </p:blipFill>
          <p:spPr bwMode="auto">
            <a:xfrm>
              <a:off x="4571230" y="3716489"/>
              <a:ext cx="571482" cy="223445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113674" name="10 Imagen" descr="https://encrypted-tbn0.gstatic.com/images?q=tbn:ANd9GcSdFVgM2kmvwki0Senn3DVKCGlgd3fr5zGwhOrH6GowZAtUTgQN">
              <a:hlinkClick r:id="rId2"/>
              <a:extLst>
                <a:ext uri="{FF2B5EF4-FFF2-40B4-BE49-F238E27FC236}">
                  <a16:creationId xmlns="" xmlns:a16="http://schemas.microsoft.com/office/drawing/2014/main" id="{E695DA33-27C4-B974-4EFD-C0FE45E0C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12000" contras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12" t="15013" r="14630" b="30534"/>
            <a:stretch>
              <a:fillRect/>
            </a:stretch>
          </p:blipFill>
          <p:spPr bwMode="auto">
            <a:xfrm>
              <a:off x="6012160" y="3789040"/>
              <a:ext cx="990600" cy="203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75" name="11 Rectángulo">
              <a:extLst>
                <a:ext uri="{FF2B5EF4-FFF2-40B4-BE49-F238E27FC236}">
                  <a16:creationId xmlns="" xmlns:a16="http://schemas.microsoft.com/office/drawing/2014/main" id="{02F854B5-D6E1-61B9-1F2A-A8007D64D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6021288"/>
              <a:ext cx="69847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24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altLang="es-ES" sz="24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Edat     x            x+3           x+6              x+9</a:t>
              </a:r>
            </a:p>
          </p:txBody>
        </p:sp>
      </p:grpSp>
      <p:sp>
        <p:nvSpPr>
          <p:cNvPr id="14" name="5 Rectángulo">
            <a:extLst>
              <a:ext uri="{FF2B5EF4-FFF2-40B4-BE49-F238E27FC236}">
                <a16:creationId xmlns="" xmlns:a16="http://schemas.microsoft.com/office/drawing/2014/main" id="{EE8C4264-08D1-47C3-84B8-03F8025E9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73688"/>
            <a:ext cx="8351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</a:rPr>
              <a:t>Si sumem,     x + (x+3) + (x+6) + (x + 9 )  =  138</a:t>
            </a:r>
            <a:endParaRPr lang="es-ES" altLang="es-E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allAtOnce"/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="" xmlns:a16="http://schemas.microsoft.com/office/drawing/2014/main" id="{DC85096C-9074-31F5-7DCB-BD0D012D3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114691" name="AutoShape 2" descr="data:image/jpeg;base64,/9j/4AAQSkZJRgABAQAAAQABAAD/2wCEAAkGBhQSEBUUEhQVFBUVFBQVFRUVFBQUGBQUFBQVFRQVFBQXHCYeFxkjGRQUHy8gIycpLCwsFx4xNTAqNSYrLCkBCQoKDgwOGg8PGi8kHyUqLCwvKS0sLCwsLCw0LCwqLCwsLCwpKSwsLCwsLCksLCwsLCwsLCwsKSwsLCwsLCwsKf/AABEIAK4BIQMBIgACEQEDEQH/xAAcAAABBAMBAAAAAAAAAAAAAAAHAAQFBgIDCAH/xABKEAABAwICBgcEBwUECQUAAAABAAIDBBESIQUGEzFBUQciYXGBkaEyUrHBFCNCcpKywiRigqLRU3Ph8SUzg5Ojs8PS8BUXQ2N0/8QAGwEAAgMBAQEAAAAAAAAAAAAAAwUABAYCAQf/xAA1EQACAgIABAQFAgUDBQAAAAABAgADBBEFEiExIkFRcRMjYbHBgZEkMqHR4TNS8QYUYnLw/9oADAMBAAIRAxEAPwA4pJJKSRJJLRU1jWDM+CHZYta8znQnoG+03pKIdp4X3J1S6VY/Lce1UauKYtrcit1/admth11HqSSSZQcSS1zztY0ucbAbyqjpHXuxtG0W5uzJ8OCq5GXVjjxn9JYoxrLzpBLkkqZo/Xy5tI0Ec25Ef1Vup6hsjQ5huDuKmPmVZH8h/Tznt+LZQfGJtSSSVqVoklXda9doaFtndeQi7YwbZc3HgFRf/eWfFfYxYeV3X/Ff5LguB3jXF4Rl5KfErXp9TrftC4kq7qprrDXCzepIBd0bjnbm0/aHwyViXQO5Quosoc12DRHlEkkmuktJRwRmSV2Fo9TwAHEr0DcEqljod46SQy0j0vHERDG3Dzdck+RAHqpXVzpNjncGTNEZOQcD1b9oO7vzRzj2Ab1Gb8Iy0TnK/wB5eEkgUkCK4kkiVTNO9IzI3FkIEhGRefZv2Ab+9Gqpe46QQdlq1jbGXNJDem6TJcXXawjkAR5G6u+hdOx1LMTDmPaad7f6jtRbsO2kbYdIOrJrtOlPWSKSSSqSxEkozTGnmQCxzcdzR8TyVal1xkJyIA5AD5pdk8Soxzysdn0Er2ZKVnRl4SVUoNbTfr2I8irNT1Ae0OabgomLnU5I8B6+h7zqq5LO02pJJK7DRJJJKSRJJJKSTVUzhjS47gFTK3SRc4klT+tU+GEdrh6AlUWSoWV45YzME8hLNI85JxSlxs3Mm+XcLrFlbZRbasg3BsVh9JWc5QFGu8swiaB0ptWWJ6zfUc1Koear6RtVRj3rtPiCR6gIhrd8MuNtA5u46SjYujKPr7pkhwiByAu7vO70+KH89WpjXaoP0qXscR5ZD4KqGe6R5e7LmYzTYOkrAElNthcBiDrta67T7wBse0XsrzqFpzr7JxyffD94C+Xh8kMY5LKa1crS2rgt/ax+rgD6Lmkmq4OvrCZgWysqYck20jWiGJ8jtzGucfAXsnKrHSRKW6NmtxwDwL2rXMdAmZahA9iqfMiA3TumX1E75Hm5c4n/AC7E2iZeNz8TRhLRhJ6zsV82jja2feFGPl6x716JUtL+LrPpiXBVCr01J7QOmn087JWGxa4Hv5g9hGXiuj6GrEsTJG7nta4dzhdcp7VdI9HkxdoynJ34D6OdZWcdiekzn/UIV0SzzB1+ZYkF+lLWcy1JhaepES2197vtnzy8EZ3Fcs6VrS+eRzt5e6/mmdGubcV8HVfilz5RzSgOJBcG2a91zxLWlwaO0kWHelDUkEEcFHCVZbVXg81ovnQnR3ps1FIA43dGQ3vaR1fmPBWlC7oWlJEo4YWejjb5oopdaNOdTDcQQJkMF7d5TOkrWIwQCJhs6W9+YYMj5nLuBQk+k3KsPS3Xn/1AtO5kcYHiC4/mVLE6e4ICVjXnM3kAvYZNyvAIsb5A+JGYU9qjp0wVDHXyJs4c2nf/AF8FSvpGSkNGTZjvVx9MhVpVClSGE6MBTTS+kWwQukduaMu1xNmjxJCz0a4mGMneY2X78IVO6WK4sghaNz5iT2hjHEDzIPgsbe3w0Y+kd2PyoWEqVbpZ0jy5xuSblZ0UzSTjdYWJ53Nsgq4Kpb4qpYt0JbmPWZ9n8XWWCKqVv1Q0r18BOTt3eEPIqhWDVmoO3j++34heYm6r1YesNQ5DgiFRJJJbmP4kkklJIkkklJJA65xk09x9lwv3EEfGyG8s6L9bSiWNzHbnAju5FB7TlC+CRzHjcfMcCEg4pjFm5xD1tqYGpWBqVGuqu1YCe+5I1xyYbmlr1OvJWxW4OLj3NaT8beaLCo/RroIsY6d4sX9Vl/dvcnxIA8CrwtXw+r4dXvK1h2YJekeiLKlx4PAcPEZ+oKoZcjxrfq+2qgOYa5gJa45C3EE8B2oH1ujnMPMHMEZgjmCMiFRy6OSwnyMY415Cxu16suoVEZq6Lk12M9gZ1viAFXqaic45BFDo3FLTxkuqITNJYYdo27WjMNzOZJzNuxDx6eewekNbZY6EqCf0hCUNrho4z0M0YFyWYmjmWEOA9LKXY8EXBBHMZrJaEjY1E6MUYMPKcjVgwyOHatW0RH6WdSGRVGOB7Lygv2OIB4zzLW8W3vbxHBDgUUl7YXX5WKXsmjozY03mxAy+c3UkZe8NFySQMl1Pq7o7YUkMRyLI2g/eIu71JQG6OqWmgqmzVkmHZ5sYGl935gF9twbvtxNuWZ10frTSz22U8bidwLsLvwusVcpodRzai3iwucAcp0Ou9HX7yVXL2uujjTV00Zys82+6c2nxFiuoAUP+lHo7Nc0TQAbdjbFuQ2rBuF+DhnbvsrNbaMWYNwqcg+cAwlWxjrkBe1Wh5onlkkb2OBsQ5pB9QpHQ2hQXtM7jG24ubXdh44WnjyJy+CuIrMdCO7ckUoXc6EM/RDoox0rpCLbRwDfusvn5kjwV9VX0PrpQ4GRxv2bWgNa1wOQHMi6sVPVskF2Oa4c2kH4KrbXYp24ImXsyVvsLg94GemvRxZVsl4SRAeLDY+hb5odtlXSOuuqra+mMdw17Tiicdwfa1nfukZHwPBc86Z0BNSymOZjmOHAjIjm07nDtCY4tu116RdcvK25qEuSsOq1AZp442/acB3cz4C58FW4KR7jkCUWujCggpGmWeRu2fk1u/Zt43PvH0HiusrOroXxsBvtsyuApYAmFGNlgANwAA7gqL0v0RdSRyD/4pc+57S2/4sPmrpBXxv8AZe0+PyWGldGtqIXwv9mRpaeYvuI7QbHwSBuW1CFO4ycCxCFnN0dQnMc62axatzUkzo5BmDk7g9vBzewqMZKVn3q8ogdOsnIJ1dNRKUyVLDwZ1z4bvWyo2iKZ8rw1jS4k2AA3lG7VLV36LDZ2cjrF55cmjuRMTELWBj2Et4tPMQZOpJJLRRzEkkkpJEkkkpJEhNrtpepdWPa+mkdEzqtGyfm0fbbK1pFzv4jhZE7SWkBCzERck2A5lVqv1jLhvw9yScUzqqvlnZbvofky1j9NkgEHp1g+ptB7brMjmYOUkRZ5OOTu9Om6BmZfBTveR9omIjwY15J8fIqel0n4rQ7STuCzgzHbqF6SyvKrb5d+8iI9bquA4S6RhG5j2luQyyY8blM6P6TJ9xY2TuaQf5f6JpXSiZhjkFxw5tNvaaeB/wAtyp+kNGz078MzHNI7PUdiv49thG0JGvr0jEX41vSxBuXjWvWn6fSOpwX0zi5pcQA8OaL3Y4dUgE2OXLkqpo/RjIMhLM/mC5rWXyzDLG27mo+PSDjliJ7ySt7Zbrq6+9+jN9pepSpU5UHT0knMYnCz2kt5B7gD3gZHxCa6S0XBI36kCN/bezuy4Nh32WlxXhKHXfanZv36w6Wmv+Q6kHR6dmp3ERyyRuDsw17m9YZG4BsdytmiumGsjsJCyYfvts78TbeoKVf0UPqqcVVHLie4XkhfYdce1s37hffY896HtRSywvLJWOY5ps5rhYg8iE8BcAMDrc7XKx8zpYgY+3X+8s2tOsQragzyRMa4tDbYnmwbuyJt6KJ+mZW4dufxTEOXt1Dc58z+8aVLXWvKigD2kiKxhFnMHe27T/T0TeSpDT1SbcOB7j2ptdOtFiF0jWVGIRuNi9ntR3yxgH2gOLeI7bK3jZbq3iPScXnS7QdfpJ/QfSBV01sEpLfcf1m+R3eCmq7perH+wWRfcYCfN91VdZdUZaFzC5zZYZReGZhu2RuR3fZNiDbyJUWCnYKt11FaLRf8woCfXX/39ZLVenZJHue92JzjdzsLbk8zl2BewuaW3OyPMYtm4eoB9VE3Suiiwr2hXx6bBytWpH/qJIyThti0ktOWe9p5G2/sKlNF6xyxOBY8jxVepqvZvBs1w4tcA5rgN4c07wp+v0VA6m+k0rrNaWtlge4ufC5xs0tcc5IycgTmON1bTJ34WmH4vwf4LG6keD0/2/4/4l0b0tStjAwMLvedc+gsomu6R6iUWk2LhyMLXD+a6pmJeYlYWiodQomf53PdjJuq0g2VwLg1uVrRARjvwN6t+2yTiWjE12IDMtOTgOfJ3ooTEs46ktcCCQRax5EZgqnmcLxcoeNNH1HQwLV76yy6L084Zsee6+Xkr9oPXQYfrXAW4G5v93iD2KqU9LBpJhdHhgrmguLW2bHU2zLmjc1/E27b33iAirCQM94v5rA5eHZw9+nQzoFqzsGFHTGs1HOzBLEZW8L2BHa03u09yqg0No4vvs52jkJGH4tv6qtmY81k2qcOKoWZV7nZI/YTx8hm6nX7Qt6stoYxanDWHji9s/xHf4FWMFA6k0s4FXTVnWosIbISWHn9g8x2divY3FShCXKAPUdv1EuUZg/lYal+SXjXXFxmCvVooziSSSUkiSSUZrBX7KBxHtO6o8d58kK61aa2sbsBuegbOpXNZdMY34Qeqy4HaeJVXqam62Vcyiny3d2LAFnyHa1+56y/0UaEftevcS0RvWRcuNans2Eon1NDDVwDG0PY5oIPEXG8HgUK8WY71Z9S9ZgwbKQ9S5wn3STuPYnnC7kq2H7GAsBPaULWOgEMjmNFsEj29tg4gE+SjonKx69Rj6XUWzGIOFv3mNd81V43KXDxEfWO8NvBqPL5Lxzlg1y8JVbUtFuktWpOtn0aYsfnG51iOR5hOum+FklLBMyx62TxbMWyF/4j5KoaR0ZLBI67TvJtYg2OYNuXas6zSRmpTEXEgOxBp4HCRf1TOu96/lMOh/pKOOitYtqnqO8pTHLO60sK2AqwRNSj9JliWiV/WHd8ytqIurvReyv0ZHMx2CfFIM/ZcGvIAvw9fDeiVqSdCVczIFKBm9ZTXabkkpBTuN2Rv2rL72mxa8N7DiuRzF+aYtcpWr1SqaScRzxuAdiYHWyOIFoIIyIuRuuoZhyTjDY8hB8jAi1HbmTz+83FyWJYXSCu7hOaeVTrBvbi8xb+oW+gmNy2/tNI78rj1ARL6LtWKetoZ46iMP8ArRhduczqDNjhmPnxUPrH0S1FE8SwXqIGuDiAPrGgG5u0e14eS5+JytFN2ShayhvMa/cSqMdkssSwkZhc5vuuc3yJC8unqtsT59qbAVjMcr9q8ZvUpobRwme1rvZLm4vulwBt22UY9J4ZHUVe5jg5pIIIIINiCNxBUsx3/nYpTW3orqKMmSnxVEG82H1rB+8we0O1vkFBQS3a0jiGnzbmspx9hdQjg9j9x/iS6sr3EePK9DlpJSY7NY7UpN2jp1wxxG8NJHhn8lIaIr8TbjfxHzTamGSjoCaea3Dh2tPBBKCxWHnIB03DFqZpvENi87s2Hs4t+Y8VbEItH1Za5r2HcQ5pRWoqoSRteNzmg9194Tvg+UbKzU3dft/j+0c4dvMvKfKb0kkk8l6JUzXas+saz3W38Xf4AK5oba1z3qpOwgeQASXjbkY/KPMj+8NSPFICrkubDjkvJYbNFuCkNX6USTuJzEcUkh7w2zfVwPgtFRH1fJZ9U5KgfXcPvZjNpW268dGkNyq953EN47x8VploZqWSzmu+6RY+HvDtC2E8eVkY3wslYMbWvaQDZwBGY5FOsDFXIRlJ7a/MDY3LqBLSEm0xPsQC0b+wW+SgmhW7WdrRLNgFmh7mtA3AN6uXkqpZDKhDyjyjzFXw7mTF65eNXt1xDmHo6PiqIGbRjXgsaRfeLtHsuGY8FRdbtRoKaN07CdzhhIG8tJviFt2HiCe1XDUus2lBA7kwMPewlnyUF0tVmChI54rd9sH/AFFp2VHrDkeQiHFVv+5CD1nPwCyC8SuqJm5HSZI79ClVi0aW/wBnO9vg4Nf+ooEAos9BGkc6mEneGSNHddrvixGxzp4t4snPisfTR/rCbp6NppZsYBAikdmAbFrSQRfiLLlpoXSPSLpAQ6MqXH7UZjHfLZnwcT4Lm9O6R0JirhK+Bm+syXoCxWQR48ELfQdU5Ts+67zy+SKyCPQxW4a5zPfid4ltiPTEjXLIGtLjuAJPcBcqtePHMtxVeXIJ9QD+JzVrA0CsqbbvpM//ADXJgttVUbSR7/fe5/4nF3zWq60NfQATJzKMZqc0BvNt+FQcZzU3oE/WDxCKR0nDToWmlxsa4faa13mAUGOkymDNIvwgNDo432Atmbgnxwor6rzYqOE8mBv4Ls/Shb0pPvpF3ZFGPRzv1LD8RHLWR9ZeyjzVAyqkrKLesG7lthGazZ7RI0kqZqx0/QHZCQD2HBru597eot4pxTt3d4Uu6mEkM7DnigkI+9FaVv8Ay/VAoPzB+0JWN9JF6BqLsw8sx3IoakVOKnLfcebdzhf43Ql0Fk7zRN1Ad/rh/d/rVjAPJmgDzB+2/wASzhnVoEt6SSS10dxIWayO/apvvu+KKaFuuDcFZKDxIcO0OaM/O/kknGlJpU/X8GGp7zdqw20FW/m2OMfxF1/kmlQzLxCcaFfajf8Avzgd4YwH4uCwqBu80gyW0ij0X7kn8w6jrI+ULQCt1SU2xKrWNzszJyKmr9cHUUbz9mOx/wBmC0/lQoe9EXUJjnUZDx1S94bfiwgXt2YsSf8ACeZbCPUQNutQcacm6ue95Lj3k3PqVAOVt130YyF5ZYnCRZ17GxAKqjGDtPjZAsTkcgx9j2Fq+gmIKyWyZjQ1pDd+/PtIWEb1wRIrM+9CFPonqXOpZGncyXI/eaCR8D4ph006MmkpWPjaXNY4GQDeG59buuR/4FYejusElCywALHOY6wAuQbgm3HCWrdr+2+jKr+5efLNaOpQccDflFNdjV5gbz5tficzF3f5FIg8j5FZtKserOgjU01bh9qKJj2/jz/lDlUHU6mxtb4ac5Pp/Xp6ysh/YURehKhldXukAtGyJwebjMvIwNtv3tJ/hQ6iciJ0MaT2ekDGTlNE4W5uZ12+gf5ruvXOJXzAzYrkHy/5/pCJ0pavTVdDhp+s+OQSbO9toA1zS0doxXHcufXRuBsRmMjuXWMhyPcfguT2lPaT01EvCXZlZPIfmYZ8j5JY+w+SndVNGfSKpkN7B92kjhiGG/gSCoVrS0kOBBBIIORBG8Ec0fz1G/Xn5dy29FkUj9JwmNp6hc55O4MwkO8728Ubdb45HUFQIQTIYXhoG83GYb22vbtQS6N9IbLSUBvk9xjPc8ED1suhUC4kMDEHGVb4i7/2/kzlXH8c+w8kg5XLpSk/0pKBkGtjyGWZYHE9/WVWawG1wCnlRLoGmPbwkiaA5SuiqgCRp7QowwjERbcSFJaIia2Vptx45i6MpYiDbWodtS7/AEWx3B77doJv8SUItdazaaQqXA3G0LR/s2iM+rSjRq3MHUkRHuZ25gkO9QUKNdNRpaaSSYOY6F8hLXF1nAyEuwFtszvzHLgsVxQM+9Dz6y3kKfhLrtKqw5LbG7Naixw+ySOYzWInA5jwKzpQmKWBlhpjkO8KwUDrSNJ3E2Pc4Fp9CVVtH1rSBmrFDUDqkb8lTRWD9B2ndW5XtESBpF99vkipqBTkQvkIsHuAb2hlxfzJ8k2pei+kEm1O061nbLHaNp3kAAB1r8Lq3xRBrQ1oAaAAABYADcAE/wATh5rt+K59oyxsVkbmb9JmkkknMYxKH05qtDVkGTEHNFg5hsbb7G4II8OamEly6K45WGxPQdSqae1Wa2lY2DqCHE6xJJcDm4k8XZKlVFOeDyD3It1ceKNzebXDzBCFVQs9xZBXoqB1H2h6usYmA/adfuHzK0SNbe1juH2v8E7eU2qG7j2JLUzEHUMZsYABkAirqxWbWljdxDcJ72dX4AHxQpjKvXR3VXjlj91zXD+IWP5PVMuE3EZHKT3H+YO0eGQPSjFaW/NrT8R8lQGHNEvpUiyY7m23k7/FDNhRcwauaOcBvkyZn0WfoUcvBzpG9xaQfn6FQsTkS9F6L2mg92bXSSj+F5B/lBQ2nZheR2/FS6rlVT6gTjGs3Yy/Uwj9EtZnPF9x49Wu/SrXrs2+jav/APPMfJhKHfRlUYa8D343t8RZ/wChE7WCHHSTt96CUebHBNcFubH16bEo5I5MoN7GcsNKK/QXTB/03ELgthae521uPRCcI1dBMFqWof70wb+CMH9a8oHjE0fFH1it+n3EFOs+izTVs0R+y827if8ANO9Sq7ZaQpn8pmNPc84D6OKs/TdorBWMmAylZn95uXy9VQKScse1w3tc1w7wbrlxyvD4j/Hx/cTrCQZHuK5NYV1jG+4B5gHzXKVRFgke33XOb5Ej5J5R5xBwc6Lj2/MufRNBi0iw8r/lc79KjOkXRf0fSlQ0CzXv2re0SjGbdmIuHgrH0MQXrC7k1x8hb9ac9OujbTU84HtsfE49rDiYPJ7/ACXZPzJae3WaF9Rr8wf6LqdnNG/3JGO/C4H5LqJjrgHmL+a5TjK6i0TLip4nc4oz5tC8v7CC40Nqje/4gK6Snf6Wqewxj/gxqCp23IU90mMtpao7TEf+DGoShHWCd45+UPYTC2/zH3M90rTFk2YtiYx47Q4ZH0K9pH2c3vVk6RdGbNtA/i+ja0/ejIcf+d6KrQO+IRKH5l3PHXXSHzUKbFRtHuuePXF+pQvS9LalhHOf0EUnzsnvRpJeld/efFjFF9MJ+qp/7x/5P8VleJjQsl1j/D7+kHUJWMnt58QD6L2Hcvatti08xbyP+Kx47kRIvnHtFTsNjhF+5XbVGNhqWAtafatcA2IaSCO3JUigcrlqk/8Aaou8+rHLihiMhevmPvDYx8Y9xCUkkktpNDEkkkpJEvLry68upJMroWaVjwyOHJ7h5EhFG6HOtMdqiT71/wAWfzSXjC7qBhqu8gnlPq/R1qaCT3xI0/ebI63m0/yqOeVd5aDHolg4sYJR5lzv5XOSbAp+Ir/RfyIaw61KJEVa9QZrVLm8HRHza5vyuqqRYlT2p8tquPtxj/huPxAXGIeTJX3nrdVMmek6K9O13Ikedj8kJWFGPX9mKid2OB+IQbZvTbiA1afaX+Ht8ow4anwAaPgaRkY7kcw8k/AoR6yUJinc33XOb34TkfEIz6Mj2cETPdjY3yaAhz0l0dqjGPtta7xF2H8oPirmZXqhfpKWLZ873kZqJJavgP7zh5xvCMlQMTHN5tcPMEILalH9ug+/8ijJtV7w3/TPv+BO+I/6oP0/M5UCPfQ3T4NGB39pNK/ytH/00DtKw4KiVvuyyN8nkI/agxCLRlM3nHj/AN650n60XHHjjji9n8OPqR9jIrpp0dtKASAZxSA/wuyPwQPaujtbabb0NRHxdE63e3rC3kub2LzJGm3OuCWbqK+hnVlFJ9Wz7jfyhc0axx4a2pbyqZx5SuC6Pglsxo5NA8gFz/r/AAhmlKkDjJj8ZGtefVxTWjvFnC2+aw+n5l16FIfrJXcmEfic3/sKsPTHQ7TRpfxhljf4OJjP57+Ch+h6PDFK7nswO+8hPxCuOtEG2oqiMb3QyAfeDSW+oCjnVkFlW8uZzehE50YV01q4/wDY6f8AuIvyNXMka6Y0T1aeJvuxRjyYAiXdhL3Fz8tPcwQ9LEdtKPPvRQu/lLf0qu0IzNt9sla+mGG1dG/g+naPFkkl/RwVd0BHeaMe9JG3zeB803xm+SD9Jhrx4iPrCR0waP8A2CBwH+pla0nkx8bm/mEaE0JR06Q6cS6MqR7rBIP9k9snwYUCYUPh7bTX1hskaaHDowP7K/74/I1R/TB/qac//a8ecd/kpDo2FqMnnIfRjEz6WWXpIj7s49Y5B8bJFxPr8SEI/hv0g1g3JxpBnUaeRI8xf5JvTcO9S1VS4qWV/wDZvh/nLm/0WOAJsAH1+0T1je4yoXK5apn9qh+9+lypNCc1ddTxeqh73ejHFcVj+IT3H3E7x/5x7iE+6V1jde3W0mimV0ljdJSSYErwuWBKxLlJJmXKj65x/XE82tPpb5K5F6qmujc2n923kT/VLuJrvHMJX/NKbIUVdHxBsEbDuETGkfwAFCuOPE8N95wb5myKLqiyX8FTo7e07uPaDOup8Ejmn7LnN8ja/on+rDrVUXe78jlt1qgtM543Psb9tgCPS/im+rbv2qP+L8jlQNRrzFX/AMh94Te0lw1p61HMP3Cfw5/AIRaLp8dRGz3pGt83AIyTR4gRwIse4qAotSoYpRIzFcXIBNwL5fNaDKxGtsDD9Z7j5IqRlPnLOahVrXWg28ILfbZisPeBtcd+Q9VNCIpGG6u2VixSp85URihDCDPUqF302M2IDS4m43Wa4fEhFJ03JaW0wHBbBEhY9AoXl3vrDX3m5uYiDDWDoullq3yxSMaySQvcHYrtxG77WHWzJIGXJEak+rY1gADWNa1oHBrQAB5AJ1sktkjKiqdiS3JsuUK56CanTHghzN0Ug1O0bI1sRkx7LBezb3LAb7t4GWQtvRL2KWxUZFbvPKciygk1nW5rEpVR1o1AjrJttjdG8gBxABDsIsCRzsAL34BXPZJbJdgkdpxXY1Z5kOjInQmi20sTYo/ZHE2u48XOPE5KQdMe9bdivNgoTucsxY7PeCB/RnUCos0N2Jfk7F1mxk8QeICL8c2XJe7FLZLpnLd4e/JsvAD+UpfSToCSqbE+EYnxYwWcXNdhPVO64Ldx5qE1Q1Sm2sckzTG1j2vs4dZxaQQLcBccUTTCsdijJkuicglBqFZuYz2raJYnxndIx7COx7S0/Fc+0wN7HI8ew8V0AYSq3N0d0zptqQ4EuxOAd1XEm5u05WJ5IuJkLTvmnN9RfWpN6nxmOjjByJBd+I5elk16RWY9HyW+y6N3gHhp9HFS8TLcU20zTiankiJtjYW332JGRt2GyoX7sDfXc7ZPllB6QP0W8K2UVNj0bXdjYnf7txf8lXabRMzZCwxPxDk0lp7Q7dZXrQeinNo6hj7YpWPFt9hsyBftuTuWbx8aw3bKnQB+xEVY9LEnY9ftB7QnNX3Uhl6lnY15/lw/qQ/0e65CI+okf1rnco7ficP+0oGOu8lR9YPFG7B7y+hyyxJuHLMOWsj+bbpLXiSUkiIWBC3WWJCkkbuCgtZNHPlj6jbubmBuvzGasZCwLUO2tbEKN2M9B0diDnROr04ma58eFrTfMt4bsgTxsriIjxUkWLzZhCxsZMdeVJGYsdmRcuj2uFnNBHaLrXTaHjjN2Ma08wBfz3qX2SWyVgqCd6nkaCNZBidbNLAvZ5G+zXuzTjAvcKkkb7Je7Jb8K9wqSRvsl7s1vwpYVJJo2a92S34UsKkk0bNLZLfhSwqT2aNkls1vwpYVJ5G+yS2ScYUsKk9jbZLzZJzhSwqTyNtkvNknWFeYVJI0MSwdAn2BLApJI40ywdTngpTAls1JIJ3ahVEcto2h0ZPVN7FovkHDjbmFf9AaJ2EdrdY2LieNt3cFNBizDVWrxaq3LqOsBXjpWdrNbWrYAsgFmArMsTCyS2YUlJJ//9k=">
            <a:extLst>
              <a:ext uri="{FF2B5EF4-FFF2-40B4-BE49-F238E27FC236}">
                <a16:creationId xmlns="" xmlns:a16="http://schemas.microsoft.com/office/drawing/2014/main" id="{F9F0F718-B3FA-5E8B-FF13-D78DA97508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4762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/>
          </a:p>
        </p:txBody>
      </p:sp>
      <p:grpSp>
        <p:nvGrpSpPr>
          <p:cNvPr id="2" name="12 Grupo">
            <a:extLst>
              <a:ext uri="{FF2B5EF4-FFF2-40B4-BE49-F238E27FC236}">
                <a16:creationId xmlns="" xmlns:a16="http://schemas.microsoft.com/office/drawing/2014/main" id="{C8C39113-32E4-1E52-B4B5-22BC5EA69F63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052513"/>
            <a:ext cx="6840537" cy="1427162"/>
            <a:chOff x="683568" y="3645024"/>
            <a:chExt cx="7540384" cy="3513442"/>
          </a:xfrm>
        </p:grpSpPr>
        <p:pic>
          <p:nvPicPr>
            <p:cNvPr id="7" name="6 Imagen" descr="https://encrypted-tbn0.gstatic.com/images?q=tbn:ANd9GcSdFVgM2kmvwki0Senn3DVKCGlgd3fr5zGwhOrH6GowZAtUTgQN">
              <a:hlinkClick r:id="rId3"/>
              <a:extLst>
                <a:ext uri="{FF2B5EF4-FFF2-40B4-BE49-F238E27FC236}">
                  <a16:creationId xmlns="" xmlns:a16="http://schemas.microsoft.com/office/drawing/2014/main" id="{984522CC-F625-DEC3-43EC-BAA893168084}"/>
                </a:ext>
              </a:extLst>
            </p:cNvPr>
            <p:cNvPicPr/>
            <p:nvPr/>
          </p:nvPicPr>
          <p:blipFill>
            <a:blip r:embed="rId4">
              <a:lum contrast="-14000"/>
            </a:blip>
            <a:srcRect l="17222" r="66482" b="12468"/>
            <a:stretch>
              <a:fillRect/>
            </a:stretch>
          </p:blipFill>
          <p:spPr bwMode="auto">
            <a:xfrm>
              <a:off x="1763265" y="3645024"/>
              <a:ext cx="572223" cy="22354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8" name="7 Imagen" descr="https://encrypted-tbn0.gstatic.com/images?q=tbn:ANd9GcSdFVgM2kmvwki0Senn3DVKCGlgd3fr5zGwhOrH6GowZAtUTgQN">
              <a:hlinkClick r:id="rId3"/>
              <a:extLst>
                <a:ext uri="{FF2B5EF4-FFF2-40B4-BE49-F238E27FC236}">
                  <a16:creationId xmlns="" xmlns:a16="http://schemas.microsoft.com/office/drawing/2014/main" id="{E4764632-266E-D5BD-E1D4-A77EA5EDAC57}"/>
                </a:ext>
              </a:extLst>
            </p:cNvPr>
            <p:cNvPicPr/>
            <p:nvPr/>
          </p:nvPicPr>
          <p:blipFill>
            <a:blip r:embed="rId4">
              <a:lum contrast="-14000"/>
            </a:blip>
            <a:srcRect l="17222" r="66482" b="12468"/>
            <a:stretch>
              <a:fillRect/>
            </a:stretch>
          </p:blipFill>
          <p:spPr bwMode="auto">
            <a:xfrm>
              <a:off x="3059953" y="3715371"/>
              <a:ext cx="572222" cy="22354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10" name="9 Imagen" descr="https://encrypted-tbn0.gstatic.com/images?q=tbn:ANd9GcSdFVgM2kmvwki0Senn3DVKCGlgd3fr5zGwhOrH6GowZAtUTgQN">
              <a:hlinkClick r:id="rId3"/>
              <a:extLst>
                <a:ext uri="{FF2B5EF4-FFF2-40B4-BE49-F238E27FC236}">
                  <a16:creationId xmlns="" xmlns:a16="http://schemas.microsoft.com/office/drawing/2014/main" id="{AD75905D-63B7-7BA5-06C7-DB834CAC153E}"/>
                </a:ext>
              </a:extLst>
            </p:cNvPr>
            <p:cNvPicPr/>
            <p:nvPr/>
          </p:nvPicPr>
          <p:blipFill>
            <a:blip r:embed="rId4">
              <a:lum contrast="-14000"/>
            </a:blip>
            <a:srcRect l="17222" r="66482" b="12468"/>
            <a:stretch>
              <a:fillRect/>
            </a:stretch>
          </p:blipFill>
          <p:spPr bwMode="auto">
            <a:xfrm>
              <a:off x="4571880" y="3715371"/>
              <a:ext cx="572222" cy="22354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114703" name="10 Imagen" descr="https://encrypted-tbn0.gstatic.com/images?q=tbn:ANd9GcSdFVgM2kmvwki0Senn3DVKCGlgd3fr5zGwhOrH6GowZAtUTgQN">
              <a:hlinkClick r:id="rId3"/>
              <a:extLst>
                <a:ext uri="{FF2B5EF4-FFF2-40B4-BE49-F238E27FC236}">
                  <a16:creationId xmlns="" xmlns:a16="http://schemas.microsoft.com/office/drawing/2014/main" id="{8795344A-0EAB-6236-D17C-1ED73F726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12000" contrast="7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12" t="15013" r="14630" b="30534"/>
            <a:stretch>
              <a:fillRect/>
            </a:stretch>
          </p:blipFill>
          <p:spPr bwMode="auto">
            <a:xfrm>
              <a:off x="6012160" y="3789040"/>
              <a:ext cx="990600" cy="203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704" name="11 Rectángulo">
              <a:extLst>
                <a:ext uri="{FF2B5EF4-FFF2-40B4-BE49-F238E27FC236}">
                  <a16:creationId xmlns="" xmlns:a16="http://schemas.microsoft.com/office/drawing/2014/main" id="{A7DE4099-504C-9D5B-25EA-5ED4A5A21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6021289"/>
              <a:ext cx="7540384" cy="1137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S" sz="24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ca-ES" altLang="es-ES" sz="24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Edat     x       x+3          x+6            x+9</a:t>
              </a:r>
            </a:p>
          </p:txBody>
        </p:sp>
      </p:grpSp>
      <p:sp>
        <p:nvSpPr>
          <p:cNvPr id="14" name="5 Rectángulo">
            <a:extLst>
              <a:ext uri="{FF2B5EF4-FFF2-40B4-BE49-F238E27FC236}">
                <a16:creationId xmlns="" xmlns:a16="http://schemas.microsoft.com/office/drawing/2014/main" id="{62AA13AF-95EB-A309-9402-2C4135A7E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284538"/>
            <a:ext cx="8351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</a:rPr>
              <a:t>Aleshores,      4x   =  138 - 3 – 6 - 9</a:t>
            </a:r>
            <a:endParaRPr lang="es-ES" altLang="es-ES" sz="2400"/>
          </a:p>
        </p:txBody>
      </p:sp>
      <p:sp>
        <p:nvSpPr>
          <p:cNvPr id="13" name="5 Rectángulo">
            <a:extLst>
              <a:ext uri="{FF2B5EF4-FFF2-40B4-BE49-F238E27FC236}">
                <a16:creationId xmlns="" xmlns:a16="http://schemas.microsoft.com/office/drawing/2014/main" id="{77D9FA90-B044-0B0E-985E-F13694337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708275"/>
            <a:ext cx="8351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</a:rPr>
              <a:t>x + (x+3) + (x+6) + (x + 9 )  =  138</a:t>
            </a:r>
            <a:endParaRPr lang="es-ES" altLang="es-ES" sz="2400"/>
          </a:p>
        </p:txBody>
      </p:sp>
      <p:sp>
        <p:nvSpPr>
          <p:cNvPr id="15" name="5 Rectángulo">
            <a:extLst>
              <a:ext uri="{FF2B5EF4-FFF2-40B4-BE49-F238E27FC236}">
                <a16:creationId xmlns="" xmlns:a16="http://schemas.microsoft.com/office/drawing/2014/main" id="{C0D72B46-03E6-E236-083E-A7B2D7DF7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3860800"/>
            <a:ext cx="8351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</a:rPr>
              <a:t>4x   =  120</a:t>
            </a:r>
            <a:endParaRPr lang="es-ES" altLang="es-ES" sz="2400"/>
          </a:p>
        </p:txBody>
      </p:sp>
      <p:sp>
        <p:nvSpPr>
          <p:cNvPr id="16" name="5 Rectángulo">
            <a:extLst>
              <a:ext uri="{FF2B5EF4-FFF2-40B4-BE49-F238E27FC236}">
                <a16:creationId xmlns="" xmlns:a16="http://schemas.microsoft.com/office/drawing/2014/main" id="{D3E9DDA7-513E-5DD5-7A34-D0250E9DE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4292600"/>
            <a:ext cx="8351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</a:rPr>
              <a:t>x   =  120 / 4 = 30 anys tindrà el menut</a:t>
            </a:r>
            <a:endParaRPr lang="es-ES" altLang="es-ES" sz="2400"/>
          </a:p>
        </p:txBody>
      </p:sp>
      <p:sp>
        <p:nvSpPr>
          <p:cNvPr id="17" name="16 Rectángulo">
            <a:extLst>
              <a:ext uri="{FF2B5EF4-FFF2-40B4-BE49-F238E27FC236}">
                <a16:creationId xmlns="" xmlns:a16="http://schemas.microsoft.com/office/drawing/2014/main" id="{C751C414-F1E3-66A8-C604-9D29516E1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24400"/>
            <a:ext cx="7489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</a:rPr>
              <a:t>els altres tindran 33, 36 i 39 anys,  respectivament</a:t>
            </a:r>
          </a:p>
        </p:txBody>
      </p:sp>
      <p:sp>
        <p:nvSpPr>
          <p:cNvPr id="18" name="5 Rectángulo">
            <a:extLst>
              <a:ext uri="{FF2B5EF4-FFF2-40B4-BE49-F238E27FC236}">
                <a16:creationId xmlns="" xmlns:a16="http://schemas.microsoft.com/office/drawing/2014/main" id="{CE2BE246-CC78-1B3D-9F6C-FC5F613E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5445125"/>
            <a:ext cx="8351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2400" b="1">
                <a:solidFill>
                  <a:srgbClr val="C00000"/>
                </a:solidFill>
                <a:latin typeface="Arial" panose="020B0604020202020204" pitchFamily="34" charset="0"/>
              </a:rPr>
              <a:t>Comprovació:  </a:t>
            </a:r>
            <a:r>
              <a:rPr lang="ca-ES" altLang="es-ES" sz="2400" b="1">
                <a:solidFill>
                  <a:srgbClr val="0000FF"/>
                </a:solidFill>
                <a:latin typeface="Arial" panose="020B0604020202020204" pitchFamily="34" charset="0"/>
              </a:rPr>
              <a:t>30 + 33+ 36+ 39 = 138</a:t>
            </a:r>
            <a:endParaRPr lang="es-ES" altLang="es-ES" sz="2400"/>
          </a:p>
        </p:txBody>
      </p:sp>
      <p:pic>
        <p:nvPicPr>
          <p:cNvPr id="19" name="Picture 17" descr="panterarosa">
            <a:extLst>
              <a:ext uri="{FF2B5EF4-FFF2-40B4-BE49-F238E27FC236}">
                <a16:creationId xmlns="" xmlns:a16="http://schemas.microsoft.com/office/drawing/2014/main" id="{3BFEBA1A-1F12-BA71-2463-57C76344F7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376863"/>
            <a:ext cx="12954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5" grpId="0"/>
      <p:bldP spid="16" grpId="0"/>
      <p:bldP spid="17" grpId="0"/>
      <p:bldP spid="1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="" xmlns:a16="http://schemas.microsoft.com/office/drawing/2014/main" id="{E397C952-45A6-BB5F-8AB0-90BE03D91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260350"/>
            <a:ext cx="7469187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6.7. Resolució de Problemes</a:t>
            </a:r>
            <a:endParaRPr lang="es-ES" altLang="es-ES" sz="3600"/>
          </a:p>
        </p:txBody>
      </p:sp>
      <p:sp>
        <p:nvSpPr>
          <p:cNvPr id="119811" name="5 Rectángulo">
            <a:extLst>
              <a:ext uri="{FF2B5EF4-FFF2-40B4-BE49-F238E27FC236}">
                <a16:creationId xmlns="" xmlns:a16="http://schemas.microsoft.com/office/drawing/2014/main" id="{8FDAB8CE-DD0D-2AA1-2FF1-95954692D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8316913" cy="303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2" eaLnBrk="1" hangingPunct="1">
              <a:lnSpc>
                <a:spcPct val="150000"/>
              </a:lnSpc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</a:pPr>
            <a:r>
              <a:rPr lang="ca-ES" altLang="es-ES" sz="3600" dirty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r>
              <a:rPr lang="ca-ES" altLang="es-ES" sz="3200" b="1" dirty="0">
                <a:solidFill>
                  <a:srgbClr val="C00000"/>
                </a:solidFill>
                <a:latin typeface="Arial"/>
                <a:cs typeface="Arial"/>
              </a:rPr>
              <a:t>Web per a resoldre problemes de primer grau. </a:t>
            </a:r>
            <a:r>
              <a:rPr lang="ca-ES" altLang="es-ES" sz="3200" b="1" dirty="0">
                <a:solidFill>
                  <a:srgbClr val="C00000"/>
                </a:solidFill>
                <a:latin typeface="Arial"/>
                <a:cs typeface="Arial"/>
                <a:hlinkClick r:id="rId2"/>
              </a:rPr>
              <a:t>I</a:t>
            </a:r>
            <a:r>
              <a:rPr lang="ca-ES" sz="3200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https://procomun.intef.es/itinerarios/ecuaciones-de-primer-grado</a:t>
            </a:r>
            <a:endParaRPr lang="es-ES"/>
          </a:p>
        </p:txBody>
      </p:sp>
      <p:pic>
        <p:nvPicPr>
          <p:cNvPr id="119812" name="Picture 2" descr="https://encrypted-tbn3.gstatic.com/images?q=tbn:ANd9GcQ_yGTyufeEV-wIAHNJ3En28JmO2EkqG7Zd6G4jHBWUBxP5rBPy">
            <a:extLst>
              <a:ext uri="{FF2B5EF4-FFF2-40B4-BE49-F238E27FC236}">
                <a16:creationId xmlns="" xmlns:a16="http://schemas.microsoft.com/office/drawing/2014/main" id="{D3F711E6-A835-E5CF-B871-90526D5BB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1"/>
          <a:stretch>
            <a:fillRect/>
          </a:stretch>
        </p:blipFill>
        <p:spPr bwMode="auto">
          <a:xfrm>
            <a:off x="3059113" y="4149725"/>
            <a:ext cx="4392612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3" name="Picture 13" descr="gif_50_14">
            <a:hlinkClick r:id="rId4" action="ppaction://hlinksldjump"/>
            <a:extLst>
              <a:ext uri="{FF2B5EF4-FFF2-40B4-BE49-F238E27FC236}">
                <a16:creationId xmlns="" xmlns:a16="http://schemas.microsoft.com/office/drawing/2014/main" id="{A4A5B4A0-925E-AE1A-2BC6-BB980866E9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73788"/>
            <a:ext cx="3508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="" xmlns:a16="http://schemas.microsoft.com/office/drawing/2014/main" id="{89B08127-6718-88B0-E9D0-BDD17246A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052513"/>
            <a:ext cx="8763000" cy="5410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ca-ES" altLang="es-ES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y actividades para enseñar álgebra. Grupo Azarquiel (1991). Sevilla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ca-ES" altLang="es-ES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Colección Matemáticas: Cultura y Aprendizaje, n.° 33. Ed. Síntesis. Madrid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ca-ES" altLang="es-ES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12 a 16. Un projecte de currículo de Matemàtiques. Grupo Cero de Valencia . Vol. III. València 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ca-ES" altLang="es-ES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Fascícle n. 12. Colecció Materials per a la Reforma. Conselleria d’Educació de la Generalitat Valencia 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ca-ES" altLang="es-ES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Iniciación al álgebra. Autores: Socas, M. M. y otros. (1989). Colección Matemáticas: Cultura y Aprendizaje, n.° 23. Ed. Síntesis. Madrid 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ca-ES" altLang="es-ES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Problemes olímpics. Societat d’Educació Matemàtica de la Comunitat Valenciana. Ed. SEMCV. València 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ca-ES" altLang="es-ES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Matemàtiques  2 Educació Secundaria. Autors : J. Colera, I. Gaztelu (2012). Editorial Anaya : Madrid 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ca-ES" altLang="es-ES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Programar y evaluar competencias básicas en 15 pasos. Autores: </a:t>
            </a:r>
            <a:r>
              <a:rPr lang="ca-ES" altLang="es-ES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Angel Pérez Pueyo</a:t>
            </a:r>
            <a:r>
              <a:rPr lang="ca-ES" altLang="es-ES" sz="1600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otros (2009). Editorial Graó: Barcelona.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ca-ES" altLang="es-ES" sz="26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579" name="2 Rectángulo">
            <a:extLst>
              <a:ext uri="{FF2B5EF4-FFF2-40B4-BE49-F238E27FC236}">
                <a16:creationId xmlns="" xmlns:a16="http://schemas.microsoft.com/office/drawing/2014/main" id="{4478EACC-1240-8352-08A0-AB6579DAA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88913"/>
            <a:ext cx="32893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4400" b="1">
                <a:solidFill>
                  <a:srgbClr val="C00000"/>
                </a:solidFill>
                <a:latin typeface="Arial" panose="020B0604020202020204" pitchFamily="34" charset="0"/>
              </a:rPr>
              <a:t>Bibliografia</a:t>
            </a:r>
            <a:endParaRPr lang="ca-ES" altLang="es-ES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build="p" bldLvl="3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="" xmlns:a16="http://schemas.microsoft.com/office/drawing/2014/main" id="{FC75D26B-A84F-D811-5534-1FCCB9835C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052513"/>
            <a:ext cx="8439150" cy="5410200"/>
          </a:xfrm>
        </p:spPr>
        <p:txBody>
          <a:bodyPr/>
          <a:lstStyle/>
          <a:p>
            <a:pPr marL="360000"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a-ES" sz="1600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hlinkClick r:id="rId2"/>
              </a:rPr>
              <a:t>http://www.juntadeandalucia.es/averroes/iesarroyo/matematicas/materiales/3eso/algebra/identyecua/identyecua.htm</a:t>
            </a:r>
            <a:endParaRPr lang="ca-ES" sz="1600" b="1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000"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endParaRPr lang="ca-ES" sz="200" b="1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000"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s-ES" sz="1600" b="1" u="sng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hlinkClick r:id="rId3"/>
              </a:rPr>
              <a:t>http://descargas.pntic.mec.es/cedec/mat3/contenidos/u3/M3_U3_contenidos/4_ecuaciones_de_primer_grado.html</a:t>
            </a:r>
            <a:endParaRPr lang="es-ES" sz="1600" b="1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000"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endParaRPr lang="es-ES" sz="200" b="1" u="sng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60000"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s-ES" sz="1600" b="1" u="sng" dirty="0">
                <a:latin typeface="Arial" pitchFamily="34" charset="0"/>
                <a:cs typeface="Arial" pitchFamily="34" charset="0"/>
                <a:hlinkClick r:id="rId4"/>
              </a:rPr>
              <a:t>http://maralboran.org/wikipedia/index.php/Ecuaciones_de_primer_grado#Resoluci.C3.B3n_de_problemas_mediante_ecuaciones_de_primer_grado</a:t>
            </a:r>
          </a:p>
          <a:p>
            <a:pPr marL="360000"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endParaRPr lang="es-ES" sz="200" b="1" u="sng" dirty="0">
              <a:latin typeface="Arial" pitchFamily="34" charset="0"/>
              <a:cs typeface="Arial" pitchFamily="34" charset="0"/>
              <a:hlinkClick r:id="rId4"/>
            </a:endParaRPr>
          </a:p>
          <a:p>
            <a:pPr marL="360000"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s-ES" sz="1600" b="1" u="sng" dirty="0">
                <a:latin typeface="Arial" pitchFamily="34" charset="0"/>
                <a:cs typeface="Arial" pitchFamily="34" charset="0"/>
                <a:hlinkClick r:id="rId4"/>
              </a:rPr>
              <a:t>http://www.mcgraw-hill.es/bcv/guide/capitulo/8448149807.pdf</a:t>
            </a:r>
          </a:p>
          <a:p>
            <a:pPr marL="360000"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endParaRPr lang="es-ES" sz="200" b="1" u="sng" dirty="0">
              <a:latin typeface="Arial" pitchFamily="34" charset="0"/>
              <a:cs typeface="Arial" pitchFamily="34" charset="0"/>
              <a:hlinkClick r:id="rId4"/>
            </a:endParaRPr>
          </a:p>
          <a:p>
            <a:pPr marL="360000"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s-ES" sz="1600" b="1" u="sng" dirty="0">
                <a:latin typeface="Arial" pitchFamily="34" charset="0"/>
                <a:cs typeface="Arial" pitchFamily="34" charset="0"/>
                <a:hlinkClick r:id="rId4"/>
              </a:rPr>
              <a:t>http://blocs.xtec.cat/matematiques7cd100/</a:t>
            </a:r>
          </a:p>
          <a:p>
            <a:pPr marL="360000"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  <a:defRPr/>
            </a:pPr>
            <a:endParaRPr lang="es-ES" sz="200" b="1" u="sng" dirty="0">
              <a:latin typeface="Arial" pitchFamily="34" charset="0"/>
              <a:cs typeface="Arial" pitchFamily="34" charset="0"/>
              <a:hlinkClick r:id="rId4"/>
            </a:endParaRPr>
          </a:p>
          <a:p>
            <a:pPr marL="360000"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s-ES" sz="1600" b="1" u="sng" dirty="0">
                <a:latin typeface="Arial" pitchFamily="34" charset="0"/>
                <a:cs typeface="Arial" pitchFamily="34" charset="0"/>
                <a:hlinkClick r:id="rId4"/>
              </a:rPr>
              <a:t>http://ioc.xtec.cat/materials/G_MA2/lliura1/L1-s1-1_2-teoria.pdf</a:t>
            </a:r>
          </a:p>
          <a:p>
            <a:pPr marL="360000"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  <a:defRPr/>
            </a:pPr>
            <a:endParaRPr lang="es-ES" sz="200" b="1" u="sng" dirty="0">
              <a:latin typeface="Arial" pitchFamily="34" charset="0"/>
              <a:cs typeface="Arial" pitchFamily="34" charset="0"/>
              <a:hlinkClick r:id="rId4"/>
            </a:endParaRPr>
          </a:p>
          <a:p>
            <a:pPr marL="360000"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es-ES" sz="1600" b="1" u="sng" dirty="0">
                <a:latin typeface="Arial" pitchFamily="34" charset="0"/>
                <a:cs typeface="Arial" pitchFamily="34" charset="0"/>
                <a:hlinkClick r:id="rId4"/>
              </a:rPr>
              <a:t>http://clic.xtec.cat/quaderns/biblioteca/algebra_ca/html/index.htm?&amp;appl=http://clic.xtec.cat/qv_viewer/dist/html/appl/&amp;css=http://clic.xtec.cat/qv_viewer/dist/html/css/&amp;js=http://clic.xtec.cat/qv_viewer/dist/html/scripts/&amp;lang=null&amp;skin=null&amp;biblio=true&amp;xml=algebra_ca/algebra_ca.xml&amp;base=algebra_ca</a:t>
            </a:r>
          </a:p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Char char="§"/>
              <a:defRPr/>
            </a:pPr>
            <a:endParaRPr lang="ca-E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03" name="2 Rectángulo">
            <a:extLst>
              <a:ext uri="{FF2B5EF4-FFF2-40B4-BE49-F238E27FC236}">
                <a16:creationId xmlns="" xmlns:a16="http://schemas.microsoft.com/office/drawing/2014/main" id="{8F63936C-810E-E52B-8202-4208F8884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188913"/>
            <a:ext cx="16795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ca-ES" altLang="es-ES" sz="4400" b="1">
                <a:solidFill>
                  <a:srgbClr val="C00000"/>
                </a:solidFill>
                <a:latin typeface="Arial" panose="020B0604020202020204" pitchFamily="34" charset="0"/>
              </a:rPr>
              <a:t>Webs</a:t>
            </a:r>
            <a:endParaRPr lang="ca-ES" altLang="es-ES" sz="4400"/>
          </a:p>
        </p:txBody>
      </p:sp>
      <p:pic>
        <p:nvPicPr>
          <p:cNvPr id="153604" name="Picture 13" descr="gif_50_14">
            <a:hlinkClick r:id="rId5" action="ppaction://hlinksldjump"/>
            <a:extLst>
              <a:ext uri="{FF2B5EF4-FFF2-40B4-BE49-F238E27FC236}">
                <a16:creationId xmlns="" xmlns:a16="http://schemas.microsoft.com/office/drawing/2014/main" id="{0E8D391A-33B2-6EF4-3C56-F0637006F69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6173788"/>
            <a:ext cx="350837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70F1F509-6057-55B6-72BC-AEE24152B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6.1. Equacions: significat i utilitat</a:t>
            </a:r>
          </a:p>
        </p:txBody>
      </p:sp>
      <p:sp>
        <p:nvSpPr>
          <p:cNvPr id="20" name="19 Rectángulo">
            <a:extLst>
              <a:ext uri="{FF2B5EF4-FFF2-40B4-BE49-F238E27FC236}">
                <a16:creationId xmlns="" xmlns:a16="http://schemas.microsoft.com/office/drawing/2014/main" id="{D294AC67-3E9E-14E6-DAF2-8D900212EE75}"/>
              </a:ext>
            </a:extLst>
          </p:cNvPr>
          <p:cNvSpPr/>
          <p:nvPr/>
        </p:nvSpPr>
        <p:spPr>
          <a:xfrm>
            <a:off x="539750" y="1125538"/>
            <a:ext cx="8208963" cy="6616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ca-ES" b="1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 +3)·(x+2) = x</a:t>
            </a:r>
            <a:r>
              <a:rPr lang="ca-ES" b="1" baseline="30000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ca-ES" b="1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+ 5x +6        </a:t>
            </a:r>
          </a:p>
          <a:p>
            <a:pPr marL="514350" indent="-514350" algn="l">
              <a:lnSpc>
                <a:spcPct val="150000"/>
              </a:lnSpc>
              <a:buFontTx/>
              <a:buAutoNum type="arabicParenR"/>
              <a:defRPr/>
            </a:pPr>
            <a:r>
              <a:rPr lang="ca-ES" sz="18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Geomètricament: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ca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Àrea rectangle gran =</a:t>
            </a:r>
            <a:r>
              <a:rPr lang="ca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a-ES" b="1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 +3)·(x+2) =</a:t>
            </a:r>
            <a:endParaRPr lang="ca-E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defRPr/>
            </a:pPr>
            <a:r>
              <a:rPr lang="ca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ca-ES" b="1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a-E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a-ES" b="1" dirty="0">
                <a:solidFill>
                  <a:srgbClr val="D6A300"/>
                </a:solidFill>
                <a:latin typeface="Arial" pitchFamily="34" charset="0"/>
                <a:cs typeface="Arial" pitchFamily="34" charset="0"/>
              </a:rPr>
              <a:t>Àrea groga </a:t>
            </a:r>
            <a:r>
              <a:rPr lang="ca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+  ( Àrea blava+ </a:t>
            </a:r>
            <a:r>
              <a:rPr lang="ca-ES" b="1" dirty="0">
                <a:solidFill>
                  <a:srgbClr val="FF9966"/>
                </a:solidFill>
                <a:latin typeface="Arial" pitchFamily="34" charset="0"/>
                <a:cs typeface="Arial" pitchFamily="34" charset="0"/>
              </a:rPr>
              <a:t>Àrea rosa</a:t>
            </a:r>
            <a:r>
              <a:rPr lang="ca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ca-ES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Àrea verda </a:t>
            </a:r>
            <a:r>
              <a:rPr lang="ca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ca-ES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" b="1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ES" b="1" baseline="30000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" b="1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+ (3x +2x) + 6</a:t>
            </a:r>
          </a:p>
          <a:p>
            <a:pPr marL="514350" indent="-514350" algn="l">
              <a:defRPr/>
            </a:pPr>
            <a:endParaRPr lang="es-ES" dirty="0"/>
          </a:p>
          <a:p>
            <a:pPr marL="514350" indent="-514350" algn="l">
              <a:defRPr/>
            </a:pPr>
            <a:endParaRPr lang="ca-E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200000"/>
              </a:lnSpc>
              <a:buFontTx/>
              <a:buAutoNum type="arabicParenR"/>
              <a:defRPr/>
            </a:pPr>
            <a:endParaRPr lang="ca-ES" sz="3200" b="1" dirty="0">
              <a:solidFill>
                <a:schemeClr val="accent3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200000"/>
              </a:lnSpc>
              <a:buFontTx/>
              <a:buAutoNum type="arabicParenR"/>
              <a:defRPr/>
            </a:pPr>
            <a:endParaRPr lang="ca-E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defRPr/>
            </a:pPr>
            <a:endParaRPr lang="ca-E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s-ES" dirty="0"/>
          </a:p>
          <a:p>
            <a:pPr>
              <a:defRPr/>
            </a:pPr>
            <a:r>
              <a:rPr lang="es-ES" dirty="0"/>
              <a:t> </a:t>
            </a:r>
          </a:p>
        </p:txBody>
      </p:sp>
      <p:grpSp>
        <p:nvGrpSpPr>
          <p:cNvPr id="18436" name="8 Grupo">
            <a:extLst>
              <a:ext uri="{FF2B5EF4-FFF2-40B4-BE49-F238E27FC236}">
                <a16:creationId xmlns="" xmlns:a16="http://schemas.microsoft.com/office/drawing/2014/main" id="{2DD6513C-9F3D-2B61-B81C-4F05B9647E2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933825"/>
            <a:ext cx="8677275" cy="2924175"/>
            <a:chOff x="251520" y="3933056"/>
            <a:chExt cx="8677299" cy="2924944"/>
          </a:xfrm>
        </p:grpSpPr>
        <p:pic>
          <p:nvPicPr>
            <p:cNvPr id="18437" name="Picture 2" descr="Producto de dos polinomios">
              <a:extLst>
                <a:ext uri="{FF2B5EF4-FFF2-40B4-BE49-F238E27FC236}">
                  <a16:creationId xmlns="" xmlns:a16="http://schemas.microsoft.com/office/drawing/2014/main" id="{4ADB677C-8D4E-99F6-9510-69512BE5C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016375"/>
              <a:ext cx="3241675" cy="284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8" name="Picture 2" descr="Producto de dos polinomios">
              <a:extLst>
                <a:ext uri="{FF2B5EF4-FFF2-40B4-BE49-F238E27FC236}">
                  <a16:creationId xmlns="" xmlns:a16="http://schemas.microsoft.com/office/drawing/2014/main" id="{A0F984CB-999D-60E4-8C17-873DC4EBDF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3" t="2534" r="37778" b="69592"/>
            <a:stretch>
              <a:fillRect/>
            </a:stretch>
          </p:blipFill>
          <p:spPr bwMode="auto">
            <a:xfrm>
              <a:off x="5652120" y="4005064"/>
              <a:ext cx="1584325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9" name="Picture 2" descr="Producto de dos polinomios">
              <a:extLst>
                <a:ext uri="{FF2B5EF4-FFF2-40B4-BE49-F238E27FC236}">
                  <a16:creationId xmlns="" xmlns:a16="http://schemas.microsoft.com/office/drawing/2014/main" id="{A492F8D4-1EC7-33C3-2567-A30D1DE2B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27" b="72125"/>
            <a:stretch>
              <a:fillRect/>
            </a:stretch>
          </p:blipFill>
          <p:spPr bwMode="auto">
            <a:xfrm>
              <a:off x="7668344" y="3933056"/>
              <a:ext cx="1260475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0" name="Picture 2" descr="Producto de dos polinomios">
              <a:extLst>
                <a:ext uri="{FF2B5EF4-FFF2-40B4-BE49-F238E27FC236}">
                  <a16:creationId xmlns="" xmlns:a16="http://schemas.microsoft.com/office/drawing/2014/main" id="{336E85F0-1B26-4D56-4503-F92A7752F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3" t="27477" r="37778" b="16776"/>
            <a:stretch>
              <a:fillRect/>
            </a:stretch>
          </p:blipFill>
          <p:spPr bwMode="auto">
            <a:xfrm>
              <a:off x="3707904" y="4005064"/>
              <a:ext cx="1584325" cy="158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1" name="Picture 2" descr="Producto de dos polinomios">
              <a:extLst>
                <a:ext uri="{FF2B5EF4-FFF2-40B4-BE49-F238E27FC236}">
                  <a16:creationId xmlns="" xmlns:a16="http://schemas.microsoft.com/office/drawing/2014/main" id="{4D719704-08C5-7FE3-2269-45637B76F6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01" t="27875" r="4443" b="18912"/>
            <a:stretch>
              <a:fillRect/>
            </a:stretch>
          </p:blipFill>
          <p:spPr bwMode="auto">
            <a:xfrm>
              <a:off x="5868144" y="5085184"/>
              <a:ext cx="1152525" cy="151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6C55A411-FB08-7357-446F-420EFBBE8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6.1. Equacions: significat i utilitat</a:t>
            </a:r>
          </a:p>
        </p:txBody>
      </p:sp>
      <p:sp>
        <p:nvSpPr>
          <p:cNvPr id="20" name="19 Rectángulo">
            <a:extLst>
              <a:ext uri="{FF2B5EF4-FFF2-40B4-BE49-F238E27FC236}">
                <a16:creationId xmlns="" xmlns:a16="http://schemas.microsoft.com/office/drawing/2014/main" id="{957474FE-3230-2AB8-A871-5A534B4F96BB}"/>
              </a:ext>
            </a:extLst>
          </p:cNvPr>
          <p:cNvSpPr/>
          <p:nvPr/>
        </p:nvSpPr>
        <p:spPr>
          <a:xfrm>
            <a:off x="539750" y="1125538"/>
            <a:ext cx="8208963" cy="6108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ca-ES" b="1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 +3)·(x+2) = x</a:t>
            </a:r>
            <a:r>
              <a:rPr lang="ca-ES" b="1" baseline="30000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ca-ES" b="1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+ 5x +6        </a:t>
            </a:r>
          </a:p>
          <a:p>
            <a:pPr marL="514350" indent="-514350" algn="l">
              <a:lnSpc>
                <a:spcPct val="150000"/>
              </a:lnSpc>
              <a:defRPr/>
            </a:pPr>
            <a:r>
              <a:rPr lang="ca-ES" sz="18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2) Operativament: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ca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Àrea rectangle gran =</a:t>
            </a:r>
            <a:r>
              <a:rPr lang="ca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ca-ES" b="1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 +3)·(x+2) =</a:t>
            </a:r>
            <a:endParaRPr lang="ca-E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defRPr/>
            </a:pPr>
            <a:r>
              <a:rPr lang="ca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x </a:t>
            </a:r>
            <a:r>
              <a:rPr lang="ca-E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 </a:t>
            </a:r>
            <a:r>
              <a:rPr lang="ca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 + 2 </a:t>
            </a:r>
            <a:r>
              <a:rPr lang="ca-E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 </a:t>
            </a:r>
            <a:r>
              <a:rPr lang="ca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 + 3 </a:t>
            </a:r>
            <a:r>
              <a:rPr lang="ca-E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 </a:t>
            </a:r>
            <a:r>
              <a:rPr lang="ca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 + 3 </a:t>
            </a:r>
            <a:r>
              <a:rPr lang="ca-ES" sz="1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 </a:t>
            </a:r>
            <a:r>
              <a:rPr lang="ca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2 = </a:t>
            </a:r>
            <a:r>
              <a:rPr lang="ca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ca-ES" b="1" baseline="30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ca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+ 2x + 3x + 6</a:t>
            </a:r>
            <a:r>
              <a:rPr lang="ca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</a:p>
          <a:p>
            <a:pPr marL="514350" indent="-514350">
              <a:lnSpc>
                <a:spcPct val="150000"/>
              </a:lnSpc>
              <a:defRPr/>
            </a:pPr>
            <a:r>
              <a:rPr lang="ca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= </a:t>
            </a:r>
            <a:r>
              <a:rPr lang="ca-ES" b="1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ca-ES" b="1" baseline="30000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ca-ES" b="1" dirty="0">
                <a:solidFill>
                  <a:schemeClr val="accent3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+ 5x +6 </a:t>
            </a:r>
            <a:endParaRPr lang="es-ES" dirty="0"/>
          </a:p>
          <a:p>
            <a:pPr marL="514350" indent="-514350" algn="l">
              <a:defRPr/>
            </a:pPr>
            <a:endParaRPr lang="ca-E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200000"/>
              </a:lnSpc>
              <a:buFontTx/>
              <a:buAutoNum type="arabicParenR"/>
              <a:defRPr/>
            </a:pPr>
            <a:endParaRPr lang="ca-ES" sz="3200" b="1" dirty="0">
              <a:solidFill>
                <a:schemeClr val="accent3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200000"/>
              </a:lnSpc>
              <a:buFontTx/>
              <a:buAutoNum type="arabicParenR"/>
              <a:defRPr/>
            </a:pPr>
            <a:endParaRPr lang="ca-E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200000"/>
              </a:lnSpc>
              <a:defRPr/>
            </a:pPr>
            <a:endParaRPr lang="ca-E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es-ES" dirty="0"/>
          </a:p>
          <a:p>
            <a:pPr>
              <a:defRPr/>
            </a:pPr>
            <a:r>
              <a:rPr lang="es-ES" dirty="0"/>
              <a:t> </a:t>
            </a:r>
          </a:p>
        </p:txBody>
      </p:sp>
      <p:grpSp>
        <p:nvGrpSpPr>
          <p:cNvPr id="19460" name="8 Grupo">
            <a:extLst>
              <a:ext uri="{FF2B5EF4-FFF2-40B4-BE49-F238E27FC236}">
                <a16:creationId xmlns="" xmlns:a16="http://schemas.microsoft.com/office/drawing/2014/main" id="{FCDBD798-8977-581E-7EEE-71356549714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933825"/>
            <a:ext cx="8677275" cy="2924175"/>
            <a:chOff x="251520" y="3933056"/>
            <a:chExt cx="8677299" cy="2924944"/>
          </a:xfrm>
        </p:grpSpPr>
        <p:pic>
          <p:nvPicPr>
            <p:cNvPr id="19461" name="Picture 2" descr="Producto de dos polinomios">
              <a:extLst>
                <a:ext uri="{FF2B5EF4-FFF2-40B4-BE49-F238E27FC236}">
                  <a16:creationId xmlns="" xmlns:a16="http://schemas.microsoft.com/office/drawing/2014/main" id="{3E9B4E94-3911-4327-FCB8-151403441D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016375"/>
              <a:ext cx="3241675" cy="284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2" name="Picture 2" descr="Producto de dos polinomios">
              <a:extLst>
                <a:ext uri="{FF2B5EF4-FFF2-40B4-BE49-F238E27FC236}">
                  <a16:creationId xmlns="" xmlns:a16="http://schemas.microsoft.com/office/drawing/2014/main" id="{6DFF659D-F35E-AD92-09A9-F9FB7ECE13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3" t="2534" r="37778" b="69592"/>
            <a:stretch>
              <a:fillRect/>
            </a:stretch>
          </p:blipFill>
          <p:spPr bwMode="auto">
            <a:xfrm>
              <a:off x="5652120" y="4005064"/>
              <a:ext cx="1584325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3" name="Picture 2" descr="Producto de dos polinomios">
              <a:extLst>
                <a:ext uri="{FF2B5EF4-FFF2-40B4-BE49-F238E27FC236}">
                  <a16:creationId xmlns="" xmlns:a16="http://schemas.microsoft.com/office/drawing/2014/main" id="{22C1665E-4217-6DEF-13EE-C4D821F8F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27" b="72125"/>
            <a:stretch>
              <a:fillRect/>
            </a:stretch>
          </p:blipFill>
          <p:spPr bwMode="auto">
            <a:xfrm>
              <a:off x="7668344" y="3933056"/>
              <a:ext cx="1260475" cy="79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4" name="Picture 2" descr="Producto de dos polinomios">
              <a:extLst>
                <a:ext uri="{FF2B5EF4-FFF2-40B4-BE49-F238E27FC236}">
                  <a16:creationId xmlns="" xmlns:a16="http://schemas.microsoft.com/office/drawing/2014/main" id="{E3FE1701-1CA0-4EB7-083B-9EF4DBF55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3" t="27477" r="37778" b="16776"/>
            <a:stretch>
              <a:fillRect/>
            </a:stretch>
          </p:blipFill>
          <p:spPr bwMode="auto">
            <a:xfrm>
              <a:off x="3707904" y="4005064"/>
              <a:ext cx="1584325" cy="158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5" name="Picture 2" descr="Producto de dos polinomios">
              <a:extLst>
                <a:ext uri="{FF2B5EF4-FFF2-40B4-BE49-F238E27FC236}">
                  <a16:creationId xmlns="" xmlns:a16="http://schemas.microsoft.com/office/drawing/2014/main" id="{8443B646-F077-F655-9A3C-C2A3C0DE9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01" t="27875" r="4443" b="18912"/>
            <a:stretch>
              <a:fillRect/>
            </a:stretch>
          </p:blipFill>
          <p:spPr bwMode="auto">
            <a:xfrm>
              <a:off x="5868144" y="5085184"/>
              <a:ext cx="1152525" cy="151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978377B8-C3DD-32DB-4C0D-F11D812B2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ca-ES" altLang="es-ES" sz="3600" b="1">
                <a:solidFill>
                  <a:srgbClr val="C00000"/>
                </a:solidFill>
                <a:latin typeface="Arial" panose="020B0604020202020204" pitchFamily="34" charset="0"/>
              </a:rPr>
              <a:t>6.1. Equacions: significat i utilitat</a:t>
            </a:r>
          </a:p>
        </p:txBody>
      </p:sp>
      <p:sp>
        <p:nvSpPr>
          <p:cNvPr id="9219" name="5 Rectángulo">
            <a:extLst>
              <a:ext uri="{FF2B5EF4-FFF2-40B4-BE49-F238E27FC236}">
                <a16:creationId xmlns="" xmlns:a16="http://schemas.microsoft.com/office/drawing/2014/main" id="{2A151478-0723-7BD2-F3F4-311C08D1F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25538"/>
            <a:ext cx="792003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ca-ES" b="1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ca-ES" b="1" dirty="0">
                <a:solidFill>
                  <a:schemeClr val="accent3">
                    <a:lumMod val="10000"/>
                  </a:schemeClr>
                </a:solidFill>
                <a:latin typeface="Arial" charset="0"/>
                <a:cs typeface="Arial" charset="0"/>
              </a:rPr>
              <a:t>Pensa en el següent exemple</a:t>
            </a:r>
            <a:r>
              <a:rPr lang="ca-ES" b="1" dirty="0">
                <a:solidFill>
                  <a:srgbClr val="0000FF"/>
                </a:solidFill>
                <a:latin typeface="Arial" charset="0"/>
                <a:cs typeface="Arial" charset="0"/>
              </a:rPr>
              <a:t>:</a:t>
            </a:r>
          </a:p>
          <a:p>
            <a:pPr algn="l">
              <a:lnSpc>
                <a:spcPct val="150000"/>
              </a:lnSpc>
              <a:defRPr/>
            </a:pPr>
            <a:r>
              <a:rPr lang="ca-ES" sz="2200" b="1" dirty="0">
                <a:solidFill>
                  <a:srgbClr val="0000FF"/>
                </a:solidFill>
                <a:latin typeface="Arial" charset="0"/>
                <a:cs typeface="Arial" charset="0"/>
              </a:rPr>
              <a:t>La meua amiga Anna obrirà una nova botiga en un centre comercial i ha demanat pressupost per a les prestatgeries que pensa posar. Li han donat un pressupost en què cada prestatgeria costa 68 €. En total, amb les despeses de muntatge de 140 € inclosos, la factura seria de 412 €. </a:t>
            </a:r>
          </a:p>
          <a:p>
            <a:pPr algn="l">
              <a:lnSpc>
                <a:spcPct val="150000"/>
              </a:lnSpc>
              <a:defRPr/>
            </a:pPr>
            <a:r>
              <a:rPr lang="ca-ES" sz="2200" b="1" dirty="0">
                <a:solidFill>
                  <a:srgbClr val="0000FF"/>
                </a:solidFill>
                <a:latin typeface="Arial" charset="0"/>
                <a:cs typeface="Arial" charset="0"/>
              </a:rPr>
              <a:t>Sabries dir quantes prestatgeries pensa posar Anna?</a:t>
            </a:r>
          </a:p>
          <a:p>
            <a:pPr>
              <a:lnSpc>
                <a:spcPct val="150000"/>
              </a:lnSpc>
              <a:defRPr/>
            </a:pPr>
            <a:endParaRPr lang="ca-ES" b="1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endParaRPr lang="es-ES" dirty="0"/>
          </a:p>
          <a:p>
            <a:pPr>
              <a:defRPr/>
            </a:pPr>
            <a:endParaRPr lang="es-ES" dirty="0"/>
          </a:p>
        </p:txBody>
      </p:sp>
      <p:pic>
        <p:nvPicPr>
          <p:cNvPr id="26626" name="Picture 2" descr="Centro Comercial Colombo - Lisboa - Portug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18" r="29352"/>
          <a:stretch/>
        </p:blipFill>
        <p:spPr bwMode="auto">
          <a:xfrm>
            <a:off x="1763688" y="4797152"/>
            <a:ext cx="4752528" cy="17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6251</TotalTime>
  <Words>2768</Words>
  <Application>Microsoft Office PowerPoint</Application>
  <PresentationFormat>Presentación en pantalla (4:3)</PresentationFormat>
  <Paragraphs>555</Paragraphs>
  <Slides>65</Slides>
  <Notes>18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67" baseType="lpstr">
      <vt:lpstr>Facet</vt:lpstr>
      <vt:lpstr>Ecuación</vt:lpstr>
      <vt:lpstr>6 EQUACIONS</vt:lpstr>
      <vt:lpstr>Presentación de PowerPoint</vt:lpstr>
      <vt:lpstr>6.1. Equacions: significat i utilitat</vt:lpstr>
      <vt:lpstr>6.1. Equacions: significat i utilitat</vt:lpstr>
      <vt:lpstr>6.1. Equacions: significat i utilitat</vt:lpstr>
      <vt:lpstr>6.1. Equacions: significat i utilitat</vt:lpstr>
      <vt:lpstr>6.1. Equacions: significat i utilitat</vt:lpstr>
      <vt:lpstr>6.1. Equacions: significat i utilitat</vt:lpstr>
      <vt:lpstr>6.1. Equacions: significat i utilitat</vt:lpstr>
      <vt:lpstr>6.1. Equacions: significat i utilitat</vt:lpstr>
      <vt:lpstr>6.1. Equacions: significat i utilitat</vt:lpstr>
      <vt:lpstr>6.1. Equacions: significat i utilitat</vt:lpstr>
      <vt:lpstr>6.1. Equacions: significat i utilitat</vt:lpstr>
      <vt:lpstr>6.1. Equacions: significat i utilitat</vt:lpstr>
      <vt:lpstr>6.1. Equacions: significat i utilitat</vt:lpstr>
      <vt:lpstr>6.1. Equacions: significat i utilitat</vt:lpstr>
      <vt:lpstr>6.1. Equacions: significat i utilitat</vt:lpstr>
      <vt:lpstr>6.2. Equacions: nomenclatura</vt:lpstr>
      <vt:lpstr>6.2. Equacions: nomenclatura</vt:lpstr>
      <vt:lpstr>6.2. Equacions: nomenclatura</vt:lpstr>
      <vt:lpstr>6.2. Equacions: nomenclatura</vt:lpstr>
      <vt:lpstr>6.2. Equacions: nomenclatura</vt:lpstr>
      <vt:lpstr>6.2. Equacions: nomenclatura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6.4. Resolució d’equacions senzilles</vt:lpstr>
      <vt:lpstr>6.4. Resolució d’equacions senzilles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6.7. Resolució de Problemes</vt:lpstr>
      <vt:lpstr>6.7. Resolució de Problemes</vt:lpstr>
      <vt:lpstr>6.7. Resolució de Problemes</vt:lpstr>
      <vt:lpstr>6.7. Resolució de Problemes</vt:lpstr>
      <vt:lpstr>6.7. Resolució de Problemes</vt:lpstr>
      <vt:lpstr>6.7. Resolució de Problemes</vt:lpstr>
      <vt:lpstr>6.7. Resolució de Problemes</vt:lpstr>
      <vt:lpstr>6.7. Resolució de Problemes</vt:lpstr>
      <vt:lpstr>6.7. Resolució de Problemes</vt:lpstr>
      <vt:lpstr>6.7. Resolució de Problemes</vt:lpstr>
      <vt:lpstr>6.7. Resolució de Problemes</vt:lpstr>
      <vt:lpstr>6.7. Resolució de Problemes</vt:lpstr>
      <vt:lpstr>6.7. Resolució de Problemes</vt:lpstr>
      <vt:lpstr>6.7. Resolució de Problemes</vt:lpstr>
      <vt:lpstr>6.7. Resolució de Problemes</vt:lpstr>
      <vt:lpstr>6.7. Resolució de Problemes</vt:lpstr>
      <vt:lpstr>6.7. Resolució de Problemes</vt:lpstr>
      <vt:lpstr>6.7. Resolució de Problemes</vt:lpstr>
      <vt:lpstr>6.7. Resolució de Problemes</vt:lpstr>
      <vt:lpstr>6.7. Resolució de Problemes</vt:lpstr>
      <vt:lpstr>Presentación de PowerPoint</vt:lpstr>
      <vt:lpstr>Presentación de PowerPoint</vt:lpstr>
    </vt:vector>
  </TitlesOfParts>
  <Company>U.A.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de Problemas</dc:title>
  <dc:creator>SAMUEL DAVID BODÍ PASCUAL</dc:creator>
  <cp:lastModifiedBy>Samuel</cp:lastModifiedBy>
  <cp:revision>275</cp:revision>
  <dcterms:created xsi:type="dcterms:W3CDTF">2004-01-30T17:13:30Z</dcterms:created>
  <dcterms:modified xsi:type="dcterms:W3CDTF">2024-11-30T12:05:05Z</dcterms:modified>
</cp:coreProperties>
</file>