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6" r:id="rId5"/>
    <p:sldId id="265" r:id="rId6"/>
    <p:sldId id="262" r:id="rId7"/>
    <p:sldId id="264" r:id="rId8"/>
    <p:sldId id="258" r:id="rId9"/>
    <p:sldId id="263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96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75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14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43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92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97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7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11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45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2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18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73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6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0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D7B4-0EA4-40F1-A97A-0D1785467673}" type="datetimeFigureOut">
              <a:rPr lang="es-PE" smtClean="0"/>
              <a:t>9/12/2024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3B3A84-4FBF-46E5-87A4-067CAE591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66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5D913-F11F-F110-7227-64FB9380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DE GESTION ACADEMICA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EC321-2F33-1A38-8F49-7CB322C4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Flor vilca, </a:t>
            </a:r>
            <a:r>
              <a:rPr lang="es-MX" dirty="0" err="1"/>
              <a:t>aaron</a:t>
            </a:r>
            <a:r>
              <a:rPr lang="es-MX" dirty="0"/>
              <a:t> </a:t>
            </a:r>
            <a:r>
              <a:rPr lang="es-MX" dirty="0" err="1"/>
              <a:t>kenan</a:t>
            </a:r>
            <a:br>
              <a:rPr lang="es-MX" dirty="0"/>
            </a:br>
            <a:r>
              <a:rPr lang="es-MX" dirty="0" err="1"/>
              <a:t>Sucasaire</a:t>
            </a:r>
            <a:r>
              <a:rPr lang="es-MX" dirty="0"/>
              <a:t> cueva, </a:t>
            </a:r>
            <a:r>
              <a:rPr lang="es-MX" dirty="0" err="1"/>
              <a:t>arnold</a:t>
            </a:r>
            <a:r>
              <a:rPr lang="es-MX" dirty="0"/>
              <a:t> samuel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554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7FD6-F8F1-7231-B19B-144DEC56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BB5B-5334-52BA-8B07-C594A24A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384859"/>
            <a:ext cx="8915399" cy="2262781"/>
          </a:xfrm>
        </p:spPr>
        <p:txBody>
          <a:bodyPr/>
          <a:lstStyle/>
          <a:p>
            <a:r>
              <a:rPr lang="es-PE" dirty="0"/>
              <a:t>Manejo de Notas Existentes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F6254-1C31-FC7C-8167-0F8E130D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823" y="2960154"/>
            <a:ext cx="8915399" cy="1695762"/>
          </a:xfrm>
        </p:spPr>
        <p:txBody>
          <a:bodyPr>
            <a:normAutofit/>
          </a:bodyPr>
          <a:lstStyle/>
          <a:p>
            <a:r>
              <a:rPr lang="es-MX" b="1" dirty="0"/>
              <a:t>¿Qué sucede si ya existe una nota?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muestra un cuadro de diálogo para confirmar:</a:t>
            </a:r>
          </a:p>
          <a:p>
            <a:r>
              <a:rPr lang="es-MX" i="1" dirty="0"/>
              <a:t>¿Deseas sobrescribir la calificación?</a:t>
            </a:r>
            <a:endParaRPr lang="es-MX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564A22-773B-2062-855A-D0EAB67A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83" y="4315066"/>
            <a:ext cx="7033094" cy="18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EB74D-F603-6007-DAA7-5212F039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CFA2A-8833-38D5-8EF6-73816EC0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57" y="500605"/>
            <a:ext cx="8915399" cy="2262781"/>
          </a:xfrm>
        </p:spPr>
        <p:txBody>
          <a:bodyPr/>
          <a:lstStyle/>
          <a:p>
            <a:r>
              <a:rPr lang="es-PE" dirty="0"/>
              <a:t>Patrón </a:t>
            </a:r>
            <a:r>
              <a:rPr lang="es-PE" dirty="0" err="1"/>
              <a:t>Observer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EBF97-2E78-FB45-4CA5-A132A72FA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053" y="3372748"/>
            <a:ext cx="8915399" cy="2262781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/>
              <a:t>¿Qué es el patrón </a:t>
            </a:r>
            <a:r>
              <a:rPr lang="es-MX" b="1" dirty="0" err="1"/>
              <a:t>Observer</a:t>
            </a:r>
            <a:r>
              <a:rPr lang="es-MX" b="1" dirty="0"/>
              <a:t>?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Permite actualizar automáticamente vistas o componentes cuando cambian los datos.</a:t>
            </a:r>
          </a:p>
          <a:p>
            <a:r>
              <a:rPr lang="es-MX" b="1" dirty="0"/>
              <a:t>Implementación en el sistema: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Actualización de tablas de calificaciones al agregar nuevas notas.</a:t>
            </a:r>
          </a:p>
          <a:p>
            <a:r>
              <a:rPr lang="es-MX" b="1" dirty="0"/>
              <a:t>Beneficios: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Sincronización automática entre la interfaz y los datos.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201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DD12-90CE-477F-399D-33B575F54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6D3DF-1441-D5C7-8511-53549468E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B4F7F-C9E8-B7A5-99EF-2ACFEEB05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50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A150C-1CD8-C77B-D719-F400CA50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B84A-383D-1EB1-FDAA-EFFC0EF5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26" y="365413"/>
            <a:ext cx="10058400" cy="1643428"/>
          </a:xfrm>
        </p:spPr>
        <p:txBody>
          <a:bodyPr>
            <a:normAutofit/>
          </a:bodyPr>
          <a:lstStyle/>
          <a:p>
            <a:r>
              <a:rPr lang="es-MX" dirty="0"/>
              <a:t>INTRODUCCION AL SISTEMA</a:t>
            </a:r>
            <a:endParaRPr lang="es-PE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370A146-BB8E-DA96-C35C-3862EF08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881" y="2569581"/>
            <a:ext cx="5323731" cy="3334082"/>
          </a:xfrm>
        </p:spPr>
        <p:txBody>
          <a:bodyPr>
            <a:normAutofit fontScale="85000" lnSpcReduction="20000"/>
          </a:bodyPr>
          <a:lstStyle/>
          <a:p>
            <a:pPr rtl="0"/>
            <a:r>
              <a:rPr lang="es-MX" dirty="0">
                <a:effectLst/>
              </a:rPr>
              <a:t>Objetivo del sistema:</a:t>
            </a:r>
            <a:endParaRPr lang="es-MX" dirty="0"/>
          </a:p>
          <a:p>
            <a:pPr rtl="0"/>
            <a:r>
              <a:rPr lang="es-MX" dirty="0">
                <a:effectLst/>
              </a:rPr>
              <a:t>- Gestionar estudiantes, asignaturas y calificaciones.</a:t>
            </a:r>
            <a:endParaRPr lang="es-MX" dirty="0"/>
          </a:p>
          <a:p>
            <a:pPr rtl="0"/>
            <a:r>
              <a:rPr lang="es-MX" dirty="0">
                <a:effectLst/>
              </a:rPr>
              <a:t>- Registrar, actualizar y consultar calificaciones.</a:t>
            </a:r>
            <a:endParaRPr lang="es-MX" dirty="0"/>
          </a:p>
          <a:p>
            <a:pPr rtl="0"/>
            <a:endParaRPr lang="es-MX" dirty="0">
              <a:effectLst/>
            </a:endParaRPr>
          </a:p>
          <a:p>
            <a:pPr rtl="0"/>
            <a:r>
              <a:rPr lang="es-MX" dirty="0">
                <a:effectLst/>
              </a:rPr>
              <a:t>Tecnologías utilizadas:</a:t>
            </a:r>
            <a:endParaRPr lang="es-MX" dirty="0"/>
          </a:p>
          <a:p>
            <a:pPr rtl="0"/>
            <a:r>
              <a:rPr lang="es-MX" dirty="0">
                <a:effectLst/>
              </a:rPr>
              <a:t>- Java: Lógica principal.</a:t>
            </a:r>
            <a:endParaRPr lang="es-MX" dirty="0"/>
          </a:p>
          <a:p>
            <a:pPr rtl="0"/>
            <a:r>
              <a:rPr lang="es-MX" dirty="0">
                <a:effectLst/>
              </a:rPr>
              <a:t>- Swing: Interfaces gráficas.</a:t>
            </a:r>
            <a:endParaRPr lang="es-MX" dirty="0"/>
          </a:p>
          <a:p>
            <a:pPr rtl="0"/>
            <a:r>
              <a:rPr lang="es-MX" dirty="0">
                <a:effectLst/>
              </a:rPr>
              <a:t>- DAO: Abstracción del acceso a datos (es un componente de software que suministra una interfaz común entre la aplicación y uno o más dispositivos de almacenamiento de dato).</a:t>
            </a:r>
            <a:endParaRPr lang="es-MX" dirty="0"/>
          </a:p>
          <a:p>
            <a:pPr rtl="0"/>
            <a:r>
              <a:rPr lang="es-MX" dirty="0">
                <a:effectLst/>
              </a:rPr>
              <a:t>- MySQL: Almacenamiento estructurado.</a:t>
            </a:r>
            <a:endParaRPr lang="es-MX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64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5FF4-9DC7-0CD7-81E1-6AC249A3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27F71-7FBB-1329-5373-7007E3BD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83917"/>
            <a:ext cx="8915399" cy="2262781"/>
          </a:xfrm>
        </p:spPr>
        <p:txBody>
          <a:bodyPr/>
          <a:lstStyle/>
          <a:p>
            <a:r>
              <a:rPr lang="es-PE" dirty="0"/>
              <a:t>Estructura General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5E54D-5D9F-2455-3F3F-68A85A56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2705510"/>
            <a:ext cx="8915399" cy="2262781"/>
          </a:xfrm>
        </p:spPr>
        <p:txBody>
          <a:bodyPr>
            <a:normAutofit/>
          </a:bodyPr>
          <a:lstStyle/>
          <a:p>
            <a:r>
              <a:rPr lang="es-MX" dirty="0"/>
              <a:t>Diagrama de Paquetes:</a:t>
            </a:r>
          </a:p>
          <a:p>
            <a:r>
              <a:rPr lang="es-MX" dirty="0" err="1"/>
              <a:t>main_function</a:t>
            </a:r>
            <a:r>
              <a:rPr lang="es-MX" dirty="0"/>
              <a:t>: Control principal del sistema y ejecución.</a:t>
            </a:r>
          </a:p>
          <a:p>
            <a:r>
              <a:rPr lang="es-MX" dirty="0"/>
              <a:t>DAO: Manejo de base de datos (CRUD).</a:t>
            </a:r>
          </a:p>
          <a:p>
            <a:r>
              <a:rPr lang="es-PE" dirty="0" err="1"/>
              <a:t>ConexionBD</a:t>
            </a:r>
            <a:r>
              <a:rPr lang="es-PE" dirty="0"/>
              <a:t>: creación de la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46AD47-E545-6724-D002-A6FBEA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0" y="751772"/>
            <a:ext cx="217200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1CF1-69F7-A2D8-DA79-2DBA01F9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64201-468B-AEF7-C6C9-71F0D78EC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32" y="199663"/>
            <a:ext cx="8915399" cy="2262781"/>
          </a:xfrm>
        </p:spPr>
        <p:txBody>
          <a:bodyPr/>
          <a:lstStyle/>
          <a:p>
            <a:r>
              <a:rPr lang="es-MX" dirty="0"/>
              <a:t>Clases principales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720D7-88D4-0122-6D2A-71A96399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75" y="2971728"/>
            <a:ext cx="8915399" cy="2850338"/>
          </a:xfrm>
        </p:spPr>
        <p:txBody>
          <a:bodyPr>
            <a:normAutofit/>
          </a:bodyPr>
          <a:lstStyle/>
          <a:p>
            <a:pPr rtl="0"/>
            <a:r>
              <a:rPr lang="es-PE" dirty="0" err="1">
                <a:effectLst/>
              </a:rPr>
              <a:t>CalificacionDAO</a:t>
            </a:r>
            <a:r>
              <a:rPr lang="es-PE" dirty="0">
                <a:effectLst/>
              </a:rPr>
              <a:t>:</a:t>
            </a:r>
            <a:endParaRPr lang="es-PE" dirty="0"/>
          </a:p>
          <a:p>
            <a:pPr rtl="0"/>
            <a:r>
              <a:rPr lang="es-PE" dirty="0">
                <a:effectLst/>
              </a:rPr>
              <a:t>	Métodos: </a:t>
            </a:r>
            <a:r>
              <a:rPr lang="es-PE" dirty="0" err="1">
                <a:effectLst/>
              </a:rPr>
              <a:t>registrarNota</a:t>
            </a:r>
            <a:r>
              <a:rPr lang="es-PE" dirty="0">
                <a:effectLst/>
              </a:rPr>
              <a:t>, </a:t>
            </a:r>
            <a:r>
              <a:rPr lang="es-PE" dirty="0" err="1">
                <a:effectLst/>
              </a:rPr>
              <a:t>actualizarNota</a:t>
            </a:r>
            <a:r>
              <a:rPr lang="es-PE" dirty="0">
                <a:effectLst/>
              </a:rPr>
              <a:t>.</a:t>
            </a:r>
            <a:endParaRPr lang="es-PE" dirty="0"/>
          </a:p>
          <a:p>
            <a:pPr rtl="0"/>
            <a:r>
              <a:rPr lang="es-PE" dirty="0" err="1">
                <a:effectLst/>
              </a:rPr>
              <a:t>AsignaturaDAO</a:t>
            </a:r>
            <a:r>
              <a:rPr lang="es-PE" dirty="0">
                <a:effectLst/>
              </a:rPr>
              <a:t>:</a:t>
            </a:r>
            <a:endParaRPr lang="es-PE" dirty="0"/>
          </a:p>
          <a:p>
            <a:pPr rtl="0"/>
            <a:r>
              <a:rPr lang="es-PE" dirty="0">
                <a:effectLst/>
              </a:rPr>
              <a:t>	Métodos: </a:t>
            </a:r>
            <a:r>
              <a:rPr lang="es-PE" dirty="0" err="1">
                <a:effectLst/>
              </a:rPr>
              <a:t>listarAsignaturas</a:t>
            </a:r>
            <a:r>
              <a:rPr lang="es-PE" dirty="0">
                <a:effectLst/>
              </a:rPr>
              <a:t>, </a:t>
            </a:r>
            <a:r>
              <a:rPr lang="es-PE" dirty="0" err="1">
                <a:effectLst/>
              </a:rPr>
              <a:t>agregarAsignatura</a:t>
            </a:r>
            <a:r>
              <a:rPr lang="es-PE" dirty="0">
                <a:effectLst/>
              </a:rPr>
              <a:t>.</a:t>
            </a:r>
            <a:endParaRPr lang="es-PE" dirty="0"/>
          </a:p>
          <a:p>
            <a:pPr rtl="0"/>
            <a:r>
              <a:rPr lang="es-PE" dirty="0" err="1">
                <a:effectLst/>
              </a:rPr>
              <a:t>StudentDAO</a:t>
            </a:r>
            <a:r>
              <a:rPr lang="es-PE" dirty="0">
                <a:effectLst/>
              </a:rPr>
              <a:t>:</a:t>
            </a:r>
            <a:endParaRPr lang="es-PE" dirty="0"/>
          </a:p>
          <a:p>
            <a:pPr rtl="0"/>
            <a:r>
              <a:rPr lang="es-PE" dirty="0">
                <a:effectLst/>
              </a:rPr>
              <a:t>	Métodos: </a:t>
            </a:r>
            <a:r>
              <a:rPr lang="es-PE" dirty="0" err="1">
                <a:effectLst/>
              </a:rPr>
              <a:t>validarDNI</a:t>
            </a:r>
            <a:r>
              <a:rPr lang="es-PE" dirty="0">
                <a:effectLst/>
              </a:rPr>
              <a:t>, </a:t>
            </a:r>
            <a:r>
              <a:rPr lang="es-PE" dirty="0" err="1">
                <a:effectLst/>
              </a:rPr>
              <a:t>registrarEstudiante</a:t>
            </a:r>
            <a:r>
              <a:rPr lang="es-PE" dirty="0">
                <a:effectLst/>
              </a:rPr>
              <a:t>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415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C9C1B-6FD5-1C10-CF8B-81E28EB96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5828-6283-3922-46F2-7B61FFD1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284" y="391196"/>
            <a:ext cx="8915399" cy="1126283"/>
          </a:xfrm>
        </p:spPr>
        <p:txBody>
          <a:bodyPr/>
          <a:lstStyle/>
          <a:p>
            <a:r>
              <a:rPr lang="es-MX" dirty="0"/>
              <a:t>Bases de datos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65CF8-0E6C-4400-656E-F680B219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8161" y="1744240"/>
            <a:ext cx="7087222" cy="3952754"/>
          </a:xfrm>
        </p:spPr>
        <p:txBody>
          <a:bodyPr>
            <a:normAutofit/>
          </a:bodyPr>
          <a:lstStyle/>
          <a:p>
            <a:pPr rtl="0"/>
            <a:r>
              <a:rPr lang="es-MX" dirty="0">
                <a:effectLst/>
              </a:rPr>
              <a:t>Tablas:</a:t>
            </a:r>
            <a:endParaRPr lang="es-MX" dirty="0"/>
          </a:p>
          <a:p>
            <a:pPr rtl="0"/>
            <a:r>
              <a:rPr lang="es-MX" dirty="0">
                <a:effectLst/>
              </a:rPr>
              <a:t>- Estudiantes (id, </a:t>
            </a:r>
            <a:r>
              <a:rPr lang="es-MX" dirty="0" err="1">
                <a:effectLst/>
              </a:rPr>
              <a:t>dni</a:t>
            </a:r>
            <a:r>
              <a:rPr lang="es-MX" dirty="0">
                <a:effectLst/>
              </a:rPr>
              <a:t>, nombre, celular)</a:t>
            </a:r>
            <a:endParaRPr lang="es-MX" dirty="0"/>
          </a:p>
          <a:p>
            <a:pPr rtl="0"/>
            <a:r>
              <a:rPr lang="es-MX" dirty="0">
                <a:effectLst/>
              </a:rPr>
              <a:t>- Asignaturas (id, nombre)</a:t>
            </a:r>
            <a:endParaRPr lang="es-MX" dirty="0"/>
          </a:p>
          <a:p>
            <a:pPr rtl="0"/>
            <a:r>
              <a:rPr lang="es-MX" dirty="0">
                <a:effectLst/>
              </a:rPr>
              <a:t>- Calificaciones (id, </a:t>
            </a:r>
            <a:r>
              <a:rPr lang="es-MX" dirty="0" err="1">
                <a:effectLst/>
              </a:rPr>
              <a:t>estudiante_id</a:t>
            </a:r>
            <a:r>
              <a:rPr lang="es-MX" dirty="0">
                <a:effectLst/>
              </a:rPr>
              <a:t>, </a:t>
            </a:r>
            <a:r>
              <a:rPr lang="es-MX" dirty="0" err="1">
                <a:effectLst/>
              </a:rPr>
              <a:t>asignatura_id</a:t>
            </a:r>
            <a:r>
              <a:rPr lang="es-MX" dirty="0">
                <a:effectLst/>
              </a:rPr>
              <a:t>, F1, F2, F3, promedio)</a:t>
            </a:r>
            <a:endParaRPr lang="es-MX" dirty="0"/>
          </a:p>
          <a:p>
            <a:pPr rtl="0"/>
            <a:r>
              <a:rPr lang="es-MX" dirty="0">
                <a:effectLst/>
              </a:rPr>
              <a:t>Relaciones:</a:t>
            </a:r>
            <a:endParaRPr lang="es-MX" dirty="0"/>
          </a:p>
          <a:p>
            <a:pPr rtl="0"/>
            <a:r>
              <a:rPr lang="es-MX" dirty="0">
                <a:effectLst/>
              </a:rPr>
              <a:t>- Un estudiante puede tener varias calificaciones.</a:t>
            </a:r>
            <a:endParaRPr lang="es-MX" dirty="0"/>
          </a:p>
          <a:p>
            <a:pPr rtl="0"/>
            <a:r>
              <a:rPr lang="es-MX" dirty="0">
                <a:effectLst/>
              </a:rPr>
              <a:t>- Una asignatura puede estar asociada a múltiples calificaciones.</a:t>
            </a:r>
            <a:endParaRPr lang="es-MX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E3850-9D70-6CBE-8843-AF9858A6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" y="1617902"/>
            <a:ext cx="50115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F0DA-C214-14A5-3886-DF7D46C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1304C-EDEF-ED1E-44C8-AE9F93E6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477456"/>
            <a:ext cx="8915399" cy="2262781"/>
          </a:xfrm>
        </p:spPr>
        <p:txBody>
          <a:bodyPr/>
          <a:lstStyle/>
          <a:p>
            <a:r>
              <a:rPr lang="es-PE" dirty="0"/>
              <a:t>Implementación del DAO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BC8DE8-0E22-A02F-BCFB-80335A35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3069538"/>
            <a:ext cx="8915399" cy="2636781"/>
          </a:xfrm>
        </p:spPr>
        <p:txBody>
          <a:bodyPr>
            <a:normAutofit/>
          </a:bodyPr>
          <a:lstStyle/>
          <a:p>
            <a:r>
              <a:rPr lang="es-MX" b="1" dirty="0"/>
              <a:t>¿Qué es DAO?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i="1" dirty="0"/>
              <a:t>Data Access </a:t>
            </a:r>
            <a:r>
              <a:rPr lang="es-MX" i="1" dirty="0" err="1"/>
              <a:t>Object</a:t>
            </a:r>
            <a:r>
              <a:rPr lang="es-MX" dirty="0"/>
              <a:t> (DAO): Abstracción para interactuar con la base de datos.</a:t>
            </a:r>
          </a:p>
          <a:p>
            <a:r>
              <a:rPr lang="es-MX" b="1" dirty="0"/>
              <a:t>¿Por qué usarlo?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Desacoplamiento entre la lógica del sistema y la 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Facilita el mantenimiento y la escalabilidad.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672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3945D-ED63-B809-BFEC-0585BAFC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662C0-1B9C-5265-B563-AFB40E7F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871" y="361709"/>
            <a:ext cx="8915399" cy="2262781"/>
          </a:xfrm>
        </p:spPr>
        <p:txBody>
          <a:bodyPr/>
          <a:lstStyle/>
          <a:p>
            <a:r>
              <a:rPr lang="es-PE" b="1" dirty="0"/>
              <a:t>Validación de Estudiantes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988764-94FC-8F8B-442F-6CE907D0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86585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Validación realizada: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Comprobación del </a:t>
            </a:r>
            <a:r>
              <a:rPr lang="es-MX" b="1" dirty="0"/>
              <a:t>DNI</a:t>
            </a:r>
            <a:r>
              <a:rPr lang="es-MX" dirty="0"/>
              <a:t> (solo numérico y único).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Validación del </a:t>
            </a:r>
            <a:r>
              <a:rPr lang="es-MX" b="1" dirty="0"/>
              <a:t>nombre</a:t>
            </a:r>
            <a:r>
              <a:rPr lang="es-MX" dirty="0"/>
              <a:t> (solo letras).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1F9D41-A50B-6AD7-56D2-924E82BE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70" y="4675831"/>
            <a:ext cx="7005868" cy="11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635E-18D8-F814-EBFE-27EC0025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850B-C17C-3730-CA68-913F277C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953" y="303836"/>
            <a:ext cx="8915399" cy="2262781"/>
          </a:xfrm>
        </p:spPr>
        <p:txBody>
          <a:bodyPr/>
          <a:lstStyle/>
          <a:p>
            <a:r>
              <a:rPr lang="es-PE" dirty="0"/>
              <a:t>Registro de Asignaturas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770827-7E92-4892-520A-4F7DC38623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38300" y="2726361"/>
            <a:ext cx="5785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 de registro: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 del nombre de la asignatura.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Comprobación de duplicados en la tabla asignaturas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2C26EB-F6C4-A8F8-1247-F4111C2C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20" y="4086434"/>
            <a:ext cx="8190622" cy="8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06D40-18AA-2E95-6349-89D30087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4F1C-2CDD-8A47-F3B8-081F7844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50" y="326985"/>
            <a:ext cx="8915399" cy="2262781"/>
          </a:xfrm>
        </p:spPr>
        <p:txBody>
          <a:bodyPr/>
          <a:lstStyle/>
          <a:p>
            <a:r>
              <a:rPr lang="es-PE" dirty="0"/>
              <a:t>Registro de Calificaciones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A779B-C1D7-5C18-24D9-1A0C130ABC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14651" y="3270371"/>
            <a:ext cx="52501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Selección de estudiante y asignatura.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 de notas (F1, F2, F3 entre 0-20).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 o actualización en la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calificaciones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A24F8B-7850-B32F-FE19-FC2F022B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06" y="3350871"/>
            <a:ext cx="316274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73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415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SISTEMA DE GESTION ACADEMICA</vt:lpstr>
      <vt:lpstr>INTRODUCCION AL SISTEMA</vt:lpstr>
      <vt:lpstr>Estructura General del Proyecto</vt:lpstr>
      <vt:lpstr>Clases principales</vt:lpstr>
      <vt:lpstr>Bases de datos</vt:lpstr>
      <vt:lpstr>Implementación del DAO</vt:lpstr>
      <vt:lpstr>Validación de Estudiantes</vt:lpstr>
      <vt:lpstr>Registro de Asignaturas</vt:lpstr>
      <vt:lpstr>Registro de Calificaciones</vt:lpstr>
      <vt:lpstr>Manejo de Notas Existentes</vt:lpstr>
      <vt:lpstr>Patrón Observer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SAMUEL SUCASAIRE CUEVA</dc:creator>
  <cp:lastModifiedBy>ARNOLD SAMUEL SUCASAIRE CUEVA</cp:lastModifiedBy>
  <cp:revision>1</cp:revision>
  <dcterms:created xsi:type="dcterms:W3CDTF">2024-12-09T14:26:31Z</dcterms:created>
  <dcterms:modified xsi:type="dcterms:W3CDTF">2024-12-09T14:54:10Z</dcterms:modified>
</cp:coreProperties>
</file>