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9" r:id="rId5"/>
    <p:sldId id="286" r:id="rId6"/>
    <p:sldId id="292" r:id="rId7"/>
    <p:sldId id="273" r:id="rId8"/>
    <p:sldId id="293" r:id="rId9"/>
    <p:sldId id="290" r:id="rId10"/>
    <p:sldId id="270" r:id="rId11"/>
    <p:sldId id="271" r:id="rId12"/>
    <p:sldId id="287" r:id="rId13"/>
    <p:sldId id="268" r:id="rId14"/>
    <p:sldId id="294" r:id="rId15"/>
    <p:sldId id="288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  <p:cmAuthor id="4" name="MARCELO AGUIAR ROCHA DOS SANTOS" initials="MARDS" lastIdx="1" clrIdx="3">
    <p:extLst>
      <p:ext uri="{19B8F6BF-5375-455C-9EA6-DF929625EA0E}">
        <p15:presenceInfo xmlns:p15="http://schemas.microsoft.com/office/powerpoint/2012/main" userId="S::ms220203@alunos.unisanta.br::062ae689-b6fb-462e-8d70-f5224f479a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C1FA28-C142-4247-A49B-AD655F65FF58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674C7F75-0C90-42B1-99F6-8441B66F159B}">
      <dgm:prSet phldrT="[Texto]" custT="1"/>
      <dgm:spPr/>
      <dgm:t>
        <a:bodyPr/>
        <a:lstStyle/>
        <a:p>
          <a:r>
            <a:rPr lang="pt-BR" sz="1400" dirty="0"/>
            <a:t> Identificação de Oportunidades</a:t>
          </a:r>
        </a:p>
      </dgm:t>
    </dgm:pt>
    <dgm:pt modelId="{E47B339E-C81A-4407-81E6-10C9AFD21221}" type="parTrans" cxnId="{771AF99C-5835-4F9C-A29D-628699E6F6EF}">
      <dgm:prSet/>
      <dgm:spPr/>
      <dgm:t>
        <a:bodyPr/>
        <a:lstStyle/>
        <a:p>
          <a:endParaRPr lang="pt-BR"/>
        </a:p>
      </dgm:t>
    </dgm:pt>
    <dgm:pt modelId="{6D2196A7-B63D-401F-A851-F1D432550DCC}" type="sibTrans" cxnId="{771AF99C-5835-4F9C-A29D-628699E6F6EF}">
      <dgm:prSet/>
      <dgm:spPr/>
      <dgm:t>
        <a:bodyPr/>
        <a:lstStyle/>
        <a:p>
          <a:endParaRPr lang="pt-BR"/>
        </a:p>
      </dgm:t>
    </dgm:pt>
    <dgm:pt modelId="{7F808E0B-6C14-4E07-9934-767838266567}">
      <dgm:prSet phldrT="[Texto]" custT="1"/>
      <dgm:spPr/>
      <dgm:t>
        <a:bodyPr/>
        <a:lstStyle/>
        <a:p>
          <a:r>
            <a:rPr lang="pt-BR" sz="1400" dirty="0"/>
            <a:t>Geração de Ideias</a:t>
          </a:r>
        </a:p>
      </dgm:t>
    </dgm:pt>
    <dgm:pt modelId="{7F3E159A-0C40-4C4F-8061-8E3B56A4E61A}" type="parTrans" cxnId="{CEFE65D3-33A2-484A-8D53-847F17806643}">
      <dgm:prSet/>
      <dgm:spPr/>
      <dgm:t>
        <a:bodyPr/>
        <a:lstStyle/>
        <a:p>
          <a:endParaRPr lang="pt-BR"/>
        </a:p>
      </dgm:t>
    </dgm:pt>
    <dgm:pt modelId="{E5EFDC6A-6F13-46A5-831A-EF2F59ADDF6E}" type="sibTrans" cxnId="{CEFE65D3-33A2-484A-8D53-847F17806643}">
      <dgm:prSet/>
      <dgm:spPr/>
      <dgm:t>
        <a:bodyPr/>
        <a:lstStyle/>
        <a:p>
          <a:endParaRPr lang="pt-BR"/>
        </a:p>
      </dgm:t>
    </dgm:pt>
    <dgm:pt modelId="{59C7B96A-29E6-4483-9232-BD47BC76CA62}">
      <dgm:prSet phldrT="[Texto]" custT="1"/>
      <dgm:spPr/>
      <dgm:t>
        <a:bodyPr/>
        <a:lstStyle/>
        <a:p>
          <a:r>
            <a:rPr lang="pt-BR" sz="1400"/>
            <a:t>Avaliação de Ideias</a:t>
          </a:r>
          <a:endParaRPr lang="pt-BR" sz="1400" dirty="0"/>
        </a:p>
      </dgm:t>
    </dgm:pt>
    <dgm:pt modelId="{63B5BE1D-988D-4297-A065-8273732239B6}" type="parTrans" cxnId="{85C50F9E-D3EF-40EE-9834-336F5B992818}">
      <dgm:prSet/>
      <dgm:spPr/>
      <dgm:t>
        <a:bodyPr/>
        <a:lstStyle/>
        <a:p>
          <a:endParaRPr lang="pt-BR"/>
        </a:p>
      </dgm:t>
    </dgm:pt>
    <dgm:pt modelId="{B0D420BA-FAF5-4405-A1CD-56E739F0D023}" type="sibTrans" cxnId="{85C50F9E-D3EF-40EE-9834-336F5B992818}">
      <dgm:prSet/>
      <dgm:spPr/>
      <dgm:t>
        <a:bodyPr/>
        <a:lstStyle/>
        <a:p>
          <a:endParaRPr lang="pt-BR"/>
        </a:p>
      </dgm:t>
    </dgm:pt>
    <dgm:pt modelId="{8F7756FC-115D-4A80-BAAE-3032D5C144DA}">
      <dgm:prSet phldrT="[Texto]" custT="1"/>
      <dgm:spPr/>
      <dgm:t>
        <a:bodyPr/>
        <a:lstStyle/>
        <a:p>
          <a:r>
            <a:rPr lang="pt-BR" sz="1400" dirty="0"/>
            <a:t>Desenvolvimento do Plano de Negócios </a:t>
          </a:r>
        </a:p>
      </dgm:t>
    </dgm:pt>
    <dgm:pt modelId="{49845326-2717-4ACE-B56F-34727970AA23}" type="parTrans" cxnId="{216FF115-50FA-4536-B9AC-B360B33D87A6}">
      <dgm:prSet/>
      <dgm:spPr/>
      <dgm:t>
        <a:bodyPr/>
        <a:lstStyle/>
        <a:p>
          <a:endParaRPr lang="pt-BR"/>
        </a:p>
      </dgm:t>
    </dgm:pt>
    <dgm:pt modelId="{D86D4B98-28D7-46E7-9969-8CA813FE1451}" type="sibTrans" cxnId="{216FF115-50FA-4536-B9AC-B360B33D87A6}">
      <dgm:prSet/>
      <dgm:spPr/>
      <dgm:t>
        <a:bodyPr/>
        <a:lstStyle/>
        <a:p>
          <a:endParaRPr lang="pt-BR"/>
        </a:p>
      </dgm:t>
    </dgm:pt>
    <dgm:pt modelId="{709F32E6-91E4-454A-8B1F-CD11F8BDADBA}">
      <dgm:prSet phldrT="[Texto]" custT="1"/>
      <dgm:spPr/>
      <dgm:t>
        <a:bodyPr/>
        <a:lstStyle/>
        <a:p>
          <a:r>
            <a:rPr lang="pt-BR" sz="1400" dirty="0"/>
            <a:t> Implementação do Plano</a:t>
          </a:r>
        </a:p>
      </dgm:t>
    </dgm:pt>
    <dgm:pt modelId="{D56A429E-C797-4FDD-A0D6-8968FD14C57F}" type="parTrans" cxnId="{EA4B9F0C-B31F-454D-9E21-0633855FD59C}">
      <dgm:prSet/>
      <dgm:spPr/>
      <dgm:t>
        <a:bodyPr/>
        <a:lstStyle/>
        <a:p>
          <a:endParaRPr lang="pt-BR"/>
        </a:p>
      </dgm:t>
    </dgm:pt>
    <dgm:pt modelId="{E477EFCA-6DDA-46DE-946D-7079A9758C71}" type="sibTrans" cxnId="{EA4B9F0C-B31F-454D-9E21-0633855FD59C}">
      <dgm:prSet/>
      <dgm:spPr/>
      <dgm:t>
        <a:bodyPr/>
        <a:lstStyle/>
        <a:p>
          <a:endParaRPr lang="pt-BR"/>
        </a:p>
      </dgm:t>
    </dgm:pt>
    <dgm:pt modelId="{7DA0D35A-E01D-459B-85A8-914B3426FE53}">
      <dgm:prSet phldrT="[Texto]" custT="1"/>
      <dgm:spPr/>
      <dgm:t>
        <a:bodyPr/>
        <a:lstStyle/>
        <a:p>
          <a:r>
            <a:rPr lang="pt-BR" sz="1400" dirty="0"/>
            <a:t>Avaliação e Ajustes </a:t>
          </a:r>
        </a:p>
      </dgm:t>
    </dgm:pt>
    <dgm:pt modelId="{7AF5934B-F404-44E2-954D-1A7391FB46C7}" type="parTrans" cxnId="{45698B08-9D55-4DA0-9430-C3CE17EFB85D}">
      <dgm:prSet/>
      <dgm:spPr/>
      <dgm:t>
        <a:bodyPr/>
        <a:lstStyle/>
        <a:p>
          <a:endParaRPr lang="pt-BR"/>
        </a:p>
      </dgm:t>
    </dgm:pt>
    <dgm:pt modelId="{4636275F-2A60-44C9-B0C5-6B64AB710022}" type="sibTrans" cxnId="{45698B08-9D55-4DA0-9430-C3CE17EFB85D}">
      <dgm:prSet/>
      <dgm:spPr/>
      <dgm:t>
        <a:bodyPr/>
        <a:lstStyle/>
        <a:p>
          <a:endParaRPr lang="pt-BR"/>
        </a:p>
      </dgm:t>
    </dgm:pt>
    <dgm:pt modelId="{0B4DB886-E85C-4B3C-881E-5AAA2463249C}">
      <dgm:prSet phldrT="[Texto]" custT="1"/>
      <dgm:spPr/>
      <dgm:t>
        <a:bodyPr/>
        <a:lstStyle/>
        <a:p>
          <a:r>
            <a:rPr lang="pt-BR" sz="1400" dirty="0"/>
            <a:t> Sucesso do Empreendimento</a:t>
          </a:r>
        </a:p>
      </dgm:t>
    </dgm:pt>
    <dgm:pt modelId="{D1FDC98C-D91D-4A17-B20B-4995C54C8365}" type="parTrans" cxnId="{6DC6723E-BC03-4CEF-9D08-CB5172F01565}">
      <dgm:prSet/>
      <dgm:spPr/>
      <dgm:t>
        <a:bodyPr/>
        <a:lstStyle/>
        <a:p>
          <a:endParaRPr lang="pt-BR"/>
        </a:p>
      </dgm:t>
    </dgm:pt>
    <dgm:pt modelId="{0490FDE6-21FE-4EF4-BED4-C4BB291337B0}" type="sibTrans" cxnId="{6DC6723E-BC03-4CEF-9D08-CB5172F01565}">
      <dgm:prSet/>
      <dgm:spPr/>
      <dgm:t>
        <a:bodyPr/>
        <a:lstStyle/>
        <a:p>
          <a:endParaRPr lang="pt-BR"/>
        </a:p>
      </dgm:t>
    </dgm:pt>
    <dgm:pt modelId="{1D62A39A-69CF-4773-8AEC-BCB10B9F384F}">
      <dgm:prSet phldrT="[Texto]" custT="1"/>
      <dgm:spPr/>
      <dgm:t>
        <a:bodyPr/>
        <a:lstStyle/>
        <a:p>
          <a:r>
            <a:rPr lang="pt-BR" sz="1400" dirty="0"/>
            <a:t> Empreendedorismo Corporativo</a:t>
          </a:r>
        </a:p>
      </dgm:t>
    </dgm:pt>
    <dgm:pt modelId="{D05F6EEF-D61E-42C3-B780-E0D6E140B2C5}" type="sibTrans" cxnId="{9679080C-87A9-434F-B9F9-AF1C93A75DE8}">
      <dgm:prSet/>
      <dgm:spPr/>
      <dgm:t>
        <a:bodyPr/>
        <a:lstStyle/>
        <a:p>
          <a:endParaRPr lang="pt-BR"/>
        </a:p>
      </dgm:t>
    </dgm:pt>
    <dgm:pt modelId="{35386700-6AD4-452D-86D1-DC9C2A4CF6AF}" type="parTrans" cxnId="{9679080C-87A9-434F-B9F9-AF1C93A75DE8}">
      <dgm:prSet/>
      <dgm:spPr/>
      <dgm:t>
        <a:bodyPr/>
        <a:lstStyle/>
        <a:p>
          <a:endParaRPr lang="pt-BR"/>
        </a:p>
      </dgm:t>
    </dgm:pt>
    <dgm:pt modelId="{93370AA2-7511-40DC-9413-606C3BA079D1}" type="pres">
      <dgm:prSet presAssocID="{95C1FA28-C142-4247-A49B-AD655F65FF58}" presName="linearFlow" presStyleCnt="0">
        <dgm:presLayoutVars>
          <dgm:resizeHandles val="exact"/>
        </dgm:presLayoutVars>
      </dgm:prSet>
      <dgm:spPr/>
    </dgm:pt>
    <dgm:pt modelId="{97B51961-CD2F-4504-BD2C-0AC47AB58FE5}" type="pres">
      <dgm:prSet presAssocID="{1D62A39A-69CF-4773-8AEC-BCB10B9F384F}" presName="node" presStyleLbl="node1" presStyleIdx="0" presStyleCnt="8">
        <dgm:presLayoutVars>
          <dgm:bulletEnabled val="1"/>
        </dgm:presLayoutVars>
      </dgm:prSet>
      <dgm:spPr/>
    </dgm:pt>
    <dgm:pt modelId="{16C85212-3F6D-489C-88E3-0B32000DF4E1}" type="pres">
      <dgm:prSet presAssocID="{D05F6EEF-D61E-42C3-B780-E0D6E140B2C5}" presName="sibTrans" presStyleLbl="sibTrans2D1" presStyleIdx="0" presStyleCnt="7"/>
      <dgm:spPr/>
    </dgm:pt>
    <dgm:pt modelId="{80F87887-4CE5-4D43-94ED-AFAC389C96FE}" type="pres">
      <dgm:prSet presAssocID="{D05F6EEF-D61E-42C3-B780-E0D6E140B2C5}" presName="connectorText" presStyleLbl="sibTrans2D1" presStyleIdx="0" presStyleCnt="7"/>
      <dgm:spPr/>
    </dgm:pt>
    <dgm:pt modelId="{3236F79E-B747-4782-B707-31B24C5FC2DB}" type="pres">
      <dgm:prSet presAssocID="{674C7F75-0C90-42B1-99F6-8441B66F159B}" presName="node" presStyleLbl="node1" presStyleIdx="1" presStyleCnt="8">
        <dgm:presLayoutVars>
          <dgm:bulletEnabled val="1"/>
        </dgm:presLayoutVars>
      </dgm:prSet>
      <dgm:spPr/>
    </dgm:pt>
    <dgm:pt modelId="{7A6B248F-5CA8-41CD-ADCE-E21DE4EE40D5}" type="pres">
      <dgm:prSet presAssocID="{6D2196A7-B63D-401F-A851-F1D432550DCC}" presName="sibTrans" presStyleLbl="sibTrans2D1" presStyleIdx="1" presStyleCnt="7"/>
      <dgm:spPr/>
    </dgm:pt>
    <dgm:pt modelId="{67D060D7-B72A-4E40-A644-A317DD46C877}" type="pres">
      <dgm:prSet presAssocID="{6D2196A7-B63D-401F-A851-F1D432550DCC}" presName="connectorText" presStyleLbl="sibTrans2D1" presStyleIdx="1" presStyleCnt="7"/>
      <dgm:spPr/>
    </dgm:pt>
    <dgm:pt modelId="{FAC5B063-83D6-4F34-967A-32019D34586D}" type="pres">
      <dgm:prSet presAssocID="{7F808E0B-6C14-4E07-9934-767838266567}" presName="node" presStyleLbl="node1" presStyleIdx="2" presStyleCnt="8">
        <dgm:presLayoutVars>
          <dgm:bulletEnabled val="1"/>
        </dgm:presLayoutVars>
      </dgm:prSet>
      <dgm:spPr/>
    </dgm:pt>
    <dgm:pt modelId="{01EB0411-CCA9-470A-8195-CE49D23F99A5}" type="pres">
      <dgm:prSet presAssocID="{E5EFDC6A-6F13-46A5-831A-EF2F59ADDF6E}" presName="sibTrans" presStyleLbl="sibTrans2D1" presStyleIdx="2" presStyleCnt="7"/>
      <dgm:spPr/>
    </dgm:pt>
    <dgm:pt modelId="{0896C0B8-9962-4003-A45A-C0FBE5C9D0CA}" type="pres">
      <dgm:prSet presAssocID="{E5EFDC6A-6F13-46A5-831A-EF2F59ADDF6E}" presName="connectorText" presStyleLbl="sibTrans2D1" presStyleIdx="2" presStyleCnt="7"/>
      <dgm:spPr/>
    </dgm:pt>
    <dgm:pt modelId="{7DAF653E-5968-4783-8452-75EC3EE1EBA8}" type="pres">
      <dgm:prSet presAssocID="{59C7B96A-29E6-4483-9232-BD47BC76CA62}" presName="node" presStyleLbl="node1" presStyleIdx="3" presStyleCnt="8">
        <dgm:presLayoutVars>
          <dgm:bulletEnabled val="1"/>
        </dgm:presLayoutVars>
      </dgm:prSet>
      <dgm:spPr/>
    </dgm:pt>
    <dgm:pt modelId="{F488CB9C-E31C-4B44-BBFB-DBE6413825F8}" type="pres">
      <dgm:prSet presAssocID="{B0D420BA-FAF5-4405-A1CD-56E739F0D023}" presName="sibTrans" presStyleLbl="sibTrans2D1" presStyleIdx="3" presStyleCnt="7"/>
      <dgm:spPr/>
    </dgm:pt>
    <dgm:pt modelId="{53C7799A-FEF7-42BF-A916-41A26A065265}" type="pres">
      <dgm:prSet presAssocID="{B0D420BA-FAF5-4405-A1CD-56E739F0D023}" presName="connectorText" presStyleLbl="sibTrans2D1" presStyleIdx="3" presStyleCnt="7"/>
      <dgm:spPr/>
    </dgm:pt>
    <dgm:pt modelId="{414FDDC3-F892-40DD-A2D7-525514572DA0}" type="pres">
      <dgm:prSet presAssocID="{8F7756FC-115D-4A80-BAAE-3032D5C144DA}" presName="node" presStyleLbl="node1" presStyleIdx="4" presStyleCnt="8">
        <dgm:presLayoutVars>
          <dgm:bulletEnabled val="1"/>
        </dgm:presLayoutVars>
      </dgm:prSet>
      <dgm:spPr/>
    </dgm:pt>
    <dgm:pt modelId="{16A20CE0-D19E-4EC2-A1A0-1CC8461E1BC3}" type="pres">
      <dgm:prSet presAssocID="{D86D4B98-28D7-46E7-9969-8CA813FE1451}" presName="sibTrans" presStyleLbl="sibTrans2D1" presStyleIdx="4" presStyleCnt="7"/>
      <dgm:spPr/>
    </dgm:pt>
    <dgm:pt modelId="{538054EF-F507-4D15-8791-82A3B5D6434E}" type="pres">
      <dgm:prSet presAssocID="{D86D4B98-28D7-46E7-9969-8CA813FE1451}" presName="connectorText" presStyleLbl="sibTrans2D1" presStyleIdx="4" presStyleCnt="7"/>
      <dgm:spPr/>
    </dgm:pt>
    <dgm:pt modelId="{358B4BE2-999C-433F-A7DD-76ECB77140D3}" type="pres">
      <dgm:prSet presAssocID="{709F32E6-91E4-454A-8B1F-CD11F8BDADBA}" presName="node" presStyleLbl="node1" presStyleIdx="5" presStyleCnt="8">
        <dgm:presLayoutVars>
          <dgm:bulletEnabled val="1"/>
        </dgm:presLayoutVars>
      </dgm:prSet>
      <dgm:spPr/>
    </dgm:pt>
    <dgm:pt modelId="{BC96C6FB-7A3F-4A68-9816-58E9C7A4B49C}" type="pres">
      <dgm:prSet presAssocID="{E477EFCA-6DDA-46DE-946D-7079A9758C71}" presName="sibTrans" presStyleLbl="sibTrans2D1" presStyleIdx="5" presStyleCnt="7"/>
      <dgm:spPr/>
    </dgm:pt>
    <dgm:pt modelId="{8F31501E-8DE4-415C-B408-0D1E3083CC9D}" type="pres">
      <dgm:prSet presAssocID="{E477EFCA-6DDA-46DE-946D-7079A9758C71}" presName="connectorText" presStyleLbl="sibTrans2D1" presStyleIdx="5" presStyleCnt="7"/>
      <dgm:spPr/>
    </dgm:pt>
    <dgm:pt modelId="{D445D0C6-B48B-452F-98F0-EBB4D1360AC0}" type="pres">
      <dgm:prSet presAssocID="{7DA0D35A-E01D-459B-85A8-914B3426FE53}" presName="node" presStyleLbl="node1" presStyleIdx="6" presStyleCnt="8">
        <dgm:presLayoutVars>
          <dgm:bulletEnabled val="1"/>
        </dgm:presLayoutVars>
      </dgm:prSet>
      <dgm:spPr/>
    </dgm:pt>
    <dgm:pt modelId="{5D3C7138-05D3-4932-9AE9-76EA232F0ABE}" type="pres">
      <dgm:prSet presAssocID="{4636275F-2A60-44C9-B0C5-6B64AB710022}" presName="sibTrans" presStyleLbl="sibTrans2D1" presStyleIdx="6" presStyleCnt="7"/>
      <dgm:spPr/>
    </dgm:pt>
    <dgm:pt modelId="{B87E71A0-7A23-4D97-906A-73910BEAAB30}" type="pres">
      <dgm:prSet presAssocID="{4636275F-2A60-44C9-B0C5-6B64AB710022}" presName="connectorText" presStyleLbl="sibTrans2D1" presStyleIdx="6" presStyleCnt="7"/>
      <dgm:spPr/>
    </dgm:pt>
    <dgm:pt modelId="{506BC84A-30C2-4D5C-86B7-F0C8861421E2}" type="pres">
      <dgm:prSet presAssocID="{0B4DB886-E85C-4B3C-881E-5AAA2463249C}" presName="node" presStyleLbl="node1" presStyleIdx="7" presStyleCnt="8">
        <dgm:presLayoutVars>
          <dgm:bulletEnabled val="1"/>
        </dgm:presLayoutVars>
      </dgm:prSet>
      <dgm:spPr/>
    </dgm:pt>
  </dgm:ptLst>
  <dgm:cxnLst>
    <dgm:cxn modelId="{45698B08-9D55-4DA0-9430-C3CE17EFB85D}" srcId="{95C1FA28-C142-4247-A49B-AD655F65FF58}" destId="{7DA0D35A-E01D-459B-85A8-914B3426FE53}" srcOrd="6" destOrd="0" parTransId="{7AF5934B-F404-44E2-954D-1A7391FB46C7}" sibTransId="{4636275F-2A60-44C9-B0C5-6B64AB710022}"/>
    <dgm:cxn modelId="{9679080C-87A9-434F-B9F9-AF1C93A75DE8}" srcId="{95C1FA28-C142-4247-A49B-AD655F65FF58}" destId="{1D62A39A-69CF-4773-8AEC-BCB10B9F384F}" srcOrd="0" destOrd="0" parTransId="{35386700-6AD4-452D-86D1-DC9C2A4CF6AF}" sibTransId="{D05F6EEF-D61E-42C3-B780-E0D6E140B2C5}"/>
    <dgm:cxn modelId="{EA4B9F0C-B31F-454D-9E21-0633855FD59C}" srcId="{95C1FA28-C142-4247-A49B-AD655F65FF58}" destId="{709F32E6-91E4-454A-8B1F-CD11F8BDADBA}" srcOrd="5" destOrd="0" parTransId="{D56A429E-C797-4FDD-A0D6-8968FD14C57F}" sibTransId="{E477EFCA-6DDA-46DE-946D-7079A9758C71}"/>
    <dgm:cxn modelId="{216FF115-50FA-4536-B9AC-B360B33D87A6}" srcId="{95C1FA28-C142-4247-A49B-AD655F65FF58}" destId="{8F7756FC-115D-4A80-BAAE-3032D5C144DA}" srcOrd="4" destOrd="0" parTransId="{49845326-2717-4ACE-B56F-34727970AA23}" sibTransId="{D86D4B98-28D7-46E7-9969-8CA813FE1451}"/>
    <dgm:cxn modelId="{4D79B11E-C62C-42C4-A929-0876E197B976}" type="presOf" srcId="{B0D420BA-FAF5-4405-A1CD-56E739F0D023}" destId="{53C7799A-FEF7-42BF-A916-41A26A065265}" srcOrd="1" destOrd="0" presId="urn:microsoft.com/office/officeart/2005/8/layout/process2"/>
    <dgm:cxn modelId="{8D44D41F-4031-4067-87C5-80C827A96F11}" type="presOf" srcId="{709F32E6-91E4-454A-8B1F-CD11F8BDADBA}" destId="{358B4BE2-999C-433F-A7DD-76ECB77140D3}" srcOrd="0" destOrd="0" presId="urn:microsoft.com/office/officeart/2005/8/layout/process2"/>
    <dgm:cxn modelId="{707CEC27-DFD3-452E-ABE0-F3AE6A343895}" type="presOf" srcId="{6D2196A7-B63D-401F-A851-F1D432550DCC}" destId="{7A6B248F-5CA8-41CD-ADCE-E21DE4EE40D5}" srcOrd="0" destOrd="0" presId="urn:microsoft.com/office/officeart/2005/8/layout/process2"/>
    <dgm:cxn modelId="{924E922A-ABCA-4A86-A151-A6F6E4900485}" type="presOf" srcId="{7DA0D35A-E01D-459B-85A8-914B3426FE53}" destId="{D445D0C6-B48B-452F-98F0-EBB4D1360AC0}" srcOrd="0" destOrd="0" presId="urn:microsoft.com/office/officeart/2005/8/layout/process2"/>
    <dgm:cxn modelId="{C984FF3B-77D6-4E8C-894C-B8C58A2A2D38}" type="presOf" srcId="{E5EFDC6A-6F13-46A5-831A-EF2F59ADDF6E}" destId="{01EB0411-CCA9-470A-8195-CE49D23F99A5}" srcOrd="0" destOrd="0" presId="urn:microsoft.com/office/officeart/2005/8/layout/process2"/>
    <dgm:cxn modelId="{6DC6723E-BC03-4CEF-9D08-CB5172F01565}" srcId="{95C1FA28-C142-4247-A49B-AD655F65FF58}" destId="{0B4DB886-E85C-4B3C-881E-5AAA2463249C}" srcOrd="7" destOrd="0" parTransId="{D1FDC98C-D91D-4A17-B20B-4995C54C8365}" sibTransId="{0490FDE6-21FE-4EF4-BED4-C4BB291337B0}"/>
    <dgm:cxn modelId="{4168E167-3C3B-4F9B-B1CA-400EB3BF30F4}" type="presOf" srcId="{6D2196A7-B63D-401F-A851-F1D432550DCC}" destId="{67D060D7-B72A-4E40-A644-A317DD46C877}" srcOrd="1" destOrd="0" presId="urn:microsoft.com/office/officeart/2005/8/layout/process2"/>
    <dgm:cxn modelId="{45EC3048-4447-4881-A49D-50DA197B7DCA}" type="presOf" srcId="{E477EFCA-6DDA-46DE-946D-7079A9758C71}" destId="{BC96C6FB-7A3F-4A68-9816-58E9C7A4B49C}" srcOrd="0" destOrd="0" presId="urn:microsoft.com/office/officeart/2005/8/layout/process2"/>
    <dgm:cxn modelId="{585EDE48-F9EF-438C-9694-3C09A801D409}" type="presOf" srcId="{E477EFCA-6DDA-46DE-946D-7079A9758C71}" destId="{8F31501E-8DE4-415C-B408-0D1E3083CC9D}" srcOrd="1" destOrd="0" presId="urn:microsoft.com/office/officeart/2005/8/layout/process2"/>
    <dgm:cxn modelId="{CDF20549-70D7-4103-84F7-D9DC1D242DCF}" type="presOf" srcId="{1D62A39A-69CF-4773-8AEC-BCB10B9F384F}" destId="{97B51961-CD2F-4504-BD2C-0AC47AB58FE5}" srcOrd="0" destOrd="0" presId="urn:microsoft.com/office/officeart/2005/8/layout/process2"/>
    <dgm:cxn modelId="{9D10FE6F-8071-45B3-8D02-362CC54B1191}" type="presOf" srcId="{7F808E0B-6C14-4E07-9934-767838266567}" destId="{FAC5B063-83D6-4F34-967A-32019D34586D}" srcOrd="0" destOrd="0" presId="urn:microsoft.com/office/officeart/2005/8/layout/process2"/>
    <dgm:cxn modelId="{6ED06370-9833-4ED4-A4E5-23C58B625444}" type="presOf" srcId="{4636275F-2A60-44C9-B0C5-6B64AB710022}" destId="{5D3C7138-05D3-4932-9AE9-76EA232F0ABE}" srcOrd="0" destOrd="0" presId="urn:microsoft.com/office/officeart/2005/8/layout/process2"/>
    <dgm:cxn modelId="{C59EBE58-BA19-4A8D-9878-D7DC11438DC0}" type="presOf" srcId="{B0D420BA-FAF5-4405-A1CD-56E739F0D023}" destId="{F488CB9C-E31C-4B44-BBFB-DBE6413825F8}" srcOrd="0" destOrd="0" presId="urn:microsoft.com/office/officeart/2005/8/layout/process2"/>
    <dgm:cxn modelId="{FD67797D-33A7-4020-8A35-B6B4F2C42BD2}" type="presOf" srcId="{95C1FA28-C142-4247-A49B-AD655F65FF58}" destId="{93370AA2-7511-40DC-9413-606C3BA079D1}" srcOrd="0" destOrd="0" presId="urn:microsoft.com/office/officeart/2005/8/layout/process2"/>
    <dgm:cxn modelId="{A8D4D58F-8C5D-4372-A47E-6714EE8C206E}" type="presOf" srcId="{674C7F75-0C90-42B1-99F6-8441B66F159B}" destId="{3236F79E-B747-4782-B707-31B24C5FC2DB}" srcOrd="0" destOrd="0" presId="urn:microsoft.com/office/officeart/2005/8/layout/process2"/>
    <dgm:cxn modelId="{74525A95-733F-45C0-9DD4-E3DCFDF3C435}" type="presOf" srcId="{D05F6EEF-D61E-42C3-B780-E0D6E140B2C5}" destId="{16C85212-3F6D-489C-88E3-0B32000DF4E1}" srcOrd="0" destOrd="0" presId="urn:microsoft.com/office/officeart/2005/8/layout/process2"/>
    <dgm:cxn modelId="{771AF99C-5835-4F9C-A29D-628699E6F6EF}" srcId="{95C1FA28-C142-4247-A49B-AD655F65FF58}" destId="{674C7F75-0C90-42B1-99F6-8441B66F159B}" srcOrd="1" destOrd="0" parTransId="{E47B339E-C81A-4407-81E6-10C9AFD21221}" sibTransId="{6D2196A7-B63D-401F-A851-F1D432550DCC}"/>
    <dgm:cxn modelId="{85C50F9E-D3EF-40EE-9834-336F5B992818}" srcId="{95C1FA28-C142-4247-A49B-AD655F65FF58}" destId="{59C7B96A-29E6-4483-9232-BD47BC76CA62}" srcOrd="3" destOrd="0" parTransId="{63B5BE1D-988D-4297-A065-8273732239B6}" sibTransId="{B0D420BA-FAF5-4405-A1CD-56E739F0D023}"/>
    <dgm:cxn modelId="{0BA111AE-1D2A-41DE-A9D1-9A86999FD7AA}" type="presOf" srcId="{4636275F-2A60-44C9-B0C5-6B64AB710022}" destId="{B87E71A0-7A23-4D97-906A-73910BEAAB30}" srcOrd="1" destOrd="0" presId="urn:microsoft.com/office/officeart/2005/8/layout/process2"/>
    <dgm:cxn modelId="{D88E04C0-1CC5-4958-82CA-ED4FC9473725}" type="presOf" srcId="{59C7B96A-29E6-4483-9232-BD47BC76CA62}" destId="{7DAF653E-5968-4783-8452-75EC3EE1EBA8}" srcOrd="0" destOrd="0" presId="urn:microsoft.com/office/officeart/2005/8/layout/process2"/>
    <dgm:cxn modelId="{00CF8CC6-0B0F-4715-A524-915E364C3734}" type="presOf" srcId="{8F7756FC-115D-4A80-BAAE-3032D5C144DA}" destId="{414FDDC3-F892-40DD-A2D7-525514572DA0}" srcOrd="0" destOrd="0" presId="urn:microsoft.com/office/officeart/2005/8/layout/process2"/>
    <dgm:cxn modelId="{3784C7CA-B691-46ED-9774-C506B45A53C0}" type="presOf" srcId="{E5EFDC6A-6F13-46A5-831A-EF2F59ADDF6E}" destId="{0896C0B8-9962-4003-A45A-C0FBE5C9D0CA}" srcOrd="1" destOrd="0" presId="urn:microsoft.com/office/officeart/2005/8/layout/process2"/>
    <dgm:cxn modelId="{CEFE65D3-33A2-484A-8D53-847F17806643}" srcId="{95C1FA28-C142-4247-A49B-AD655F65FF58}" destId="{7F808E0B-6C14-4E07-9934-767838266567}" srcOrd="2" destOrd="0" parTransId="{7F3E159A-0C40-4C4F-8061-8E3B56A4E61A}" sibTransId="{E5EFDC6A-6F13-46A5-831A-EF2F59ADDF6E}"/>
    <dgm:cxn modelId="{6C8CA1DD-AE95-420D-ABD0-131B30B2B137}" type="presOf" srcId="{D86D4B98-28D7-46E7-9969-8CA813FE1451}" destId="{538054EF-F507-4D15-8791-82A3B5D6434E}" srcOrd="1" destOrd="0" presId="urn:microsoft.com/office/officeart/2005/8/layout/process2"/>
    <dgm:cxn modelId="{BBB510F1-89BA-4E6A-8E18-3862C0637304}" type="presOf" srcId="{D05F6EEF-D61E-42C3-B780-E0D6E140B2C5}" destId="{80F87887-4CE5-4D43-94ED-AFAC389C96FE}" srcOrd="1" destOrd="0" presId="urn:microsoft.com/office/officeart/2005/8/layout/process2"/>
    <dgm:cxn modelId="{B36607FC-CDCD-49F3-9772-E40150C477FC}" type="presOf" srcId="{D86D4B98-28D7-46E7-9969-8CA813FE1451}" destId="{16A20CE0-D19E-4EC2-A1A0-1CC8461E1BC3}" srcOrd="0" destOrd="0" presId="urn:microsoft.com/office/officeart/2005/8/layout/process2"/>
    <dgm:cxn modelId="{BD33D5FC-9E19-4437-B404-AEFD95314ABC}" type="presOf" srcId="{0B4DB886-E85C-4B3C-881E-5AAA2463249C}" destId="{506BC84A-30C2-4D5C-86B7-F0C8861421E2}" srcOrd="0" destOrd="0" presId="urn:microsoft.com/office/officeart/2005/8/layout/process2"/>
    <dgm:cxn modelId="{B837E41F-94F5-406A-B835-D475A5BA08C1}" type="presParOf" srcId="{93370AA2-7511-40DC-9413-606C3BA079D1}" destId="{97B51961-CD2F-4504-BD2C-0AC47AB58FE5}" srcOrd="0" destOrd="0" presId="urn:microsoft.com/office/officeart/2005/8/layout/process2"/>
    <dgm:cxn modelId="{9D162494-4718-4CCD-9472-D0C97CCCC0CE}" type="presParOf" srcId="{93370AA2-7511-40DC-9413-606C3BA079D1}" destId="{16C85212-3F6D-489C-88E3-0B32000DF4E1}" srcOrd="1" destOrd="0" presId="urn:microsoft.com/office/officeart/2005/8/layout/process2"/>
    <dgm:cxn modelId="{2EC5D929-4FD6-4610-BF27-198AD92824C0}" type="presParOf" srcId="{16C85212-3F6D-489C-88E3-0B32000DF4E1}" destId="{80F87887-4CE5-4D43-94ED-AFAC389C96FE}" srcOrd="0" destOrd="0" presId="urn:microsoft.com/office/officeart/2005/8/layout/process2"/>
    <dgm:cxn modelId="{DB4E94C1-F49B-45B1-A45D-BA5F43EF8A54}" type="presParOf" srcId="{93370AA2-7511-40DC-9413-606C3BA079D1}" destId="{3236F79E-B747-4782-B707-31B24C5FC2DB}" srcOrd="2" destOrd="0" presId="urn:microsoft.com/office/officeart/2005/8/layout/process2"/>
    <dgm:cxn modelId="{CD8907E2-9E0E-48D3-AD4D-DED3E8CAD143}" type="presParOf" srcId="{93370AA2-7511-40DC-9413-606C3BA079D1}" destId="{7A6B248F-5CA8-41CD-ADCE-E21DE4EE40D5}" srcOrd="3" destOrd="0" presId="urn:microsoft.com/office/officeart/2005/8/layout/process2"/>
    <dgm:cxn modelId="{CD67DA9F-5CED-4FA8-8223-715B4E336B2C}" type="presParOf" srcId="{7A6B248F-5CA8-41CD-ADCE-E21DE4EE40D5}" destId="{67D060D7-B72A-4E40-A644-A317DD46C877}" srcOrd="0" destOrd="0" presId="urn:microsoft.com/office/officeart/2005/8/layout/process2"/>
    <dgm:cxn modelId="{41B3FAA7-E45A-4BCE-BB17-C03263E25190}" type="presParOf" srcId="{93370AA2-7511-40DC-9413-606C3BA079D1}" destId="{FAC5B063-83D6-4F34-967A-32019D34586D}" srcOrd="4" destOrd="0" presId="urn:microsoft.com/office/officeart/2005/8/layout/process2"/>
    <dgm:cxn modelId="{49412633-38B2-4189-A4FE-08BD7F8873E2}" type="presParOf" srcId="{93370AA2-7511-40DC-9413-606C3BA079D1}" destId="{01EB0411-CCA9-470A-8195-CE49D23F99A5}" srcOrd="5" destOrd="0" presId="urn:microsoft.com/office/officeart/2005/8/layout/process2"/>
    <dgm:cxn modelId="{E759F3F6-7992-46A5-9F9C-5759DD29BD0F}" type="presParOf" srcId="{01EB0411-CCA9-470A-8195-CE49D23F99A5}" destId="{0896C0B8-9962-4003-A45A-C0FBE5C9D0CA}" srcOrd="0" destOrd="0" presId="urn:microsoft.com/office/officeart/2005/8/layout/process2"/>
    <dgm:cxn modelId="{AB12ED45-D1B6-48E7-A640-271FCBA40357}" type="presParOf" srcId="{93370AA2-7511-40DC-9413-606C3BA079D1}" destId="{7DAF653E-5968-4783-8452-75EC3EE1EBA8}" srcOrd="6" destOrd="0" presId="urn:microsoft.com/office/officeart/2005/8/layout/process2"/>
    <dgm:cxn modelId="{3EA63423-04A6-492F-A952-C2213BDF3DFC}" type="presParOf" srcId="{93370AA2-7511-40DC-9413-606C3BA079D1}" destId="{F488CB9C-E31C-4B44-BBFB-DBE6413825F8}" srcOrd="7" destOrd="0" presId="urn:microsoft.com/office/officeart/2005/8/layout/process2"/>
    <dgm:cxn modelId="{7E17BCD7-EAE7-45E0-B0BE-9B0E4BC0022F}" type="presParOf" srcId="{F488CB9C-E31C-4B44-BBFB-DBE6413825F8}" destId="{53C7799A-FEF7-42BF-A916-41A26A065265}" srcOrd="0" destOrd="0" presId="urn:microsoft.com/office/officeart/2005/8/layout/process2"/>
    <dgm:cxn modelId="{FE62DE18-A939-4F57-A808-5F60E3744691}" type="presParOf" srcId="{93370AA2-7511-40DC-9413-606C3BA079D1}" destId="{414FDDC3-F892-40DD-A2D7-525514572DA0}" srcOrd="8" destOrd="0" presId="urn:microsoft.com/office/officeart/2005/8/layout/process2"/>
    <dgm:cxn modelId="{020DE404-6055-4DA1-8668-C53AE7EDFC33}" type="presParOf" srcId="{93370AA2-7511-40DC-9413-606C3BA079D1}" destId="{16A20CE0-D19E-4EC2-A1A0-1CC8461E1BC3}" srcOrd="9" destOrd="0" presId="urn:microsoft.com/office/officeart/2005/8/layout/process2"/>
    <dgm:cxn modelId="{B712ED72-45B9-4D53-870C-EC5DF4F5085A}" type="presParOf" srcId="{16A20CE0-D19E-4EC2-A1A0-1CC8461E1BC3}" destId="{538054EF-F507-4D15-8791-82A3B5D6434E}" srcOrd="0" destOrd="0" presId="urn:microsoft.com/office/officeart/2005/8/layout/process2"/>
    <dgm:cxn modelId="{819A3155-F0C0-46F3-BB54-423623B14C04}" type="presParOf" srcId="{93370AA2-7511-40DC-9413-606C3BA079D1}" destId="{358B4BE2-999C-433F-A7DD-76ECB77140D3}" srcOrd="10" destOrd="0" presId="urn:microsoft.com/office/officeart/2005/8/layout/process2"/>
    <dgm:cxn modelId="{5B9474A2-436E-449E-BB89-39915A78A5ED}" type="presParOf" srcId="{93370AA2-7511-40DC-9413-606C3BA079D1}" destId="{BC96C6FB-7A3F-4A68-9816-58E9C7A4B49C}" srcOrd="11" destOrd="0" presId="urn:microsoft.com/office/officeart/2005/8/layout/process2"/>
    <dgm:cxn modelId="{A505A895-4CCD-401A-8C7C-9F33DC64EE36}" type="presParOf" srcId="{BC96C6FB-7A3F-4A68-9816-58E9C7A4B49C}" destId="{8F31501E-8DE4-415C-B408-0D1E3083CC9D}" srcOrd="0" destOrd="0" presId="urn:microsoft.com/office/officeart/2005/8/layout/process2"/>
    <dgm:cxn modelId="{BF29BC7C-04CE-4E01-956B-862B48A68369}" type="presParOf" srcId="{93370AA2-7511-40DC-9413-606C3BA079D1}" destId="{D445D0C6-B48B-452F-98F0-EBB4D1360AC0}" srcOrd="12" destOrd="0" presId="urn:microsoft.com/office/officeart/2005/8/layout/process2"/>
    <dgm:cxn modelId="{9B06ED20-084A-4D20-A381-067E2B2633A0}" type="presParOf" srcId="{93370AA2-7511-40DC-9413-606C3BA079D1}" destId="{5D3C7138-05D3-4932-9AE9-76EA232F0ABE}" srcOrd="13" destOrd="0" presId="urn:microsoft.com/office/officeart/2005/8/layout/process2"/>
    <dgm:cxn modelId="{F1705226-24D7-4982-B9AA-5DB3C2BD0324}" type="presParOf" srcId="{5D3C7138-05D3-4932-9AE9-76EA232F0ABE}" destId="{B87E71A0-7A23-4D97-906A-73910BEAAB30}" srcOrd="0" destOrd="0" presId="urn:microsoft.com/office/officeart/2005/8/layout/process2"/>
    <dgm:cxn modelId="{825ABA8B-A70B-43D3-8570-CF24CAEFB45A}" type="presParOf" srcId="{93370AA2-7511-40DC-9413-606C3BA079D1}" destId="{506BC84A-30C2-4D5C-86B7-F0C8861421E2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51961-CD2F-4504-BD2C-0AC47AB58FE5}">
      <dsp:nvSpPr>
        <dsp:cNvPr id="0" name=""/>
        <dsp:cNvSpPr/>
      </dsp:nvSpPr>
      <dsp:spPr>
        <a:xfrm>
          <a:off x="985144" y="4239"/>
          <a:ext cx="2011160" cy="5027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 Empreendedorismo Corporativo</a:t>
          </a:r>
        </a:p>
      </dsp:txBody>
      <dsp:txXfrm>
        <a:off x="999870" y="18965"/>
        <a:ext cx="1981708" cy="473338"/>
      </dsp:txXfrm>
    </dsp:sp>
    <dsp:sp modelId="{16C85212-3F6D-489C-88E3-0B32000DF4E1}">
      <dsp:nvSpPr>
        <dsp:cNvPr id="0" name=""/>
        <dsp:cNvSpPr/>
      </dsp:nvSpPr>
      <dsp:spPr>
        <a:xfrm rot="5400000">
          <a:off x="1896451" y="519599"/>
          <a:ext cx="188546" cy="2262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 rot="-5400000">
        <a:off x="1922848" y="538453"/>
        <a:ext cx="135753" cy="131982"/>
      </dsp:txXfrm>
    </dsp:sp>
    <dsp:sp modelId="{3236F79E-B747-4782-B707-31B24C5FC2DB}">
      <dsp:nvSpPr>
        <dsp:cNvPr id="0" name=""/>
        <dsp:cNvSpPr/>
      </dsp:nvSpPr>
      <dsp:spPr>
        <a:xfrm>
          <a:off x="985144" y="758424"/>
          <a:ext cx="2011160" cy="5027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 Identificação de Oportunidades</a:t>
          </a:r>
        </a:p>
      </dsp:txBody>
      <dsp:txXfrm>
        <a:off x="999870" y="773150"/>
        <a:ext cx="1981708" cy="473338"/>
      </dsp:txXfrm>
    </dsp:sp>
    <dsp:sp modelId="{7A6B248F-5CA8-41CD-ADCE-E21DE4EE40D5}">
      <dsp:nvSpPr>
        <dsp:cNvPr id="0" name=""/>
        <dsp:cNvSpPr/>
      </dsp:nvSpPr>
      <dsp:spPr>
        <a:xfrm rot="5400000">
          <a:off x="1896451" y="1273784"/>
          <a:ext cx="188546" cy="2262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 rot="-5400000">
        <a:off x="1922848" y="1292638"/>
        <a:ext cx="135753" cy="131982"/>
      </dsp:txXfrm>
    </dsp:sp>
    <dsp:sp modelId="{FAC5B063-83D6-4F34-967A-32019D34586D}">
      <dsp:nvSpPr>
        <dsp:cNvPr id="0" name=""/>
        <dsp:cNvSpPr/>
      </dsp:nvSpPr>
      <dsp:spPr>
        <a:xfrm>
          <a:off x="985144" y="1512609"/>
          <a:ext cx="2011160" cy="5027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Geração de Ideias</a:t>
          </a:r>
        </a:p>
      </dsp:txBody>
      <dsp:txXfrm>
        <a:off x="999870" y="1527335"/>
        <a:ext cx="1981708" cy="473338"/>
      </dsp:txXfrm>
    </dsp:sp>
    <dsp:sp modelId="{01EB0411-CCA9-470A-8195-CE49D23F99A5}">
      <dsp:nvSpPr>
        <dsp:cNvPr id="0" name=""/>
        <dsp:cNvSpPr/>
      </dsp:nvSpPr>
      <dsp:spPr>
        <a:xfrm rot="5400000">
          <a:off x="1896451" y="2027969"/>
          <a:ext cx="188546" cy="2262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 rot="-5400000">
        <a:off x="1922848" y="2046823"/>
        <a:ext cx="135753" cy="131982"/>
      </dsp:txXfrm>
    </dsp:sp>
    <dsp:sp modelId="{7DAF653E-5968-4783-8452-75EC3EE1EBA8}">
      <dsp:nvSpPr>
        <dsp:cNvPr id="0" name=""/>
        <dsp:cNvSpPr/>
      </dsp:nvSpPr>
      <dsp:spPr>
        <a:xfrm>
          <a:off x="985144" y="2266794"/>
          <a:ext cx="2011160" cy="5027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Avaliação de Ideias</a:t>
          </a:r>
          <a:endParaRPr lang="pt-BR" sz="1400" kern="1200" dirty="0"/>
        </a:p>
      </dsp:txBody>
      <dsp:txXfrm>
        <a:off x="999870" y="2281520"/>
        <a:ext cx="1981708" cy="473338"/>
      </dsp:txXfrm>
    </dsp:sp>
    <dsp:sp modelId="{F488CB9C-E31C-4B44-BBFB-DBE6413825F8}">
      <dsp:nvSpPr>
        <dsp:cNvPr id="0" name=""/>
        <dsp:cNvSpPr/>
      </dsp:nvSpPr>
      <dsp:spPr>
        <a:xfrm rot="5400000">
          <a:off x="1896451" y="2782154"/>
          <a:ext cx="188546" cy="2262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 rot="-5400000">
        <a:off x="1922848" y="2801008"/>
        <a:ext cx="135753" cy="131982"/>
      </dsp:txXfrm>
    </dsp:sp>
    <dsp:sp modelId="{414FDDC3-F892-40DD-A2D7-525514572DA0}">
      <dsp:nvSpPr>
        <dsp:cNvPr id="0" name=""/>
        <dsp:cNvSpPr/>
      </dsp:nvSpPr>
      <dsp:spPr>
        <a:xfrm>
          <a:off x="985144" y="3020980"/>
          <a:ext cx="2011160" cy="5027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Desenvolvimento do Plano de Negócios </a:t>
          </a:r>
        </a:p>
      </dsp:txBody>
      <dsp:txXfrm>
        <a:off x="999870" y="3035706"/>
        <a:ext cx="1981708" cy="473338"/>
      </dsp:txXfrm>
    </dsp:sp>
    <dsp:sp modelId="{16A20CE0-D19E-4EC2-A1A0-1CC8461E1BC3}">
      <dsp:nvSpPr>
        <dsp:cNvPr id="0" name=""/>
        <dsp:cNvSpPr/>
      </dsp:nvSpPr>
      <dsp:spPr>
        <a:xfrm rot="5400000">
          <a:off x="1896451" y="3536339"/>
          <a:ext cx="188546" cy="2262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 rot="-5400000">
        <a:off x="1922848" y="3555193"/>
        <a:ext cx="135753" cy="131982"/>
      </dsp:txXfrm>
    </dsp:sp>
    <dsp:sp modelId="{358B4BE2-999C-433F-A7DD-76ECB77140D3}">
      <dsp:nvSpPr>
        <dsp:cNvPr id="0" name=""/>
        <dsp:cNvSpPr/>
      </dsp:nvSpPr>
      <dsp:spPr>
        <a:xfrm>
          <a:off x="985144" y="3775165"/>
          <a:ext cx="2011160" cy="5027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 Implementação do Plano</a:t>
          </a:r>
        </a:p>
      </dsp:txBody>
      <dsp:txXfrm>
        <a:off x="999870" y="3789891"/>
        <a:ext cx="1981708" cy="473338"/>
      </dsp:txXfrm>
    </dsp:sp>
    <dsp:sp modelId="{BC96C6FB-7A3F-4A68-9816-58E9C7A4B49C}">
      <dsp:nvSpPr>
        <dsp:cNvPr id="0" name=""/>
        <dsp:cNvSpPr/>
      </dsp:nvSpPr>
      <dsp:spPr>
        <a:xfrm rot="5400000">
          <a:off x="1896451" y="4290524"/>
          <a:ext cx="188546" cy="2262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 rot="-5400000">
        <a:off x="1922848" y="4309378"/>
        <a:ext cx="135753" cy="131982"/>
      </dsp:txXfrm>
    </dsp:sp>
    <dsp:sp modelId="{D445D0C6-B48B-452F-98F0-EBB4D1360AC0}">
      <dsp:nvSpPr>
        <dsp:cNvPr id="0" name=""/>
        <dsp:cNvSpPr/>
      </dsp:nvSpPr>
      <dsp:spPr>
        <a:xfrm>
          <a:off x="985144" y="4529350"/>
          <a:ext cx="2011160" cy="5027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Avaliação e Ajustes </a:t>
          </a:r>
        </a:p>
      </dsp:txBody>
      <dsp:txXfrm>
        <a:off x="999870" y="4544076"/>
        <a:ext cx="1981708" cy="473338"/>
      </dsp:txXfrm>
    </dsp:sp>
    <dsp:sp modelId="{5D3C7138-05D3-4932-9AE9-76EA232F0ABE}">
      <dsp:nvSpPr>
        <dsp:cNvPr id="0" name=""/>
        <dsp:cNvSpPr/>
      </dsp:nvSpPr>
      <dsp:spPr>
        <a:xfrm rot="5400000">
          <a:off x="1896451" y="5044709"/>
          <a:ext cx="188546" cy="2262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 rot="-5400000">
        <a:off x="1922848" y="5063563"/>
        <a:ext cx="135753" cy="131982"/>
      </dsp:txXfrm>
    </dsp:sp>
    <dsp:sp modelId="{506BC84A-30C2-4D5C-86B7-F0C8861421E2}">
      <dsp:nvSpPr>
        <dsp:cNvPr id="0" name=""/>
        <dsp:cNvSpPr/>
      </dsp:nvSpPr>
      <dsp:spPr>
        <a:xfrm>
          <a:off x="985144" y="5283535"/>
          <a:ext cx="2011160" cy="5027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 Sucesso do Empreendimento</a:t>
          </a:r>
        </a:p>
      </dsp:txBody>
      <dsp:txXfrm>
        <a:off x="999870" y="5298261"/>
        <a:ext cx="1981708" cy="473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1BCF06-1C28-4B0D-9FE4-64520A8BD0D6}" type="datetime1">
              <a:rPr lang="pt-BR" smtClean="0"/>
              <a:t>09/10/2023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FA8C659-3DDB-48CB-A056-6A658A161B7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1C099-8713-4864-A75E-DC5C31A7078B}" type="datetime1">
              <a:rPr lang="pt-BR" smtClean="0"/>
              <a:pPr/>
              <a:t>09/10/2023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A004F4-F240-48F9-8AE1-486585C7F00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744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908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17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6834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4575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5137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2064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rtlCol="0"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21B1CF-A309-49E4-BA89-6C94A1244D9C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is Conteúdos Horizont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to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F3823A-2E14-4347-A12F-7FF764682B88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979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991035-C430-43B6-BC84-4E40FA348A60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6" name="Espaço Reservado para Conteúdo 2">
            <a:extLst>
              <a:ext uri="{FF2B5EF4-FFF2-40B4-BE49-F238E27FC236}">
                <a16:creationId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9" name="Espaço Reservado para Imagem 28">
            <a:extLst>
              <a:ext uri="{FF2B5EF4-FFF2-40B4-BE49-F238E27FC236}">
                <a16:creationId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0" name="Espaço Reservado para Imagem 28">
            <a:extLst>
              <a:ext uri="{FF2B5EF4-FFF2-40B4-BE49-F238E27FC236}">
                <a16:creationId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1" name="Espaço Reservado para Imagem 28">
            <a:extLst>
              <a:ext uri="{FF2B5EF4-FFF2-40B4-BE49-F238E27FC236}">
                <a16:creationId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2" name="Espaço Reservado para Imagem 28">
            <a:extLst>
              <a:ext uri="{FF2B5EF4-FFF2-40B4-BE49-F238E27FC236}">
                <a16:creationId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3" name="Espaço Reservado para Imagem 28">
            <a:extLst>
              <a:ext uri="{FF2B5EF4-FFF2-40B4-BE49-F238E27FC236}">
                <a16:creationId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4" name="Espaço Reservado para Imagem 28">
            <a:extLst>
              <a:ext uri="{FF2B5EF4-FFF2-40B4-BE49-F238E27FC236}">
                <a16:creationId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çã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Imagem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0" name="objeto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819426-7358-4C77-853C-E7428304CFB3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75339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ê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F38A4F-8FA0-4741-A8D9-1B968FFB1ACB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7" name="Espaço Reservado para Imagem 11">
            <a:extLst>
              <a:ext uri="{FF2B5EF4-FFF2-40B4-BE49-F238E27FC236}">
                <a16:creationId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4" name="Espaço Reservado para Imagem 11">
            <a:extLst>
              <a:ext uri="{FF2B5EF4-FFF2-40B4-BE49-F238E27FC236}">
                <a16:creationId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5" name="Espaço Reservado para Texto 23">
            <a:extLst>
              <a:ext uri="{FF2B5EF4-FFF2-40B4-BE49-F238E27FC236}">
                <a16:creationId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Texto 23">
            <a:extLst>
              <a:ext uri="{FF2B5EF4-FFF2-40B4-BE49-F238E27FC236}">
                <a16:creationId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Texto 23">
            <a:extLst>
              <a:ext uri="{FF2B5EF4-FFF2-40B4-BE49-F238E27FC236}">
                <a16:creationId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9" name="Espaço Reservado para Imagem 28">
            <a:extLst>
              <a:ext uri="{FF2B5EF4-FFF2-40B4-BE49-F238E27FC236}">
                <a16:creationId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9992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m com Le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to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pt-BR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88D522-5CF4-4DE2-9B5A-3FAB5E5EE6D3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9" name="objeto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2" name="Espaço Reservado para Imagem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Imagem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4" name="Espaço reservado para texto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5" name="Espaço Reservado para Imagem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6" name="Espaço reservado para texto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29438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D1942E-ED4E-4C9B-82A1-89CE5996B32F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67636B-A754-4E2E-9ADC-B4850F89C749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237918-E07F-4A29-84B5-20F32248E746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D71D5B-D313-4931-BA88-C335B37EB4D8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1C7A0E-B42A-456B-AEBA-571F75507D2F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D68F8C-B5DE-427F-B7A8-944F8380312C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E1403E-CEEB-486E-BFFE-F2ABD3EA2B9D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0B5BA-228F-4A1E-AABA-D1BC480BDDE5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088DAC1-3464-443E-9DEF-E31CD1B6A9EE}" type="datetime1">
              <a:rPr lang="pt-BR" noProof="0" smtClean="0"/>
              <a:t>09/10/2023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versity.org/wiki/Empreendedorismo" TargetMode="External"/><Relationship Id="rId2" Type="http://schemas.openxmlformats.org/officeDocument/2006/relationships/hyperlink" Target="https://pt.slideshare.net/Leonardo_Dias/empreendedorismo-corporativo-14302554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ebrae.com.br/sites/PortalSebrae/artigos/empreendedorismo-corporativo-para-maximizar-resultados,c2cd626e99a62810VgnVCM100000d701210aRCR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Profissionais colaborando em uma mesa usando um laptop">
            <a:extLst>
              <a:ext uri="{FF2B5EF4-FFF2-40B4-BE49-F238E27FC236}">
                <a16:creationId xmlns:a16="http://schemas.microsoft.com/office/drawing/2014/main" id="{1E745F20-F130-4708-BD5A-1A4FF4BE4D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4" name="objeto 3" descr="Pessoas com documento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>
          <a:xfrm>
            <a:off x="1524000" y="1125113"/>
            <a:ext cx="9144000" cy="2128049"/>
          </a:xfrm>
        </p:spPr>
        <p:txBody>
          <a:bodyPr rtlCol="0">
            <a:normAutofit/>
          </a:bodyPr>
          <a:lstStyle/>
          <a:p>
            <a:pPr rtl="0">
              <a:lnSpc>
                <a:spcPct val="125000"/>
              </a:lnSpc>
            </a:pPr>
            <a:r>
              <a:rPr lang="pt-BR" sz="5000" dirty="0">
                <a:solidFill>
                  <a:schemeClr val="bg1"/>
                </a:solidFill>
              </a:rPr>
              <a:t>EMPREENDEDORISMO</a:t>
            </a:r>
            <a:br>
              <a:rPr lang="pt-BR" sz="5000" dirty="0">
                <a:solidFill>
                  <a:schemeClr val="bg1"/>
                </a:solidFill>
              </a:rPr>
            </a:br>
            <a:r>
              <a:rPr lang="pt-BR" sz="5000" dirty="0">
                <a:solidFill>
                  <a:schemeClr val="bg1"/>
                </a:solidFill>
              </a:rPr>
              <a:t>CORPORATIVO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Gray">
          <a:xfrm>
            <a:off x="4604879" y="3429000"/>
            <a:ext cx="2982241" cy="2954812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/>
              <a:t>RYAN FERREIRA RA: 181943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/>
              <a:t>SAMUEL MARTINS RA: 216970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/>
              <a:t>SAMUEL PRADO ra:201766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/>
              <a:t>JOÃO ROBERTO RA: 174180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/>
              <a:t>MARCELO AGUIAR RA: 220203</a:t>
            </a:r>
            <a:endParaRPr lang="pt-BR" sz="1600" b="1" i="1" spc="65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6" name="objeto 7" descr="Retângulo beg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3377250" y="2286893"/>
            <a:ext cx="5472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Espaço Reservado para Imagem 46" descr="As pessoas discutem algo">
            <a:extLst>
              <a:ext uri="{FF2B5EF4-FFF2-40B4-BE49-F238E27FC236}">
                <a16:creationId xmlns:a16="http://schemas.microsoft.com/office/drawing/2014/main" id="{0FD54BB1-BA8F-46B1-AE35-C73B73A4821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"/>
            <a:ext cx="12189599" cy="6856649"/>
          </a:xfrm>
        </p:spPr>
      </p:pic>
      <p:sp>
        <p:nvSpPr>
          <p:cNvPr id="35" name="objeto 3" descr="Retângulo azul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3600" y="0"/>
            <a:ext cx="121884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48" name="Oval 47" descr="Oval bege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6" name="Retângulo 25" descr="Retângulo azul">
            <a:extLst>
              <a:ext uri="{FF2B5EF4-FFF2-40B4-BE49-F238E27FC236}">
                <a16:creationId xmlns:a16="http://schemas.microsoft.com/office/drawing/2014/main" id="{B743B096-6BB3-4330-9D5B-22EEBAF87BEE}"/>
              </a:ext>
            </a:extLst>
          </p:cNvPr>
          <p:cNvSpPr/>
          <p:nvPr/>
        </p:nvSpPr>
        <p:spPr>
          <a:xfrm>
            <a:off x="0" y="2770632"/>
            <a:ext cx="12192000" cy="19156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dirty="0">
                <a:effectLst/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O empreendedorismo corporativo não se limita a um setor específico, tamanho de organização ou modelo de negócios; ele é uma abordagem flexível e valiosa para empresas de todos os tipos. Ao promover uma cultura de inovação, colaboração e aprendizado contínuo, as empresas podem aproveitar ao máximo o potencial criativo de seus funcionários, identificar novos mercados, desenvolver produtos inovadores e se manterem competitivas.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sz="1000" smtClean="0"/>
              <a:t>10</a:t>
            </a:fld>
            <a:endParaRPr lang="pt-BR" sz="10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38200" y="9747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pt-BR" sz="2800" dirty="0">
                <a:solidFill>
                  <a:schemeClr val="bg1"/>
                </a:solidFill>
              </a:rPr>
              <a:t>EMPREENDEDORISMO CORPORATIVO PARA O SUCESSO</a:t>
            </a:r>
          </a:p>
        </p:txBody>
      </p:sp>
      <p:sp>
        <p:nvSpPr>
          <p:cNvPr id="49" name="objeto 6" descr="Retângulo bege">
            <a:extLst>
              <a:ext uri="{FF2B5EF4-FFF2-40B4-BE49-F238E27FC236}">
                <a16:creationId xmlns:a16="http://schemas.microsoft.com/office/drawing/2014/main" id="{E67B2D0F-2920-4165-BC82-05237362DABB}"/>
              </a:ext>
            </a:extLst>
          </p:cNvPr>
          <p:cNvSpPr/>
          <p:nvPr/>
        </p:nvSpPr>
        <p:spPr bwMode="ltGray">
          <a:xfrm>
            <a:off x="957251" y="1962376"/>
            <a:ext cx="212400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B25DD60F-78E9-1BE3-EBD8-D42012C4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pt-BR" smtClean="0"/>
              <a:pPr>
                <a:spcAft>
                  <a:spcPts val="600"/>
                </a:spcAft>
              </a:pPr>
              <a:t>11</a:t>
            </a:fld>
            <a:endParaRPr lang="pt-BR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04EDE9D-7722-2B86-E0F9-7A7C4D8C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b="1" kern="1200" dirty="0">
                <a:latin typeface="+mj-lt"/>
                <a:ea typeface="+mj-ea"/>
                <a:cs typeface="+mj-cs"/>
              </a:rPr>
              <a:t>REFERÊNCIAS</a:t>
            </a:r>
          </a:p>
        </p:txBody>
      </p:sp>
      <p:sp>
        <p:nvSpPr>
          <p:cNvPr id="23" name="CaixaDeTexto 4">
            <a:extLst>
              <a:ext uri="{FF2B5EF4-FFF2-40B4-BE49-F238E27FC236}">
                <a16:creationId xmlns:a16="http://schemas.microsoft.com/office/drawing/2014/main" id="{37AFC6C3-776E-D1D9-A896-92E11EDC0203}"/>
              </a:ext>
            </a:extLst>
          </p:cNvPr>
          <p:cNvSpPr txBox="1"/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/>
                <a:hlinkClick r:id="rId2"/>
              </a:rPr>
              <a:t>https://pt.slideshare.net/Leonardo_Dias/empreendedorismo-corporativo-14302554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oogle Sans"/>
            </a:endParaRPr>
          </a:p>
          <a:p>
            <a:pPr indent="-228600" fontAlgn="b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/>
                <a:hlinkClick r:id="rId3"/>
              </a:rPr>
              <a:t>pt.wikiversity.org/wiki/Empreendedorismo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oogle Sans"/>
            </a:endParaRPr>
          </a:p>
          <a:p>
            <a:pPr indent="-228600" fontAlgn="b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/>
                <a:hlinkClick r:id="rId4"/>
              </a:rPr>
              <a:t>https://sebrae.com.br/sites/PortalSebrae/artigos/empreendedorismo-corporativo-para-maximizar-resultados,c2cd626e99a62810VgnVCM100000d701210aRCRD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oogle Sans"/>
            </a:endParaRPr>
          </a:p>
          <a:p>
            <a:pPr indent="-228600" fontAlgn="b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u="sng" dirty="0">
                <a:effectLst/>
                <a:latin typeface="Google Sans"/>
              </a:rPr>
              <a:t>https://hbr.org/</a:t>
            </a:r>
          </a:p>
        </p:txBody>
      </p:sp>
      <p:sp>
        <p:nvSpPr>
          <p:cNvPr id="6" name="objeto 13" descr="Retângulo bege">
            <a:extLst>
              <a:ext uri="{FF2B5EF4-FFF2-40B4-BE49-F238E27FC236}">
                <a16:creationId xmlns:a16="http://schemas.microsoft.com/office/drawing/2014/main" id="{CB837756-3C03-43C6-E39C-401CFC253098}"/>
              </a:ext>
            </a:extLst>
          </p:cNvPr>
          <p:cNvSpPr/>
          <p:nvPr/>
        </p:nvSpPr>
        <p:spPr>
          <a:xfrm flipV="1">
            <a:off x="838200" y="1263930"/>
            <a:ext cx="3690506" cy="45719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6206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o funciona o empreendedorismo: O guia definitivo - Balões Personalizados">
            <a:extLst>
              <a:ext uri="{FF2B5EF4-FFF2-40B4-BE49-F238E27FC236}">
                <a16:creationId xmlns:a16="http://schemas.microsoft.com/office/drawing/2014/main" id="{13F17322-CDE0-0177-3D32-68BA16343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4088243"/>
            <a:ext cx="5581651" cy="1393395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25000"/>
              </a:lnSpc>
              <a:buFont typeface="Arial" panose="020B0604020202020204" pitchFamily="34" charset="0"/>
              <a:buNone/>
            </a:pPr>
            <a:endParaRPr lang="pt-BR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to 6" descr="Retângulo beg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 bwMode="ltGray">
          <a:xfrm>
            <a:off x="702824" y="51428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592353" y="4156075"/>
            <a:ext cx="4514850" cy="1325563"/>
          </a:xfrm>
        </p:spPr>
        <p:txBody>
          <a:bodyPr rtlCol="0">
            <a:normAutofit/>
          </a:bodyPr>
          <a:lstStyle/>
          <a:p>
            <a:pPr rtl="0"/>
            <a:r>
              <a:rPr lang="pt-BR" sz="5000" dirty="0">
                <a:solidFill>
                  <a:schemeClr val="bg1"/>
                </a:solidFill>
              </a:rPr>
              <a:t>OBRIGADO!</a:t>
            </a:r>
            <a:endParaRPr lang="pt-BR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7" descr="O homem fala por telefone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2" y="0"/>
            <a:ext cx="6607810" cy="6858000"/>
          </a:xfrm>
          <a:prstGeom prst="rect">
            <a:avLst/>
          </a:prstGeom>
        </p:spPr>
      </p:pic>
      <p:sp>
        <p:nvSpPr>
          <p:cNvPr id="5" name="objeto 3" descr="Retângulo beg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sz="1000" smtClean="0"/>
              <a:t>2</a:t>
            </a:fld>
            <a:endParaRPr lang="pt-BR" sz="1000" dirty="0"/>
          </a:p>
        </p:txBody>
      </p:sp>
      <p:sp>
        <p:nvSpPr>
          <p:cNvPr id="8" name="objeto 3" descr="Pessoas com documentos">
            <a:extLst>
              <a:ext uri="{FF2B5EF4-FFF2-40B4-BE49-F238E27FC236}">
                <a16:creationId xmlns:a16="http://schemas.microsoft.com/office/drawing/2014/main" id="{3CCC9398-1729-21E4-74A6-4FEFAB9E18FF}"/>
              </a:ext>
            </a:extLst>
          </p:cNvPr>
          <p:cNvSpPr/>
          <p:nvPr/>
        </p:nvSpPr>
        <p:spPr bwMode="ltGray">
          <a:xfrm>
            <a:off x="2540" y="0"/>
            <a:ext cx="660781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6" name="objeto 6" descr="Retângulo azul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488537" y="1664970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5726487" y="2246147"/>
            <a:ext cx="6294063" cy="833856"/>
          </a:xfrm>
        </p:spPr>
        <p:txBody>
          <a:bodyPr rtlCol="0">
            <a:noAutofit/>
          </a:bodyPr>
          <a:lstStyle/>
          <a:p>
            <a:pPr rtl="0"/>
            <a:r>
              <a:rPr lang="pt-BR" sz="2000" dirty="0">
                <a:solidFill>
                  <a:schemeClr val="bg1"/>
                </a:solidFill>
              </a:rPr>
              <a:t>EMPREENDEDORISMO CORPORATIVO: IMPULSIONANDO O SUCESSO EMPRESARIAL</a:t>
            </a:r>
            <a:endParaRPr lang="pt-BR" sz="2000" dirty="0"/>
          </a:p>
        </p:txBody>
      </p:sp>
      <p:sp>
        <p:nvSpPr>
          <p:cNvPr id="7" name="objeto 9" descr="Retângulo beg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 bwMode="white">
          <a:xfrm flipV="1">
            <a:off x="5842313" y="2987964"/>
            <a:ext cx="5035237" cy="45719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 bwMode="white">
          <a:xfrm>
            <a:off x="5716622" y="3248025"/>
            <a:ext cx="5637717" cy="1230867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pt-BR" sz="2000" b="0" i="0" dirty="0">
                <a:solidFill>
                  <a:srgbClr val="D1D5DB"/>
                </a:solidFill>
                <a:effectLst/>
                <a:latin typeface="Söhne"/>
              </a:rPr>
              <a:t>Compreendendo a importância do empreendedorismo corporativo em um mundo de negócios dinâmico.</a:t>
            </a:r>
            <a:endParaRPr lang="pt-BR" sz="1800" i="1" spc="-2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Retângulo azul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objeto 3" descr="Retângulo azul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2400" y="1438275"/>
            <a:ext cx="12189600" cy="3324226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9" name="Oval 8" descr="Oval bege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838200" y="1634881"/>
            <a:ext cx="10515600" cy="1325563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O QUE É EMPREENDEDORISMO CORPORATIVO?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DEFINIÇÃO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sz="1000" smtClean="0"/>
              <a:t>3</a:t>
            </a:fld>
            <a:endParaRPr lang="pt-BR" sz="1000" dirty="0"/>
          </a:p>
        </p:txBody>
      </p:sp>
      <p:sp>
        <p:nvSpPr>
          <p:cNvPr id="11" name="objeto 5" descr="Retângulo beg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947606" y="2800938"/>
            <a:ext cx="3636301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cxnSp>
        <p:nvCxnSpPr>
          <p:cNvPr id="12" name="Conector Reto 11" descr="Linha">
            <a:extLst>
              <a:ext uri="{FF2B5EF4-FFF2-40B4-BE49-F238E27FC236}">
                <a16:creationId xmlns:a16="http://schemas.microsoft.com/office/drawing/2014/main" id="{0D4D8421-B427-472B-95AE-FBBC914ACC5F}"/>
              </a:ext>
            </a:extLst>
          </p:cNvPr>
          <p:cNvCxnSpPr/>
          <p:nvPr/>
        </p:nvCxnSpPr>
        <p:spPr>
          <a:xfrm>
            <a:off x="6096000" y="4101403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A57F0752-A82F-4E04-1F3C-4FCCC9EC7AEE}"/>
              </a:ext>
            </a:extLst>
          </p:cNvPr>
          <p:cNvSpPr txBox="1">
            <a:spLocks/>
          </p:cNvSpPr>
          <p:nvPr/>
        </p:nvSpPr>
        <p:spPr bwMode="white">
          <a:xfrm>
            <a:off x="947606" y="3095625"/>
            <a:ext cx="7817803" cy="217111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pt-BR" sz="1800" dirty="0">
                <a:solidFill>
                  <a:srgbClr val="FFFFFF"/>
                </a:solidFill>
                <a:cs typeface="Arial"/>
              </a:rPr>
              <a:t>Aplicação da mentalidade empreendedora nas empresas.</a:t>
            </a:r>
            <a:endParaRPr lang="pt-BR" sz="1800" dirty="0">
              <a:solidFill>
                <a:schemeClr val="accent1"/>
              </a:solidFill>
              <a:cs typeface="Arial"/>
            </a:endParaRPr>
          </a:p>
          <a:p>
            <a:pPr>
              <a:lnSpc>
                <a:spcPct val="125000"/>
              </a:lnSpc>
              <a:buClr>
                <a:schemeClr val="accent1"/>
              </a:buClr>
            </a:pPr>
            <a:r>
              <a:rPr lang="pt-BR" sz="1800" spc="-5" dirty="0">
                <a:solidFill>
                  <a:srgbClr val="FFFFFF"/>
                </a:solidFill>
                <a:cs typeface="Arial"/>
              </a:rPr>
              <a:t>Inovação, adaptabilidade e crescimento como foco principal.</a:t>
            </a:r>
            <a:endParaRPr lang="pt-BR" sz="1800" b="1" spc="-5" dirty="0">
              <a:solidFill>
                <a:schemeClr val="accent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 descr="As pessoas discutem algo">
            <a:extLst>
              <a:ext uri="{FF2B5EF4-FFF2-40B4-BE49-F238E27FC236}">
                <a16:creationId xmlns:a16="http://schemas.microsoft.com/office/drawing/2014/main" id="{AA6A75DC-BE31-480B-B034-B1DF7AFA50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15389"/>
            <a:ext cx="12192000" cy="3742611"/>
          </a:xfrm>
        </p:spPr>
      </p:pic>
      <p:sp>
        <p:nvSpPr>
          <p:cNvPr id="12" name="objeto 3" descr="Retângulo azul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2400" y="3115389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13" name="Oval 12" descr="Oval bege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68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pt-BR" sz="2800" dirty="0"/>
              <a:t>BENEFÍCIOS DO EMPREENDEDORISMO CORPORATIVO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3C1E99-672F-46AE-BB08-DD22B0928366}"/>
              </a:ext>
            </a:extLst>
          </p:cNvPr>
          <p:cNvSpPr>
            <a:spLocks noGrp="1"/>
          </p:cNvSpPr>
          <p:nvPr>
            <p:ph type="body" idx="1"/>
          </p:nvPr>
        </p:nvSpPr>
        <p:spPr bwMode="white">
          <a:xfrm>
            <a:off x="2153349" y="1985963"/>
            <a:ext cx="7971726" cy="823912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2000" dirty="0"/>
              <a:t>VANTAGENS DO EMPREENDEDORISMO CORPORATIVO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 bwMode="white">
          <a:xfrm>
            <a:off x="3239055" y="3490866"/>
            <a:ext cx="5713889" cy="2755616"/>
          </a:xfrm>
        </p:spPr>
        <p:txBody>
          <a:bodyPr rtlCol="0">
            <a:normAutofit/>
          </a:bodyPr>
          <a:lstStyle/>
          <a:p>
            <a:pPr rtl="0">
              <a:lnSpc>
                <a:spcPct val="250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pt-BR" sz="2000" i="1" dirty="0">
                <a:solidFill>
                  <a:srgbClr val="FFFFFF"/>
                </a:solidFill>
                <a:cs typeface="Arial"/>
              </a:rPr>
              <a:t>Enfrentando desafios de mercado.</a:t>
            </a:r>
          </a:p>
          <a:p>
            <a:pPr rtl="0">
              <a:lnSpc>
                <a:spcPct val="250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pt-BR" sz="2000" i="1" dirty="0">
                <a:solidFill>
                  <a:srgbClr val="FFFFFF"/>
                </a:solidFill>
                <a:cs typeface="Arial"/>
              </a:rPr>
              <a:t>Antecipação das necessidades dos clientes.</a:t>
            </a:r>
          </a:p>
          <a:p>
            <a:pPr rtl="0">
              <a:lnSpc>
                <a:spcPct val="250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pt-BR" sz="2000" i="1" dirty="0">
                <a:solidFill>
                  <a:srgbClr val="FFFFFF"/>
                </a:solidFill>
                <a:cs typeface="Arial"/>
              </a:rPr>
              <a:t>Promoção da sustentabilidade a longo prazo.</a:t>
            </a:r>
            <a:endParaRPr lang="pt-BR" sz="2000" b="1" i="1" spc="-5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sz="1000" smtClean="0"/>
              <a:t>4</a:t>
            </a:fld>
            <a:endParaRPr lang="pt-BR" sz="1000" dirty="0"/>
          </a:p>
        </p:txBody>
      </p:sp>
      <p:sp>
        <p:nvSpPr>
          <p:cNvPr id="9" name="objeto 5" descr="Retângulo beg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>
            <a:off x="915636" y="1346384"/>
            <a:ext cx="4608863" cy="63316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6A8AF702-A859-4D49-823E-4557028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sz="1000" smtClean="0"/>
              <a:t>5</a:t>
            </a:fld>
            <a:endParaRPr lang="pt-BR" sz="10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3112488-F91A-CF67-1103-8C72661393B6}"/>
              </a:ext>
            </a:extLst>
          </p:cNvPr>
          <p:cNvSpPr/>
          <p:nvPr/>
        </p:nvSpPr>
        <p:spPr>
          <a:xfrm>
            <a:off x="0" y="1533525"/>
            <a:ext cx="11401425" cy="251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489654A8-42A5-DEDD-F0CF-5CCB2B425663}"/>
              </a:ext>
            </a:extLst>
          </p:cNvPr>
          <p:cNvGraphicFramePr/>
          <p:nvPr/>
        </p:nvGraphicFramePr>
        <p:xfrm>
          <a:off x="4105275" y="533717"/>
          <a:ext cx="3981450" cy="5790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42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C2351522-D6A9-4849-85EE-913E456D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sz="1000" smtClean="0"/>
              <a:t>6</a:t>
            </a:fld>
            <a:endParaRPr lang="pt-BR" sz="1000" dirty="0"/>
          </a:p>
        </p:txBody>
      </p:sp>
      <p:sp>
        <p:nvSpPr>
          <p:cNvPr id="6" name="objeto 18" descr="Retângulo bege">
            <a:extLst>
              <a:ext uri="{FF2B5EF4-FFF2-40B4-BE49-F238E27FC236}">
                <a16:creationId xmlns:a16="http://schemas.microsoft.com/office/drawing/2014/main" id="{7593E25A-C238-4F4D-B05B-996628D42B7D}"/>
              </a:ext>
            </a:extLst>
          </p:cNvPr>
          <p:cNvSpPr/>
          <p:nvPr/>
        </p:nvSpPr>
        <p:spPr>
          <a:xfrm flipV="1">
            <a:off x="927186" y="1301091"/>
            <a:ext cx="4692563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CCE07BF-CBD8-E8EE-70D8-DF9C5F22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PROCESSO DO EMPREENDEDORISMO CORPORATIVO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3EBC12A-8E2A-F65A-7F32-27F6313C2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71" y="1842053"/>
            <a:ext cx="7421216" cy="465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 descr="Aperto de mão de duas pessoas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to 3" descr="Retângulo azul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23" name="Oval 22" descr="Oval be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2AF9D9A5-149E-4118-AAE3-8EF91B9C5B7D}"/>
              </a:ext>
            </a:extLst>
          </p:cNvPr>
          <p:cNvSpPr>
            <a:spLocks noGrp="1"/>
          </p:cNvSpPr>
          <p:nvPr>
            <p:ph sz="half" idx="14"/>
          </p:nvPr>
        </p:nvSpPr>
        <p:spPr bwMode="white">
          <a:xfrm>
            <a:off x="4843363" y="1702825"/>
            <a:ext cx="3148965" cy="2043057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pt-BR" sz="1900" b="1" dirty="0">
                <a:solidFill>
                  <a:schemeClr val="bg1"/>
                </a:solidFill>
              </a:rPr>
              <a:t>Falta de recursos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effectLst/>
                <a:latin typeface="Google Sans"/>
              </a:rPr>
              <a:t>Capital financeiro: É o recurso mais essencial para qualquer empreendimento. No contexto corporativo, o capital financeiro pode ser utilizado para financiar projetos de inovação, desenvolvimento de novos produtos ou serviços, expansão do mercado, entre outros.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effectLst/>
                <a:latin typeface="Google Sans"/>
              </a:rPr>
              <a:t>Recursos humanos: As empresas precisam de profissionais qualificados para implementarem as ideias dos empreendedores corporativos. No entanto, nem sempre é possível encontrar os profissionais com as habilidades e experiências necessárias.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sz="1000" smtClean="0"/>
              <a:t>7</a:t>
            </a:fld>
            <a:endParaRPr lang="pt-BR" sz="100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pt-BR" sz="2800" dirty="0">
                <a:solidFill>
                  <a:schemeClr val="bg1"/>
                </a:solidFill>
              </a:rPr>
              <a:t>OBSTÁCULOS AO EMPREENDEDORISMO CORPORATIVO</a:t>
            </a:r>
            <a:endParaRPr lang="pt-BR" sz="2800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229192" y="1679575"/>
            <a:ext cx="3148965" cy="2146629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pt-BR" sz="1900" b="1" dirty="0">
                <a:solidFill>
                  <a:schemeClr val="bg1"/>
                </a:solidFill>
              </a:rPr>
              <a:t>Resistência à mudança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bg1"/>
                </a:solidFill>
                <a:effectLst/>
                <a:latin typeface="Google Sans"/>
              </a:rPr>
              <a:t>Medo do desconhecido:</a:t>
            </a:r>
            <a:r>
              <a:rPr lang="pt-BR" b="0" i="0" dirty="0">
                <a:solidFill>
                  <a:schemeClr val="bg1"/>
                </a:solidFill>
                <a:effectLst/>
                <a:latin typeface="Google Sans"/>
              </a:rPr>
              <a:t> As pessoas tendem a se sentir mais confortáveis com o que já conhecem, então elas podem resistir a mudanças que as levem a sair de sua zona de conforto.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bg1"/>
                </a:solidFill>
                <a:effectLst/>
                <a:latin typeface="Google Sans"/>
              </a:rPr>
              <a:t>Insegurança:</a:t>
            </a:r>
            <a:r>
              <a:rPr lang="pt-BR" b="0" i="0" dirty="0">
                <a:solidFill>
                  <a:schemeClr val="bg1"/>
                </a:solidFill>
                <a:effectLst/>
                <a:latin typeface="Google Sans"/>
              </a:rPr>
              <a:t> As pessoas podem se sentir inseguras sobre suas habilidades para lidar com mudanças, o que pode levar à resistência.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bg1"/>
                </a:solidFill>
                <a:effectLst/>
                <a:latin typeface="Google Sans"/>
              </a:rPr>
              <a:t>Perda de controle:</a:t>
            </a:r>
            <a:r>
              <a:rPr lang="pt-BR" b="0" i="0" dirty="0">
                <a:solidFill>
                  <a:schemeClr val="bg1"/>
                </a:solidFill>
                <a:effectLst/>
                <a:latin typeface="Google Sans"/>
              </a:rPr>
              <a:t> As mudanças podem levar à perda de controle sobre uma situação, o que pode ser uma fonte de resistência.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600" b="0" i="0" dirty="0">
              <a:solidFill>
                <a:schemeClr val="bg1"/>
              </a:solidFill>
              <a:effectLst/>
              <a:latin typeface="Google Sans"/>
            </a:endParaRPr>
          </a:p>
          <a:p>
            <a:pPr marR="5080" rtl="0">
              <a:lnSpc>
                <a:spcPct val="120000"/>
              </a:lnSpc>
              <a:spcBef>
                <a:spcPts val="600"/>
              </a:spcBef>
            </a:pPr>
            <a:endParaRPr lang="pt-BR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pic>
        <p:nvPicPr>
          <p:cNvPr id="36" name="Espaço Reservado para Imagem 35" descr="Ícone de verificação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pic>
        <p:nvPicPr>
          <p:cNvPr id="38" name="Espaço Reservado para Imagem 37" descr="Ícone de verificação">
            <a:extLst>
              <a:ext uri="{FF2B5EF4-FFF2-40B4-BE49-F238E27FC236}">
                <a16:creationId xmlns:a16="http://schemas.microsoft.com/office/drawing/2014/main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1679575"/>
            <a:ext cx="576000" cy="576000"/>
          </a:xfrm>
        </p:spPr>
      </p:pic>
      <p:sp>
        <p:nvSpPr>
          <p:cNvPr id="24" name="objeto 5" descr="Retângulo beg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 flipV="1">
            <a:off x="929704" y="1293402"/>
            <a:ext cx="7452295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5B371-F992-4547-B936-23F16F44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144" y="417362"/>
            <a:ext cx="4911318" cy="1302111"/>
          </a:xfrm>
        </p:spPr>
        <p:txBody>
          <a:bodyPr rtlCol="0">
            <a:normAutofit fontScale="90000"/>
          </a:bodyPr>
          <a:lstStyle/>
          <a:p>
            <a:r>
              <a:rPr lang="pt-BR" dirty="0"/>
              <a:t>COMO TER</a:t>
            </a:r>
            <a:br>
              <a:rPr lang="pt-BR" dirty="0"/>
            </a:br>
            <a:r>
              <a:rPr lang="pt-BR" dirty="0"/>
              <a:t>SUCESSO? ESTRATÉGIAS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B07B54-E3ED-4BBF-91BB-9F611C440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ltGray">
          <a:xfrm>
            <a:off x="7055714" y="1016693"/>
            <a:ext cx="4531709" cy="1431234"/>
          </a:xfr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  <a:spcBef>
                <a:spcPts val="425"/>
              </a:spcBef>
            </a:pPr>
            <a:r>
              <a:rPr lang="pt-BR" sz="2000" b="1" dirty="0">
                <a:solidFill>
                  <a:schemeClr val="bg1"/>
                </a:solidFill>
                <a:latin typeface="+mj-lt"/>
              </a:rPr>
              <a:t>Cultivando uma mentalidade empreendedora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EC89DD8-AB5B-4556-B381-45F1AC07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sz="1000" smtClean="0"/>
              <a:t>8</a:t>
            </a:fld>
            <a:endParaRPr lang="pt-BR" sz="1000" dirty="0"/>
          </a:p>
        </p:txBody>
      </p:sp>
      <p:pic>
        <p:nvPicPr>
          <p:cNvPr id="7" name="Espaço Reservado para Imagem 6" descr="Dois homens olhando o laptop">
            <a:extLst>
              <a:ext uri="{FF2B5EF4-FFF2-40B4-BE49-F238E27FC236}">
                <a16:creationId xmlns:a16="http://schemas.microsoft.com/office/drawing/2014/main" id="{2CD8DFC9-E679-43B6-94BA-67756E397A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762173"/>
            <a:ext cx="5480260" cy="2736901"/>
          </a:xfrm>
        </p:spPr>
      </p:pic>
      <p:pic>
        <p:nvPicPr>
          <p:cNvPr id="15" name="Espaço Reservado para Imagem 14" descr="Ícone de verificação">
            <a:extLst>
              <a:ext uri="{FF2B5EF4-FFF2-40B4-BE49-F238E27FC236}">
                <a16:creationId xmlns:a16="http://schemas.microsoft.com/office/drawing/2014/main" id="{2BB6FD49-92B0-4DC9-AC1D-17947DECCCB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1239" y="961359"/>
            <a:ext cx="576000" cy="576000"/>
          </a:xfrm>
        </p:spPr>
      </p:pic>
      <p:pic>
        <p:nvPicPr>
          <p:cNvPr id="17" name="Espaço Reservado para Imagem 16" descr="Ícone de verificação">
            <a:extLst>
              <a:ext uri="{FF2B5EF4-FFF2-40B4-BE49-F238E27FC236}">
                <a16:creationId xmlns:a16="http://schemas.microsoft.com/office/drawing/2014/main" id="{B35AF671-FB05-4C5C-AD79-E7C03FDFC8C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1239" y="2126365"/>
            <a:ext cx="576000" cy="576001"/>
          </a:xfrm>
        </p:spPr>
      </p:pic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81D93562-F631-4ADB-AB50-4D5ECF40F8A1}"/>
              </a:ext>
            </a:extLst>
          </p:cNvPr>
          <p:cNvSpPr>
            <a:spLocks noGrp="1"/>
          </p:cNvSpPr>
          <p:nvPr>
            <p:ph type="body" sz="half" idx="23"/>
          </p:nvPr>
        </p:nvSpPr>
        <p:spPr bwMode="ltGray">
          <a:xfrm>
            <a:off x="7055713" y="2180911"/>
            <a:ext cx="4531709" cy="1431234"/>
          </a:xfr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  <a:spcBef>
                <a:spcPts val="425"/>
              </a:spcBef>
            </a:pPr>
            <a:r>
              <a:rPr lang="pt-BR" sz="2000" b="1" dirty="0">
                <a:solidFill>
                  <a:schemeClr val="bg1"/>
                </a:solidFill>
                <a:latin typeface="+mj-lt"/>
              </a:rPr>
              <a:t>Fomentando a inovação e a colaboração</a:t>
            </a:r>
          </a:p>
        </p:txBody>
      </p:sp>
      <p:pic>
        <p:nvPicPr>
          <p:cNvPr id="19" name="Espaço Reservado para Imagem 18" descr="Ícone de verificação">
            <a:extLst>
              <a:ext uri="{FF2B5EF4-FFF2-40B4-BE49-F238E27FC236}">
                <a16:creationId xmlns:a16="http://schemas.microsoft.com/office/drawing/2014/main" id="{D0EA9FF8-E112-4BA0-B552-7EC47F1032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1239" y="4558201"/>
            <a:ext cx="576000" cy="576001"/>
          </a:xfrm>
        </p:spPr>
      </p:pic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F254C44F-43DD-4310-BB15-9C29C646DB24}"/>
              </a:ext>
            </a:extLst>
          </p:cNvPr>
          <p:cNvSpPr>
            <a:spLocks noGrp="1"/>
          </p:cNvSpPr>
          <p:nvPr>
            <p:ph type="body" sz="half" idx="25"/>
          </p:nvPr>
        </p:nvSpPr>
        <p:spPr bwMode="ltGray">
          <a:xfrm>
            <a:off x="7055713" y="4627654"/>
            <a:ext cx="4672463" cy="1431234"/>
          </a:xfr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  <a:spcBef>
                <a:spcPts val="425"/>
              </a:spcBef>
            </a:pPr>
            <a:r>
              <a:rPr lang="pt-BR" sz="2000" b="1" dirty="0">
                <a:solidFill>
                  <a:schemeClr val="bg1"/>
                </a:solidFill>
                <a:latin typeface="+mj-lt"/>
              </a:rPr>
              <a:t>Aprendizado contínuo</a:t>
            </a:r>
          </a:p>
        </p:txBody>
      </p:sp>
      <p:sp>
        <p:nvSpPr>
          <p:cNvPr id="8" name="objeto 13" descr="Retângulo bege">
            <a:extLst>
              <a:ext uri="{FF2B5EF4-FFF2-40B4-BE49-F238E27FC236}">
                <a16:creationId xmlns:a16="http://schemas.microsoft.com/office/drawing/2014/main" id="{DFB86A96-0959-48CB-911E-06E243290C23}"/>
              </a:ext>
            </a:extLst>
          </p:cNvPr>
          <p:cNvSpPr/>
          <p:nvPr/>
        </p:nvSpPr>
        <p:spPr>
          <a:xfrm flipV="1">
            <a:off x="424294" y="1741009"/>
            <a:ext cx="3690506" cy="45719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pic>
        <p:nvPicPr>
          <p:cNvPr id="5" name="Espaço Reservado para Imagem 16" descr="Ícone de verificação">
            <a:extLst>
              <a:ext uri="{FF2B5EF4-FFF2-40B4-BE49-F238E27FC236}">
                <a16:creationId xmlns:a16="http://schemas.microsoft.com/office/drawing/2014/main" id="{755F827F-94AE-809B-6E8F-6F7870D48FA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1239" y="3288283"/>
            <a:ext cx="576000" cy="576001"/>
          </a:xfrm>
          <a:prstGeom prst="rect">
            <a:avLst/>
          </a:prstGeom>
        </p:spPr>
      </p:pic>
      <p:sp>
        <p:nvSpPr>
          <p:cNvPr id="6" name="Espaço Reservado para Texto 10">
            <a:extLst>
              <a:ext uri="{FF2B5EF4-FFF2-40B4-BE49-F238E27FC236}">
                <a16:creationId xmlns:a16="http://schemas.microsoft.com/office/drawing/2014/main" id="{B8D0B757-E7FA-2816-1368-DFAB6828EE1B}"/>
              </a:ext>
            </a:extLst>
          </p:cNvPr>
          <p:cNvSpPr txBox="1">
            <a:spLocks/>
          </p:cNvSpPr>
          <p:nvPr/>
        </p:nvSpPr>
        <p:spPr bwMode="ltGray">
          <a:xfrm>
            <a:off x="7055713" y="3342829"/>
            <a:ext cx="4531709" cy="143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10000"/>
              </a:lnSpc>
              <a:spcBef>
                <a:spcPts val="425"/>
              </a:spcBef>
            </a:pPr>
            <a:r>
              <a:rPr lang="pt-BR" sz="2000" b="1" dirty="0">
                <a:solidFill>
                  <a:schemeClr val="bg1"/>
                </a:solidFill>
                <a:latin typeface="+mj-lt"/>
              </a:rPr>
              <a:t>Liderança comprometida e disposição para correr riscos</a:t>
            </a:r>
          </a:p>
        </p:txBody>
      </p:sp>
    </p:spTree>
    <p:extLst>
      <p:ext uri="{BB962C8B-B14F-4D97-AF65-F5344CB8AC3E}">
        <p14:creationId xmlns:p14="http://schemas.microsoft.com/office/powerpoint/2010/main" val="301381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13" descr="Mãos das pessoas">
            <a:extLst>
              <a:ext uri="{FF2B5EF4-FFF2-40B4-BE49-F238E27FC236}">
                <a16:creationId xmlns:a16="http://schemas.microsoft.com/office/drawing/2014/main" id="{3473867A-FBFD-45C7-BD5B-FDE711A8E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0"/>
            <a:ext cx="12192000" cy="6858000"/>
          </a:xfrm>
          <a:prstGeom prst="rect">
            <a:avLst/>
          </a:prstGeom>
        </p:spPr>
      </p:pic>
      <p:sp>
        <p:nvSpPr>
          <p:cNvPr id="5" name="objeto 3" descr="Retângulo azul">
            <a:extLst>
              <a:ext uri="{FF2B5EF4-FFF2-40B4-BE49-F238E27FC236}">
                <a16:creationId xmlns:a16="http://schemas.microsoft.com/office/drawing/2014/main" id="{33BB357B-B238-4C43-8242-F33D9E1D490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7" name="Oval 6" descr="Oval bege">
            <a:extLst>
              <a:ext uri="{FF2B5EF4-FFF2-40B4-BE49-F238E27FC236}">
                <a16:creationId xmlns:a16="http://schemas.microsoft.com/office/drawing/2014/main" id="{5E8475D7-5EB4-4E70-AD4D-D32B1FB40E6E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592443CF-1BB0-4648-AEBA-9AFB75D72A99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ATENDENDO ÀS NECESSIDADES DO CLIENTE</a:t>
            </a:r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1F16D174-C1FB-4494-B78F-EFF7C645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912" y="6174902"/>
            <a:ext cx="357116" cy="365125"/>
          </a:xfrm>
        </p:spPr>
        <p:txBody>
          <a:bodyPr rtlCol="0"/>
          <a:lstStyle/>
          <a:p>
            <a:pPr rtl="0"/>
            <a:fld id="{82EE24B5-652C-4DB5-B7C3-B5BBEC1280B1}" type="slidenum">
              <a:rPr lang="pt-BR" sz="1000" smtClean="0"/>
              <a:t>9</a:t>
            </a:fld>
            <a:endParaRPr lang="pt-BR" sz="1000" dirty="0"/>
          </a:p>
        </p:txBody>
      </p:sp>
      <p:sp>
        <p:nvSpPr>
          <p:cNvPr id="9" name="objeto 5" descr="Retângulo bege">
            <a:extLst>
              <a:ext uri="{FF2B5EF4-FFF2-40B4-BE49-F238E27FC236}">
                <a16:creationId xmlns:a16="http://schemas.microsoft.com/office/drawing/2014/main" id="{3C19A568-7E73-443A-A183-2C3EDA0087DF}"/>
              </a:ext>
            </a:extLst>
          </p:cNvPr>
          <p:cNvSpPr/>
          <p:nvPr/>
        </p:nvSpPr>
        <p:spPr bwMode="white">
          <a:xfrm flipV="1">
            <a:off x="944410" y="1300128"/>
            <a:ext cx="6599390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2" name="Espaço Reservado para Texto 2">
            <a:extLst>
              <a:ext uri="{FF2B5EF4-FFF2-40B4-BE49-F238E27FC236}">
                <a16:creationId xmlns:a16="http://schemas.microsoft.com/office/drawing/2014/main" id="{B08803D4-13C4-AD4B-3DFD-F9B30A505903}"/>
              </a:ext>
            </a:extLst>
          </p:cNvPr>
          <p:cNvSpPr txBox="1">
            <a:spLocks/>
          </p:cNvSpPr>
          <p:nvPr/>
        </p:nvSpPr>
        <p:spPr bwMode="ltGray">
          <a:xfrm>
            <a:off x="1912214" y="1800502"/>
            <a:ext cx="4531709" cy="143123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25"/>
              </a:spcBef>
              <a:buNone/>
            </a:pPr>
            <a:r>
              <a:rPr lang="pt-BR" sz="2000" b="1" dirty="0">
                <a:solidFill>
                  <a:schemeClr val="bg1"/>
                </a:solidFill>
                <a:latin typeface="+mj-lt"/>
              </a:rPr>
              <a:t>Importância da orientação para o cliente</a:t>
            </a:r>
          </a:p>
        </p:txBody>
      </p:sp>
      <p:pic>
        <p:nvPicPr>
          <p:cNvPr id="8" name="Espaço Reservado para Imagem 14" descr="Ícone de verificação">
            <a:extLst>
              <a:ext uri="{FF2B5EF4-FFF2-40B4-BE49-F238E27FC236}">
                <a16:creationId xmlns:a16="http://schemas.microsoft.com/office/drawing/2014/main" id="{1501C252-3B4A-087A-6B83-DDBF3E119A8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337739" y="1745168"/>
            <a:ext cx="576000" cy="576000"/>
          </a:xfrm>
          <a:prstGeom prst="rect">
            <a:avLst/>
          </a:prstGeom>
        </p:spPr>
      </p:pic>
      <p:pic>
        <p:nvPicPr>
          <p:cNvPr id="20" name="Espaço Reservado para Imagem 16" descr="Ícone de verificação">
            <a:extLst>
              <a:ext uri="{FF2B5EF4-FFF2-40B4-BE49-F238E27FC236}">
                <a16:creationId xmlns:a16="http://schemas.microsoft.com/office/drawing/2014/main" id="{DC012AAE-7B5B-221F-9ECF-F6FC35A20D9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337739" y="2910174"/>
            <a:ext cx="576000" cy="576001"/>
          </a:xfrm>
          <a:prstGeom prst="rect">
            <a:avLst/>
          </a:prstGeom>
        </p:spPr>
      </p:pic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07B54679-D8A3-7BB2-A728-C91346DB788E}"/>
              </a:ext>
            </a:extLst>
          </p:cNvPr>
          <p:cNvSpPr txBox="1">
            <a:spLocks/>
          </p:cNvSpPr>
          <p:nvPr/>
        </p:nvSpPr>
        <p:spPr bwMode="ltGray">
          <a:xfrm>
            <a:off x="1912213" y="2964720"/>
            <a:ext cx="4531709" cy="143123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25"/>
              </a:spcBef>
              <a:buNone/>
            </a:pPr>
            <a:r>
              <a:rPr lang="pt-BR" sz="2000" b="1" dirty="0">
                <a:solidFill>
                  <a:schemeClr val="bg1"/>
                </a:solidFill>
                <a:latin typeface="+mj-lt"/>
              </a:rPr>
              <a:t>Acompanhamento das tendências do mercado</a:t>
            </a:r>
          </a:p>
        </p:txBody>
      </p:sp>
      <p:pic>
        <p:nvPicPr>
          <p:cNvPr id="24" name="Espaço Reservado para Imagem 16" descr="Ícone de verificação">
            <a:extLst>
              <a:ext uri="{FF2B5EF4-FFF2-40B4-BE49-F238E27FC236}">
                <a16:creationId xmlns:a16="http://schemas.microsoft.com/office/drawing/2014/main" id="{30017042-8414-A442-B7C2-61D4C507B5A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337739" y="4072092"/>
            <a:ext cx="576000" cy="576001"/>
          </a:xfrm>
          <a:prstGeom prst="rect">
            <a:avLst/>
          </a:prstGeom>
        </p:spPr>
      </p:pic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8B61F264-F99B-4D7C-796B-875AC0651F57}"/>
              </a:ext>
            </a:extLst>
          </p:cNvPr>
          <p:cNvSpPr txBox="1">
            <a:spLocks/>
          </p:cNvSpPr>
          <p:nvPr/>
        </p:nvSpPr>
        <p:spPr bwMode="ltGray">
          <a:xfrm>
            <a:off x="1912213" y="4126638"/>
            <a:ext cx="4531709" cy="143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10000"/>
              </a:lnSpc>
              <a:spcBef>
                <a:spcPts val="425"/>
              </a:spcBef>
            </a:pPr>
            <a:r>
              <a:rPr lang="pt-BR" sz="2000" b="1" dirty="0">
                <a:solidFill>
                  <a:schemeClr val="bg1"/>
                </a:solidFill>
                <a:latin typeface="+mj-lt"/>
              </a:rPr>
              <a:t>Identificação de oportunidades de inovação</a:t>
            </a:r>
          </a:p>
        </p:txBody>
      </p:sp>
    </p:spTree>
    <p:extLst>
      <p:ext uri="{BB962C8B-B14F-4D97-AF65-F5344CB8AC3E}">
        <p14:creationId xmlns:p14="http://schemas.microsoft.com/office/powerpoint/2010/main" val="16628110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7498_TF23188392.potx" id="{F43E48E8-3178-4A73-92D2-8A44575E9477}" vid="{ED9F4325-229D-4C1B-8828-374716A5FAE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1946EF-A3EA-4ECB-8D9A-56C36FFF4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serviços profissionais</Template>
  <TotalTime>129</TotalTime>
  <Words>491</Words>
  <Application>Microsoft Office PowerPoint</Application>
  <PresentationFormat>Widescreen</PresentationFormat>
  <Paragraphs>71</Paragraphs>
  <Slides>12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Arial </vt:lpstr>
      <vt:lpstr>Calibri</vt:lpstr>
      <vt:lpstr>Gill Sans MT</vt:lpstr>
      <vt:lpstr>Google Sans</vt:lpstr>
      <vt:lpstr>Söhne</vt:lpstr>
      <vt:lpstr>Tema do Office</vt:lpstr>
      <vt:lpstr>EMPREENDEDORISMO CORPORATIVO</vt:lpstr>
      <vt:lpstr>EMPREENDEDORISMO CORPORATIVO: IMPULSIONANDO O SUCESSO EMPRESARIAL</vt:lpstr>
      <vt:lpstr>O QUE É EMPREENDEDORISMO CORPORATIVO? DEFINIÇÃO</vt:lpstr>
      <vt:lpstr>BENEFÍCIOS DO EMPREENDEDORISMO CORPORATIVO</vt:lpstr>
      <vt:lpstr>Apresentação do PowerPoint</vt:lpstr>
      <vt:lpstr>O PROCESSO DO EMPREENDEDORISMO CORPORATIVO</vt:lpstr>
      <vt:lpstr>OBSTÁCULOS AO EMPREENDEDORISMO CORPORATIVO</vt:lpstr>
      <vt:lpstr>COMO TER SUCESSO? ESTRATÉGIAS</vt:lpstr>
      <vt:lpstr>ATENDENDO ÀS NECESSIDADES DO CLIENTE</vt:lpstr>
      <vt:lpstr>EMPREENDEDORISMO CORPORATIVO PARA O SUCESSO</vt:lpstr>
      <vt:lpstr>REFERÊNCIAS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EMPREENDEDORISMO CORPORATIVO</dc:title>
  <dc:creator>MARCELO AGUIAR ROCHA DOS SANTOS</dc:creator>
  <cp:lastModifiedBy>Thalita Martins</cp:lastModifiedBy>
  <cp:revision>5</cp:revision>
  <dcterms:created xsi:type="dcterms:W3CDTF">2023-10-07T21:27:55Z</dcterms:created>
  <dcterms:modified xsi:type="dcterms:W3CDTF">2023-10-09T23:42:59Z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