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9" r:id="rId4"/>
    <p:sldId id="264" r:id="rId5"/>
    <p:sldId id="265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9/14/2023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1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5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2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9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05AC1F-D765-CAC1-D60F-1A88E5FD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87" y="2067918"/>
            <a:ext cx="3882844" cy="2722164"/>
          </a:xfrm>
        </p:spPr>
        <p:txBody>
          <a:bodyPr>
            <a:noAutofit/>
          </a:bodyPr>
          <a:lstStyle/>
          <a:p>
            <a:r>
              <a:rPr lang="pt-BR" sz="3600" b="1" i="1" dirty="0">
                <a:solidFill>
                  <a:srgbClr val="000000"/>
                </a:solidFill>
                <a:effectLst/>
                <a:latin typeface="Cascadia Code SemiBold" panose="020B0609020000020004" pitchFamily="49" charset="0"/>
                <a:ea typeface="Times New Roman" panose="02020603050405020304" pitchFamily="18" charset="0"/>
                <a:cs typeface="Cascadia Code SemiBold" panose="020B0609020000020004" pitchFamily="49" charset="0"/>
              </a:rPr>
              <a:t>Estratégias de Competição: Liderança em custos x Diferenciação x Foco</a:t>
            </a:r>
            <a:br>
              <a:rPr lang="pt-BR" sz="2000" dirty="0">
                <a:effectLst/>
                <a:latin typeface="Cascadia Code SemiBold" panose="020B0609020000020004" pitchFamily="49" charset="0"/>
                <a:ea typeface="Times New Roman" panose="02020603050405020304" pitchFamily="18" charset="0"/>
                <a:cs typeface="Cascadia Code SemiBold" panose="020B0609020000020004" pitchFamily="49" charset="0"/>
              </a:rPr>
            </a:br>
            <a:endParaRPr lang="pt-BR" sz="66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Picture 3" descr="Ícone&#10;&#10;Descrição gerada automaticamente">
            <a:extLst>
              <a:ext uri="{FF2B5EF4-FFF2-40B4-BE49-F238E27FC236}">
                <a16:creationId xmlns:a16="http://schemas.microsoft.com/office/drawing/2014/main" id="{38AEA19D-5D83-A134-4F13-E25F6B40E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1" r="10069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BB8C77-D031-4630-AEAA-D448D0BF6133}"/>
              </a:ext>
            </a:extLst>
          </p:cNvPr>
          <p:cNvSpPr txBox="1"/>
          <p:nvPr/>
        </p:nvSpPr>
        <p:spPr>
          <a:xfrm>
            <a:off x="238234" y="4662648"/>
            <a:ext cx="287572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rgbClr val="000000"/>
                </a:solidFill>
                <a:effectLst/>
                <a:latin typeface="Cascadia Mono SemiBold" panose="020B0609020000020004" pitchFamily="49" charset="0"/>
                <a:ea typeface="Times New Roman" panose="02020603050405020304" pitchFamily="18" charset="0"/>
                <a:cs typeface="Cascadia Mono SemiBold" panose="020B0609020000020004" pitchFamily="49" charset="0"/>
              </a:rPr>
              <a:t>JOÃO ROBERTO RA: 174180</a:t>
            </a:r>
            <a:endParaRPr lang="pt-BR" sz="1400" b="1" dirty="0">
              <a:effectLst/>
              <a:latin typeface="Cascadia Mono SemiBold" panose="020B0609020000020004" pitchFamily="49" charset="0"/>
              <a:ea typeface="Times New Roman" panose="02020603050405020304" pitchFamily="18" charset="0"/>
              <a:cs typeface="Cascadia Mono SemiBold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rgbClr val="000000"/>
                </a:solidFill>
                <a:effectLst/>
                <a:latin typeface="Cascadia Mono SemiBold" panose="020B0609020000020004" pitchFamily="49" charset="0"/>
                <a:ea typeface="Times New Roman" panose="02020603050405020304" pitchFamily="18" charset="0"/>
                <a:cs typeface="Cascadia Mono SemiBold" panose="020B0609020000020004" pitchFamily="49" charset="0"/>
              </a:rPr>
              <a:t>MARCELO AGUIAR RA: 220203</a:t>
            </a:r>
            <a:endParaRPr lang="pt-BR" sz="1400" b="1" dirty="0">
              <a:effectLst/>
              <a:latin typeface="Cascadia Mono SemiBold" panose="020B0609020000020004" pitchFamily="49" charset="0"/>
              <a:ea typeface="Times New Roman" panose="02020603050405020304" pitchFamily="18" charset="0"/>
              <a:cs typeface="Cascadia Mono SemiBold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rgbClr val="000000"/>
                </a:solidFill>
                <a:effectLst/>
                <a:latin typeface="Cascadia Mono SemiBold" panose="020B0609020000020004" pitchFamily="49" charset="0"/>
                <a:ea typeface="Times New Roman" panose="02020603050405020304" pitchFamily="18" charset="0"/>
                <a:cs typeface="Cascadia Mono SemiBold" panose="020B0609020000020004" pitchFamily="49" charset="0"/>
              </a:rPr>
              <a:t>RYAN FERREIRA RA: 181943</a:t>
            </a:r>
            <a:endParaRPr lang="pt-BR" sz="1400" b="1" dirty="0">
              <a:effectLst/>
              <a:latin typeface="Cascadia Mono SemiBold" panose="020B0609020000020004" pitchFamily="49" charset="0"/>
              <a:ea typeface="Times New Roman" panose="02020603050405020304" pitchFamily="18" charset="0"/>
              <a:cs typeface="Cascadia Mono SemiBold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rgbClr val="000000"/>
                </a:solidFill>
                <a:effectLst/>
                <a:latin typeface="Cascadia Mono SemiBold" panose="020B0609020000020004" pitchFamily="49" charset="0"/>
                <a:ea typeface="Times New Roman" panose="02020603050405020304" pitchFamily="18" charset="0"/>
                <a:cs typeface="Cascadia Mono SemiBold" panose="020B0609020000020004" pitchFamily="49" charset="0"/>
              </a:rPr>
              <a:t>SAMUEL PRADO RA: 201766</a:t>
            </a:r>
            <a:endParaRPr lang="pt-BR" sz="1400" b="1" dirty="0">
              <a:effectLst/>
              <a:latin typeface="Cascadia Mono SemiBold" panose="020B0609020000020004" pitchFamily="49" charset="0"/>
              <a:ea typeface="Times New Roman" panose="02020603050405020304" pitchFamily="18" charset="0"/>
              <a:cs typeface="Cascadia Mono SemiBold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rgbClr val="000000"/>
                </a:solidFill>
                <a:effectLst/>
                <a:latin typeface="Cascadia Mono SemiBold" panose="020B0609020000020004" pitchFamily="49" charset="0"/>
                <a:ea typeface="Times New Roman" panose="02020603050405020304" pitchFamily="18" charset="0"/>
                <a:cs typeface="Cascadia Mono SemiBold" panose="020B0609020000020004" pitchFamily="49" charset="0"/>
              </a:rPr>
              <a:t>SAMUEL MARTINS RA: 216970</a:t>
            </a:r>
            <a:endParaRPr lang="pt-BR" sz="1400" b="1" dirty="0">
              <a:effectLst/>
              <a:latin typeface="Cascadia Mono SemiBold" panose="020B0609020000020004" pitchFamily="49" charset="0"/>
              <a:ea typeface="Times New Roman" panose="02020603050405020304" pitchFamily="18" charset="0"/>
              <a:cs typeface="Cascadia Mono SemiBold" panose="020B0609020000020004" pitchFamily="49" charset="0"/>
            </a:endParaRP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9095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BAD0FF-E824-4446-B45B-97AE0909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510659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0D8FDD6E-0FB9-5542-B194-9DD8BD80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916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754195-5460-78A9-E394-AC261194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2"/>
            <a:ext cx="4114800" cy="4371971"/>
          </a:xfrm>
        </p:spPr>
        <p:txBody>
          <a:bodyPr>
            <a:normAutofit/>
          </a:bodyPr>
          <a:lstStyle/>
          <a:p>
            <a:r>
              <a:rPr lang="pt-BR" i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FB5B6-F6EA-288B-3519-B49F8083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628394"/>
            <a:ext cx="5484998" cy="468642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2200" dirty="0">
                <a:latin typeface="Arial Nova" panose="020B05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 Estratégias Competitivas Genéricas de Michael Porter oferecem um quadro fundamental para empresas que buscam obter vantagem competitiva no cenário empresarial contemporâneo. Essas estratégias ajudam as organizações a compreender as dinâmicas competitivas em suas indústrias e a escolher abordagens específicas para superar os concorrentes. As Estratégias Competitivas Genéricas de Porter foram amplamente estudadas e aplicadas em diversas indústrias e tamanhos de organizações, tornando-se um pilar para profissionais de estratégia empresarial e acadêmicos.</a:t>
            </a:r>
          </a:p>
        </p:txBody>
      </p:sp>
    </p:spTree>
    <p:extLst>
      <p:ext uri="{BB962C8B-B14F-4D97-AF65-F5344CB8AC3E}">
        <p14:creationId xmlns:p14="http://schemas.microsoft.com/office/powerpoint/2010/main" val="226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83BA2D-30A1-918B-D409-77B7F913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92643"/>
            <a:ext cx="8267296" cy="1446550"/>
          </a:xfrm>
        </p:spPr>
        <p:txBody>
          <a:bodyPr>
            <a:normAutofit/>
          </a:bodyPr>
          <a:lstStyle/>
          <a:p>
            <a:r>
              <a:rPr lang="pt-BR" i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Liderança em Custos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25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7B2F4F-CC80-1A50-0132-C6B3B0D2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61688"/>
            <a:ext cx="8267296" cy="4211273"/>
          </a:xfrm>
        </p:spPr>
        <p:txBody>
          <a:bodyPr>
            <a:normAutofit fontScale="92500"/>
          </a:bodyPr>
          <a:lstStyle/>
          <a:p>
            <a:r>
              <a:rPr lang="pt-BR" dirty="0"/>
              <a:t>Objetivos: Buscar a produção e entrega de produtos/serviços a um custo mais baixo que os concorrentes.</a:t>
            </a:r>
          </a:p>
          <a:p>
            <a:r>
              <a:rPr lang="pt-BR" dirty="0"/>
              <a:t>Benefícios do Uso: Maior margem de lucro, preços competitivos.</a:t>
            </a:r>
          </a:p>
          <a:p>
            <a:r>
              <a:rPr lang="pt-BR" dirty="0"/>
              <a:t>Características: Eficiência operacional, produção em massa, economias de escala.</a:t>
            </a:r>
          </a:p>
          <a:p>
            <a:r>
              <a:rPr lang="pt-BR" dirty="0"/>
              <a:t>Exemplo de Empresas: Walmart, </a:t>
            </a:r>
            <a:r>
              <a:rPr lang="pt-BR" dirty="0" err="1"/>
              <a:t>Amazon</a:t>
            </a:r>
            <a:r>
              <a:rPr lang="pt-BR" dirty="0"/>
              <a:t>.</a:t>
            </a:r>
          </a:p>
          <a:p>
            <a:r>
              <a:rPr lang="pt-BR" dirty="0"/>
              <a:t>Vantagens Competitivas Importantes: Preços mais baixos, ampla base de clientes.</a:t>
            </a:r>
          </a:p>
          <a:p>
            <a:r>
              <a:rPr lang="pt-BR" dirty="0"/>
              <a:t>Grau de Importância para o Aprendizado do Grupo: Alto, pois é fundamental entender como controlar custos para competir.</a:t>
            </a:r>
          </a:p>
        </p:txBody>
      </p:sp>
    </p:spTree>
    <p:extLst>
      <p:ext uri="{BB962C8B-B14F-4D97-AF65-F5344CB8AC3E}">
        <p14:creationId xmlns:p14="http://schemas.microsoft.com/office/powerpoint/2010/main" val="35735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3BA2D-30A1-918B-D409-77B7F913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92643"/>
            <a:ext cx="8267296" cy="1446550"/>
          </a:xfrm>
        </p:spPr>
        <p:txBody>
          <a:bodyPr>
            <a:normAutofit/>
          </a:bodyPr>
          <a:lstStyle/>
          <a:p>
            <a:r>
              <a:rPr lang="pt-BR" i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Diferenciação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7B2F4F-CC80-1A50-0132-C6B3B0D2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86855"/>
            <a:ext cx="8267296" cy="4211273"/>
          </a:xfrm>
        </p:spPr>
        <p:txBody>
          <a:bodyPr>
            <a:normAutofit fontScale="92500"/>
          </a:bodyPr>
          <a:lstStyle/>
          <a:p>
            <a:r>
              <a:rPr lang="pt-BR" dirty="0"/>
              <a:t>Objetivos: Destacar produtos/serviços através de características únicas.</a:t>
            </a:r>
          </a:p>
          <a:p>
            <a:r>
              <a:rPr lang="pt-BR" dirty="0"/>
              <a:t>Benefícios do Uso: Lealdade do cliente, margens de lucro maiores.</a:t>
            </a:r>
          </a:p>
          <a:p>
            <a:r>
              <a:rPr lang="pt-BR" dirty="0"/>
              <a:t>Características: Inovação, qualidade superior, branding forte.</a:t>
            </a:r>
          </a:p>
          <a:p>
            <a:r>
              <a:rPr lang="pt-BR" dirty="0"/>
              <a:t>Exemplo de Empresas: Apple, Tesla.</a:t>
            </a:r>
          </a:p>
          <a:p>
            <a:r>
              <a:rPr lang="pt-BR" dirty="0"/>
              <a:t>Vantagens Competitivas Importantes: Lealdade do cliente, preços mais altos.</a:t>
            </a:r>
          </a:p>
          <a:p>
            <a:r>
              <a:rPr lang="pt-BR" dirty="0"/>
              <a:t>Grau de Importância para o Aprendizado do Grupo: Médio, pois a diferenciação exige criatividade.</a:t>
            </a:r>
          </a:p>
        </p:txBody>
      </p:sp>
    </p:spTree>
    <p:extLst>
      <p:ext uri="{BB962C8B-B14F-4D97-AF65-F5344CB8AC3E}">
        <p14:creationId xmlns:p14="http://schemas.microsoft.com/office/powerpoint/2010/main" val="7539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3BA2D-30A1-918B-D409-77B7F913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92643"/>
            <a:ext cx="8267296" cy="1446550"/>
          </a:xfrm>
        </p:spPr>
        <p:txBody>
          <a:bodyPr>
            <a:normAutofit/>
          </a:bodyPr>
          <a:lstStyle/>
          <a:p>
            <a:r>
              <a:rPr lang="pt-BR" i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Foco: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7B2F4F-CC80-1A50-0132-C6B3B0D2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44359"/>
            <a:ext cx="8267296" cy="442099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Objetivos: Atender a um segmento de mercado específico de forma excepcional.</a:t>
            </a:r>
          </a:p>
          <a:p>
            <a:r>
              <a:rPr lang="pt-BR" dirty="0"/>
              <a:t>Benefícios do Uso: Maior atenção às necessidades do cliente, menor concorrência direta.</a:t>
            </a:r>
          </a:p>
          <a:p>
            <a:r>
              <a:rPr lang="pt-BR" dirty="0"/>
              <a:t>Características: Conhecimento profundo do mercado-alvo, customização.</a:t>
            </a:r>
          </a:p>
          <a:p>
            <a:r>
              <a:rPr lang="pt-BR" dirty="0"/>
              <a:t>Exemplo de Empresas: Ferrari (carros esportivos de luxo), Caterpillar (máquinas pesadas).</a:t>
            </a:r>
          </a:p>
          <a:p>
            <a:r>
              <a:rPr lang="pt-BR" dirty="0"/>
              <a:t>Vantagens Competitivas Importantes: Fidelização do cliente, nichos rentáveis.</a:t>
            </a:r>
          </a:p>
          <a:p>
            <a:r>
              <a:rPr lang="pt-BR" dirty="0"/>
              <a:t>Grau de Importância para o Aprendizado do Grupo: Médio, pois depende da estratégia de mercado escolhida.</a:t>
            </a:r>
          </a:p>
        </p:txBody>
      </p:sp>
    </p:spTree>
    <p:extLst>
      <p:ext uri="{BB962C8B-B14F-4D97-AF65-F5344CB8AC3E}">
        <p14:creationId xmlns:p14="http://schemas.microsoft.com/office/powerpoint/2010/main" val="374632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BAD0FF-E824-4446-B45B-97AE0909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510659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0D8FDD6E-0FB9-5542-B194-9DD8BD80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916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461849-B23E-CD56-3691-EE129CD9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2"/>
            <a:ext cx="4114800" cy="4371971"/>
          </a:xfrm>
        </p:spPr>
        <p:txBody>
          <a:bodyPr>
            <a:normAutofit/>
          </a:bodyPr>
          <a:lstStyle/>
          <a:p>
            <a:r>
              <a:rPr lang="pt-BR" i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CONCLUSÃO E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5DC87-CFB5-C106-9C3B-62558A55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628394"/>
            <a:ext cx="5484998" cy="468642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20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resumo, as Estratégias Competitivas Genéricas de Michael Porter continuam a ser uma fonte valiosa de orientação para as organizações que buscam não apenas sobreviver, mas prosperar em ambientes empresariais desafiadores e dinâmicos. Seja pela busca incessante por eficiência, pela criação de produtos únicos ou pela focalização em nichos de mercado, as empresas podem encontrar inspiração nas ideias de Porter para conquistar e manter uma vantagem competitiva sustentável. Portanto, seu legado no campo da estratégia empresarial perdura como um guia essencial para gestores, empreendedores e estudiosos, destacando a importância contínua de suas contribuições.</a:t>
            </a:r>
          </a:p>
          <a:p>
            <a:pPr marL="0" indent="0">
              <a:lnSpc>
                <a:spcPct val="90000"/>
              </a:lnSpc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2837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8ACEC-EE74-2045-988F-C377BD632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A1F35926-4768-7942-AA72-41D0B6815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801B8F-CB1A-E502-3055-D7932D61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8966805" cy="2722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i="1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8000" i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i="1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8000" i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i="1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assistir</a:t>
            </a:r>
            <a:r>
              <a:rPr lang="en-US" sz="8000" i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473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471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Arial Nova</vt:lpstr>
      <vt:lpstr>Cascadia Code SemiBold</vt:lpstr>
      <vt:lpstr>Cascadia Mono SemiBold</vt:lpstr>
      <vt:lpstr>Seaford Display</vt:lpstr>
      <vt:lpstr>System Font Regular</vt:lpstr>
      <vt:lpstr>Tenorite</vt:lpstr>
      <vt:lpstr>MadridVTI</vt:lpstr>
      <vt:lpstr>Estratégias de Competição: Liderança em custos x Diferenciação x Foco </vt:lpstr>
      <vt:lpstr>INTRODUÇÃO</vt:lpstr>
      <vt:lpstr>Liderança em Custos</vt:lpstr>
      <vt:lpstr>Diferenciação</vt:lpstr>
      <vt:lpstr>Foco:</vt:lpstr>
      <vt:lpstr>CONCLUSÃO E RESULTADOS</vt:lpstr>
      <vt:lpstr>Obrigado por assistir!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Estratégias de Competição: Liderança em custos x Diferenciação x Foco</dc:title>
  <dc:creator>Thalita Martins</dc:creator>
  <cp:lastModifiedBy>Ryan Ferreira</cp:lastModifiedBy>
  <cp:revision>5</cp:revision>
  <dcterms:created xsi:type="dcterms:W3CDTF">2023-09-14T12:33:02Z</dcterms:created>
  <dcterms:modified xsi:type="dcterms:W3CDTF">2023-09-14T15:37:24Z</dcterms:modified>
</cp:coreProperties>
</file>