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60" r:id="rId5"/>
  </p:sldIdLst>
  <p:sldSz cx="9144000" cy="5143500" type="screen16x9"/>
  <p:notesSz cx="6858000" cy="9144000"/>
  <p:embeddedFontLst>
    <p:embeddedFont>
      <p:font typeface="Dosis" pitchFamily="2" charset="0"/>
      <p:regular r:id="rId7"/>
      <p:bold r:id="rId8"/>
    </p:embeddedFont>
    <p:embeddedFont>
      <p:font typeface="Nunito" pitchFamily="2"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26" y="1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hyperlink" Target="https://www.linkedin.com/in/samuel-akwila-942a34132" TargetMode="External"/><Relationship Id="rId4" Type="http://schemas.openxmlformats.org/officeDocument/2006/relationships/hyperlink" Target="mailto:sakwila96@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colab.research.google.com/drive/1lVBxmhHZD_kdFzPaDsmsPImgM2fEteEd?usp=shar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740498"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Samuel Akwila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4"/>
              </a:rPr>
              <a:t>sakwila96@gmail.com</a:t>
            </a:r>
            <a:endParaRPr lang="en"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i="0" dirty="0">
                <a:effectLst/>
                <a:latin typeface="Dosis" pitchFamily="2" charset="0"/>
                <a:hlinkClick r:id="rId5"/>
              </a:rPr>
              <a:t>linkedin.com/in/samuel-akwila-942a34132</a:t>
            </a:r>
            <a:endParaRPr sz="1050" dirty="0">
              <a:latin typeface="Dosis" pitchFamily="2" charset="0"/>
              <a:ea typeface="Dosis"/>
              <a:cs typeface="Dosis"/>
              <a:sym typeface="Dosis"/>
            </a:endParaRPr>
          </a:p>
        </p:txBody>
      </p:sp>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217" dirty="0">
                <a:solidFill>
                  <a:schemeClr val="dk1"/>
                </a:solidFill>
                <a:latin typeface="Nunito"/>
                <a:ea typeface="Nunito"/>
                <a:cs typeface="Nunito"/>
                <a:sym typeface="Nunito"/>
              </a:rPr>
              <a:t>“</a:t>
            </a:r>
            <a:r>
              <a:rPr lang="en" sz="1217" b="1" dirty="0">
                <a:latin typeface="Nunito"/>
                <a:ea typeface="Nunito"/>
                <a:cs typeface="Nunito"/>
                <a:sym typeface="Nunito"/>
              </a:rPr>
              <a:t>My name is Samuel Akwila. I was graduated from Bogor Agricultural University at 2018. I am working as finance and accounting in manufacturing company. I join Rakamin Data Science Bootcamp in January 2022, to enhance my skill in data field and hopefully to switch my career to data field.</a:t>
            </a:r>
            <a:r>
              <a:rPr lang="en" sz="1217" dirty="0">
                <a:solidFill>
                  <a:schemeClr val="dk1"/>
                </a:solidFill>
                <a:latin typeface="Nunito"/>
                <a:ea typeface="Nunito"/>
                <a:cs typeface="Nunito"/>
                <a:sym typeface="Nunito"/>
              </a:rPr>
              <a:t>”</a:t>
            </a:r>
            <a:endParaRPr sz="2790" dirty="0"/>
          </a:p>
        </p:txBody>
      </p:sp>
      <p:pic>
        <p:nvPicPr>
          <p:cNvPr id="8" name="Google Shape;101;p25">
            <a:extLst>
              <a:ext uri="{FF2B5EF4-FFF2-40B4-BE49-F238E27FC236}">
                <a16:creationId xmlns:a16="http://schemas.microsoft.com/office/drawing/2014/main" id="{B2281E23-1B01-D19F-23BB-FB47B32EB915}"/>
              </a:ext>
            </a:extLst>
          </p:cNvPr>
          <p:cNvPicPr preferRelativeResize="0"/>
          <p:nvPr/>
        </p:nvPicPr>
        <p:blipFill rotWithShape="1">
          <a:blip r:embed="rId6">
            <a:alphaModFix/>
          </a:blip>
          <a:srcRect t="10726" b="33023"/>
          <a:stretch/>
        </p:blipFill>
        <p:spPr>
          <a:xfrm>
            <a:off x="4665150" y="666025"/>
            <a:ext cx="1238100" cy="1238100"/>
          </a:xfrm>
          <a:prstGeom prst="roundRect">
            <a:avLst>
              <a:gd name="adj" fmla="val 50000"/>
            </a:avLst>
          </a:prstGeom>
          <a:noFill/>
          <a:ln w="9525" cap="flat" cmpd="sng">
            <a:solidFill>
              <a:schemeClr val="dk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800986"/>
            <a:ext cx="8520600" cy="3767989"/>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BFBB16-0686-903D-08D4-5F07047C7FB3}"/>
              </a:ext>
            </a:extLst>
          </p:cNvPr>
          <p:cNvSpPr>
            <a:spLocks noGrp="1"/>
          </p:cNvSpPr>
          <p:nvPr>
            <p:ph type="body" idx="1"/>
          </p:nvPr>
        </p:nvSpPr>
        <p:spPr>
          <a:xfrm>
            <a:off x="311699" y="723015"/>
            <a:ext cx="8626737" cy="4027000"/>
          </a:xfrm>
        </p:spPr>
        <p:txBody>
          <a:bodyPr>
            <a:normAutofit/>
          </a:bodyPr>
          <a:lstStyle/>
          <a:p>
            <a:pPr marL="339725" indent="-225425">
              <a:buSzPct val="100000"/>
              <a:buFont typeface="+mj-lt"/>
              <a:buAutoNum type="arabicPeriod"/>
            </a:pPr>
            <a:r>
              <a:rPr lang="en-US" sz="1200" dirty="0">
                <a:solidFill>
                  <a:schemeClr val="tx1"/>
                </a:solidFill>
              </a:rPr>
              <a:t>Import dataset</a:t>
            </a:r>
          </a:p>
          <a:p>
            <a:pPr marL="339725" indent="-225425">
              <a:buSzPct val="100000"/>
              <a:buFont typeface="+mj-lt"/>
              <a:buAutoNum type="arabicPeriod"/>
            </a:pPr>
            <a:r>
              <a:rPr lang="en-US" sz="1200" dirty="0">
                <a:solidFill>
                  <a:schemeClr val="tx1"/>
                </a:solidFill>
              </a:rPr>
              <a:t>Check null-values, there are 4 columns with null values :</a:t>
            </a:r>
          </a:p>
          <a:p>
            <a:pPr marL="857250" lvl="1" indent="-282575">
              <a:buSzPct val="100000"/>
            </a:pPr>
            <a:r>
              <a:rPr lang="en-US" sz="1200" dirty="0">
                <a:solidFill>
                  <a:schemeClr val="tx1"/>
                </a:solidFill>
              </a:rPr>
              <a:t>Children</a:t>
            </a:r>
          </a:p>
          <a:p>
            <a:pPr marL="857250" lvl="1" indent="-282575">
              <a:buSzPct val="100000"/>
            </a:pPr>
            <a:r>
              <a:rPr lang="en-US" sz="1200" dirty="0">
                <a:solidFill>
                  <a:schemeClr val="tx1"/>
                </a:solidFill>
              </a:rPr>
              <a:t>City</a:t>
            </a:r>
          </a:p>
          <a:p>
            <a:pPr marL="857250" lvl="1" indent="-282575">
              <a:buSzPct val="100000"/>
            </a:pPr>
            <a:r>
              <a:rPr lang="en-US" sz="1200" dirty="0">
                <a:solidFill>
                  <a:schemeClr val="tx1"/>
                </a:solidFill>
              </a:rPr>
              <a:t>Agent</a:t>
            </a:r>
          </a:p>
          <a:p>
            <a:pPr marL="857250" lvl="1" indent="-282575">
              <a:buSzPct val="100000"/>
            </a:pPr>
            <a:r>
              <a:rPr lang="en-US" sz="1200" dirty="0">
                <a:solidFill>
                  <a:schemeClr val="tx1"/>
                </a:solidFill>
              </a:rPr>
              <a:t>Company</a:t>
            </a:r>
          </a:p>
          <a:p>
            <a:pPr marL="339725" indent="-225425">
              <a:buSzPct val="100000"/>
              <a:buFont typeface="+mj-lt"/>
              <a:buAutoNum type="arabicPeriod"/>
            </a:pPr>
            <a:r>
              <a:rPr lang="en-US" sz="1200" dirty="0">
                <a:solidFill>
                  <a:schemeClr val="tx1"/>
                </a:solidFill>
              </a:rPr>
              <a:t>Handling null values :</a:t>
            </a:r>
          </a:p>
          <a:p>
            <a:pPr marL="857250" lvl="2" indent="-282575" algn="just">
              <a:buSzPct val="100000"/>
              <a:buFont typeface="Courier New" panose="02070309020205020404" pitchFamily="49" charset="0"/>
              <a:buChar char="o"/>
            </a:pPr>
            <a:r>
              <a:rPr lang="en-US" sz="1200" b="0" dirty="0">
                <a:solidFill>
                  <a:schemeClr val="tx1"/>
                </a:solidFill>
                <a:effectLst/>
                <a:latin typeface="Arial" panose="020B0604020202020204" pitchFamily="34" charset="0"/>
                <a:cs typeface="Arial" panose="020B0604020202020204" pitchFamily="34" charset="0"/>
              </a:rPr>
              <a:t>All null values in children column, changed into 0 values because it seems too argumentative if we change it into median or mean value</a:t>
            </a:r>
          </a:p>
          <a:p>
            <a:pPr marL="857250" lvl="2" indent="-282575" algn="just">
              <a:buSzPct val="100000"/>
              <a:buFont typeface="Courier New" panose="02070309020205020404" pitchFamily="49" charset="0"/>
              <a:buChar char="o"/>
            </a:pPr>
            <a:r>
              <a:rPr lang="en-US" sz="1200" b="0" dirty="0">
                <a:solidFill>
                  <a:schemeClr val="tx1"/>
                </a:solidFill>
                <a:effectLst/>
                <a:latin typeface="Arial" panose="020B0604020202020204" pitchFamily="34" charset="0"/>
                <a:cs typeface="Arial" panose="020B0604020202020204" pitchFamily="34" charset="0"/>
              </a:rPr>
              <a:t>Null values in city column changed into Unknown values, because if we change into most data it will change the data interpretation</a:t>
            </a:r>
          </a:p>
          <a:p>
            <a:pPr marL="857250" lvl="2" indent="-282575" algn="just">
              <a:buSzPct val="100000"/>
              <a:buFont typeface="Courier New" panose="02070309020205020404" pitchFamily="49" charset="0"/>
              <a:buChar char="o"/>
            </a:pPr>
            <a:r>
              <a:rPr lang="en-US" sz="1200" b="0" dirty="0">
                <a:solidFill>
                  <a:schemeClr val="tx1"/>
                </a:solidFill>
                <a:effectLst/>
                <a:latin typeface="Arial" panose="020B0604020202020204" pitchFamily="34" charset="0"/>
                <a:cs typeface="Arial" panose="020B0604020202020204" pitchFamily="34" charset="0"/>
              </a:rPr>
              <a:t>Value 0 in agent means the customer go privately booked the hotel</a:t>
            </a:r>
          </a:p>
          <a:p>
            <a:pPr marL="857250" lvl="2" indent="-282575" algn="just">
              <a:buSzPct val="100000"/>
              <a:buFont typeface="Courier New" panose="02070309020205020404" pitchFamily="49" charset="0"/>
              <a:buChar char="o"/>
            </a:pPr>
            <a:r>
              <a:rPr lang="en-US" sz="1200" b="0" dirty="0">
                <a:solidFill>
                  <a:schemeClr val="tx1"/>
                </a:solidFill>
                <a:effectLst/>
                <a:latin typeface="Arial" panose="020B0604020202020204" pitchFamily="34" charset="0"/>
                <a:cs typeface="Arial" panose="020B0604020202020204" pitchFamily="34" charset="0"/>
              </a:rPr>
              <a:t>The reason to change company column null value into 0 values has the same reason as agent column</a:t>
            </a:r>
          </a:p>
          <a:p>
            <a:pPr marL="341312" lvl="2" indent="-228600" algn="just">
              <a:buSzPct val="100000"/>
              <a:buFont typeface="+mj-lt"/>
              <a:buAutoNum type="arabicPeriod" startAt="4"/>
            </a:pPr>
            <a:r>
              <a:rPr lang="en-US" sz="1200" b="0" dirty="0">
                <a:solidFill>
                  <a:schemeClr val="tx1"/>
                </a:solidFill>
                <a:effectLst/>
                <a:latin typeface="Arial" panose="020B0604020202020204" pitchFamily="34" charset="0"/>
                <a:cs typeface="Arial" panose="020B0604020202020204" pitchFamily="34" charset="0"/>
              </a:rPr>
              <a:t>Fixing </a:t>
            </a:r>
            <a:r>
              <a:rPr lang="en-US" sz="1200" dirty="0">
                <a:solidFill>
                  <a:schemeClr val="tx1"/>
                </a:solidFill>
                <a:latin typeface="Arial" panose="020B0604020202020204" pitchFamily="34" charset="0"/>
                <a:cs typeface="Arial" panose="020B0604020202020204" pitchFamily="34" charset="0"/>
              </a:rPr>
              <a:t>children, agent, and company datatype, from float into integer.</a:t>
            </a:r>
          </a:p>
          <a:p>
            <a:pPr marL="341312" lvl="2" indent="-228600" algn="just">
              <a:buSzPct val="100000"/>
              <a:buFont typeface="+mj-lt"/>
              <a:buAutoNum type="arabicPeriod" startAt="4"/>
            </a:pPr>
            <a:r>
              <a:rPr lang="en-US" sz="1200" b="0" dirty="0">
                <a:solidFill>
                  <a:schemeClr val="tx1"/>
                </a:solidFill>
                <a:effectLst/>
                <a:latin typeface="Arial" panose="020B0604020202020204" pitchFamily="34" charset="0"/>
                <a:cs typeface="Arial" panose="020B0604020202020204" pitchFamily="34" charset="0"/>
              </a:rPr>
              <a:t>Replace undefined values in meal into no meal values</a:t>
            </a:r>
          </a:p>
          <a:p>
            <a:pPr marL="341312" lvl="2" indent="-228600" algn="just">
              <a:buSzPct val="100000"/>
              <a:buFont typeface="+mj-lt"/>
              <a:buAutoNum type="arabicPeriod" startAt="4"/>
            </a:pPr>
            <a:r>
              <a:rPr lang="en-US" sz="1200" dirty="0">
                <a:solidFill>
                  <a:schemeClr val="tx1"/>
                </a:solidFill>
                <a:latin typeface="Arial" panose="020B0604020202020204" pitchFamily="34" charset="0"/>
                <a:cs typeface="Arial" panose="020B0604020202020204" pitchFamily="34" charset="0"/>
              </a:rPr>
              <a:t>Calculate total customers per booking by sum total adults, children, and babies guests in one booking</a:t>
            </a:r>
          </a:p>
          <a:p>
            <a:pPr marL="341312" lvl="2" indent="-228600" algn="just">
              <a:buSzPct val="100000"/>
              <a:buFont typeface="+mj-lt"/>
              <a:buAutoNum type="arabicPeriod" startAt="4"/>
            </a:pPr>
            <a:r>
              <a:rPr lang="en-US" sz="1200" b="0" dirty="0">
                <a:solidFill>
                  <a:schemeClr val="tx1"/>
                </a:solidFill>
                <a:effectLst/>
                <a:latin typeface="Arial" panose="020B0604020202020204" pitchFamily="34" charset="0"/>
                <a:cs typeface="Arial" panose="020B0604020202020204" pitchFamily="34" charset="0"/>
              </a:rPr>
              <a:t>Dropping 0 values in total customers column</a:t>
            </a:r>
          </a:p>
          <a:p>
            <a:pPr lvl="1"/>
            <a:endParaRPr lang="en-US" dirty="0"/>
          </a:p>
        </p:txBody>
      </p:sp>
      <p:sp>
        <p:nvSpPr>
          <p:cNvPr id="4" name="Google Shape;113;p27">
            <a:extLst>
              <a:ext uri="{FF2B5EF4-FFF2-40B4-BE49-F238E27FC236}">
                <a16:creationId xmlns:a16="http://schemas.microsoft.com/office/drawing/2014/main" id="{3089C03E-B9EC-A428-7402-015EF0B2EB6B}"/>
              </a:ext>
            </a:extLst>
          </p:cNvPr>
          <p:cNvSpPr txBox="1">
            <a:spLocks/>
          </p:cNvSpPr>
          <p:nvPr/>
        </p:nvSpPr>
        <p:spPr>
          <a:xfrm>
            <a:off x="0" y="-12175"/>
            <a:ext cx="78660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9pPr>
          </a:lstStyle>
          <a:p>
            <a:r>
              <a:rPr lang="en-US" b="1"/>
              <a:t>Data Preprocessing</a:t>
            </a:r>
            <a:endParaRPr lang="en-US" b="1" dirty="0"/>
          </a:p>
        </p:txBody>
      </p:sp>
      <p:sp>
        <p:nvSpPr>
          <p:cNvPr id="5" name="Google Shape;115;p27">
            <a:extLst>
              <a:ext uri="{FF2B5EF4-FFF2-40B4-BE49-F238E27FC236}">
                <a16:creationId xmlns:a16="http://schemas.microsoft.com/office/drawing/2014/main" id="{9D680F47-4350-3C4F-9E6C-6DE41B0A926B}"/>
              </a:ext>
            </a:extLst>
          </p:cNvPr>
          <p:cNvSpPr txBox="1"/>
          <p:nvPr/>
        </p:nvSpPr>
        <p:spPr>
          <a:xfrm>
            <a:off x="4656000" y="4750015"/>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hlinkClick r:id="rId2"/>
              </a:rPr>
              <a:t>Full coding available here</a:t>
            </a:r>
            <a:endParaRPr lang="en-US" sz="1100" dirty="0">
              <a:solidFill>
                <a:srgbClr val="000000"/>
              </a:solidFill>
            </a:endParaRPr>
          </a:p>
        </p:txBody>
      </p:sp>
    </p:spTree>
    <p:extLst>
      <p:ext uri="{BB962C8B-B14F-4D97-AF65-F5344CB8AC3E}">
        <p14:creationId xmlns:p14="http://schemas.microsoft.com/office/powerpoint/2010/main" val="25947288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(16:9)</PresentationFormat>
  <Paragraphs>25</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Dosis</vt:lpstr>
      <vt:lpstr>Nunito</vt:lpstr>
      <vt:lpstr>Roboto</vt:lpstr>
      <vt:lpstr>Arial</vt:lpstr>
      <vt:lpstr>Courier New</vt:lpstr>
      <vt:lpstr>Simple Light</vt:lpstr>
      <vt:lpstr>Simple Light</vt:lpstr>
      <vt:lpstr>Investigate Business Hotel using Data Visualization </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Samuel Akwila</dc:creator>
  <cp:lastModifiedBy>Samuel Akwila</cp:lastModifiedBy>
  <cp:revision>1</cp:revision>
  <dcterms:modified xsi:type="dcterms:W3CDTF">2022-06-15T17:40:19Z</dcterms:modified>
</cp:coreProperties>
</file>