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797675" cy="98726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873C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1" autoAdjust="0"/>
    <p:restoredTop sz="96730" autoAdjust="0"/>
  </p:normalViewPr>
  <p:slideViewPr>
    <p:cSldViewPr snapToGrid="0">
      <p:cViewPr varScale="1">
        <p:scale>
          <a:sx n="127" d="100"/>
          <a:sy n="127" d="100"/>
        </p:scale>
        <p:origin x="106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11" indent="0" algn="ctr">
              <a:buNone/>
              <a:defRPr sz="2000"/>
            </a:lvl2pPr>
            <a:lvl3pPr marL="914423" indent="0" algn="ctr">
              <a:buNone/>
              <a:defRPr sz="1801"/>
            </a:lvl3pPr>
            <a:lvl4pPr marL="1371634" indent="0" algn="ctr">
              <a:buNone/>
              <a:defRPr sz="1600"/>
            </a:lvl4pPr>
            <a:lvl5pPr marL="1828846" indent="0" algn="ctr">
              <a:buNone/>
              <a:defRPr sz="1600"/>
            </a:lvl5pPr>
            <a:lvl6pPr marL="2286057" indent="0" algn="ctr">
              <a:buNone/>
              <a:defRPr sz="1600"/>
            </a:lvl6pPr>
            <a:lvl7pPr marL="2743269" indent="0" algn="ctr">
              <a:buNone/>
              <a:defRPr sz="1600"/>
            </a:lvl7pPr>
            <a:lvl8pPr marL="3200480" indent="0" algn="ctr">
              <a:buNone/>
              <a:defRPr sz="1600"/>
            </a:lvl8pPr>
            <a:lvl9pPr marL="3657691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4B39F-B1B7-4540-9CD5-34E08F14BC09}" type="datetimeFigureOut">
              <a:rPr lang="en-GB" smtClean="0"/>
              <a:t>09/09/2020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F0A6C-5091-4E5E-BF18-E609F99B7D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3677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4B39F-B1B7-4540-9CD5-34E08F14BC09}" type="datetimeFigureOut">
              <a:rPr lang="en-GB" smtClean="0"/>
              <a:t>09/09/2020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F0A6C-5091-4E5E-BF18-E609F99B7D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1976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4B39F-B1B7-4540-9CD5-34E08F14BC09}" type="datetimeFigureOut">
              <a:rPr lang="en-GB" smtClean="0"/>
              <a:t>09/09/2020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F0A6C-5091-4E5E-BF18-E609F99B7D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112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4B39F-B1B7-4540-9CD5-34E08F14BC09}" type="datetimeFigureOut">
              <a:rPr lang="en-GB" smtClean="0"/>
              <a:t>09/09/2020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F0A6C-5091-4E5E-BF18-E609F99B7D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9800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42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1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23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6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5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6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8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9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4B39F-B1B7-4540-9CD5-34E08F14BC09}" type="datetimeFigureOut">
              <a:rPr lang="en-GB" smtClean="0"/>
              <a:t>09/09/2020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F0A6C-5091-4E5E-BF18-E609F99B7D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2850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4B39F-B1B7-4540-9CD5-34E08F14BC09}" type="datetimeFigureOut">
              <a:rPr lang="en-GB" smtClean="0"/>
              <a:t>09/09/2020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F0A6C-5091-4E5E-BF18-E609F99B7D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9148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365129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1" indent="0">
              <a:buNone/>
              <a:defRPr sz="2000" b="1"/>
            </a:lvl2pPr>
            <a:lvl3pPr marL="914423" indent="0">
              <a:buNone/>
              <a:defRPr sz="1801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9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1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1" indent="0">
              <a:buNone/>
              <a:defRPr sz="2000" b="1"/>
            </a:lvl2pPr>
            <a:lvl3pPr marL="914423" indent="0">
              <a:buNone/>
              <a:defRPr sz="1801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9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1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4B39F-B1B7-4540-9CD5-34E08F14BC09}" type="datetimeFigureOut">
              <a:rPr lang="en-GB" smtClean="0"/>
              <a:t>09/09/2020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F0A6C-5091-4E5E-BF18-E609F99B7D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828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4B39F-B1B7-4540-9CD5-34E08F14BC09}" type="datetimeFigureOut">
              <a:rPr lang="en-GB" smtClean="0"/>
              <a:t>09/09/2020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F0A6C-5091-4E5E-BF18-E609F99B7D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866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4B39F-B1B7-4540-9CD5-34E08F14BC09}" type="datetimeFigureOut">
              <a:rPr lang="en-GB" smtClean="0"/>
              <a:t>09/09/2020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F0A6C-5091-4E5E-BF18-E609F99B7D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9228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9" y="987429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1" indent="0">
              <a:buNone/>
              <a:defRPr sz="1401"/>
            </a:lvl2pPr>
            <a:lvl3pPr marL="914423" indent="0">
              <a:buNone/>
              <a:defRPr sz="1200"/>
            </a:lvl3pPr>
            <a:lvl4pPr marL="1371634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9" indent="0">
              <a:buNone/>
              <a:defRPr sz="1001"/>
            </a:lvl7pPr>
            <a:lvl8pPr marL="3200480" indent="0">
              <a:buNone/>
              <a:defRPr sz="1001"/>
            </a:lvl8pPr>
            <a:lvl9pPr marL="3657691" indent="0">
              <a:buNone/>
              <a:defRPr sz="100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4B39F-B1B7-4540-9CD5-34E08F14BC09}" type="datetimeFigureOut">
              <a:rPr lang="en-GB" smtClean="0"/>
              <a:t>09/09/2020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F0A6C-5091-4E5E-BF18-E609F99B7D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9983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9" y="987429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11" indent="0">
              <a:buNone/>
              <a:defRPr sz="2800"/>
            </a:lvl2pPr>
            <a:lvl3pPr marL="914423" indent="0">
              <a:buNone/>
              <a:defRPr sz="2400"/>
            </a:lvl3pPr>
            <a:lvl4pPr marL="1371634" indent="0">
              <a:buNone/>
              <a:defRPr sz="2000"/>
            </a:lvl4pPr>
            <a:lvl5pPr marL="1828846" indent="0">
              <a:buNone/>
              <a:defRPr sz="2000"/>
            </a:lvl5pPr>
            <a:lvl6pPr marL="2286057" indent="0">
              <a:buNone/>
              <a:defRPr sz="2000"/>
            </a:lvl6pPr>
            <a:lvl7pPr marL="2743269" indent="0">
              <a:buNone/>
              <a:defRPr sz="2000"/>
            </a:lvl7pPr>
            <a:lvl8pPr marL="3200480" indent="0">
              <a:buNone/>
              <a:defRPr sz="2000"/>
            </a:lvl8pPr>
            <a:lvl9pPr marL="3657691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1" indent="0">
              <a:buNone/>
              <a:defRPr sz="1401"/>
            </a:lvl2pPr>
            <a:lvl3pPr marL="914423" indent="0">
              <a:buNone/>
              <a:defRPr sz="1200"/>
            </a:lvl3pPr>
            <a:lvl4pPr marL="1371634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9" indent="0">
              <a:buNone/>
              <a:defRPr sz="1001"/>
            </a:lvl7pPr>
            <a:lvl8pPr marL="3200480" indent="0">
              <a:buNone/>
              <a:defRPr sz="1001"/>
            </a:lvl8pPr>
            <a:lvl9pPr marL="3657691" indent="0">
              <a:buNone/>
              <a:defRPr sz="100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4B39F-B1B7-4540-9CD5-34E08F14BC09}" type="datetimeFigureOut">
              <a:rPr lang="en-GB" smtClean="0"/>
              <a:t>09/09/2020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F0A6C-5091-4E5E-BF18-E609F99B7D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4581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1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1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A4B39F-B1B7-4540-9CD5-34E08F14BC09}" type="datetimeFigureOut">
              <a:rPr lang="en-GB" smtClean="0"/>
              <a:t>09/09/2020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1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9F0A6C-5091-4E5E-BF18-E609F99B7D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3433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6" indent="-228606" algn="l" defTabSz="914423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9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1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6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11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4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1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ern.ch/Luca.Canali/docs/SparkExecutorMemory.pn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Box 55"/>
          <p:cNvSpPr txBox="1"/>
          <p:nvPr/>
        </p:nvSpPr>
        <p:spPr>
          <a:xfrm>
            <a:off x="7741373" y="660086"/>
            <a:ext cx="4026254" cy="267765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/>
              <a:t>Overhead memory: for OS, filesystem cache, redundancy, and other native memory allocations:</a:t>
            </a:r>
          </a:p>
          <a:p>
            <a:pPr marL="285757" indent="-285757">
              <a:buFontTx/>
              <a:buChar char="-"/>
            </a:pPr>
            <a:r>
              <a:rPr lang="en-US" sz="1200" noProof="1"/>
              <a:t>Default: max(0.1 * spark.executor.memory), 384MB)</a:t>
            </a:r>
          </a:p>
          <a:p>
            <a:pPr marL="285757" indent="-285757">
              <a:buFontTx/>
              <a:buChar char="-"/>
            </a:pPr>
            <a:r>
              <a:rPr lang="en-US" sz="1200" noProof="1"/>
              <a:t>Configuration: spark.executor.memoryOverhead=&lt;size&gt;</a:t>
            </a:r>
          </a:p>
          <a:p>
            <a:pPr marL="285757" indent="-285757">
              <a:buFontTx/>
              <a:buChar char="-"/>
            </a:pPr>
            <a:r>
              <a:rPr lang="en-US" sz="1200" noProof="1"/>
              <a:t>K8S tunable: spark.kubernetes.memoryOverheadFactor</a:t>
            </a:r>
          </a:p>
          <a:p>
            <a:endParaRPr lang="en-US" sz="1200" noProof="1"/>
          </a:p>
          <a:p>
            <a:r>
              <a:rPr lang="en-US" sz="1200" noProof="1"/>
              <a:t>Optional extra memory for off-heap unified memory pool:</a:t>
            </a:r>
          </a:p>
          <a:p>
            <a:pPr marL="285757" indent="-285757">
              <a:buFontTx/>
              <a:buChar char="-"/>
            </a:pPr>
            <a:r>
              <a:rPr lang="en-US" sz="1200" noProof="1"/>
              <a:t>spark.memory.offHeap.size=&lt;size&gt;</a:t>
            </a:r>
          </a:p>
          <a:p>
            <a:pPr marL="285757" indent="-285757">
              <a:buFontTx/>
              <a:buChar char="-"/>
            </a:pPr>
            <a:r>
              <a:rPr lang="en-US" sz="1200" noProof="1"/>
              <a:t>spark.memory.offHeap.enabled=true</a:t>
            </a:r>
          </a:p>
          <a:p>
            <a:pPr marL="285757" indent="-285757">
              <a:buFontTx/>
              <a:buChar char="-"/>
            </a:pPr>
            <a:r>
              <a:rPr lang="en-US" sz="1200" noProof="1"/>
              <a:t>K8S: see SPARK-32661</a:t>
            </a:r>
          </a:p>
          <a:p>
            <a:endParaRPr lang="en-US" sz="1200" noProof="1"/>
          </a:p>
          <a:p>
            <a:r>
              <a:rPr lang="en-US" sz="1200" noProof="1"/>
              <a:t>Optional extra memory for PySpark allocations:</a:t>
            </a:r>
          </a:p>
          <a:p>
            <a:pPr marL="285757" indent="-285757">
              <a:buFontTx/>
              <a:buChar char="-"/>
            </a:pPr>
            <a:r>
              <a:rPr lang="en-US" sz="1200" noProof="1"/>
              <a:t>YARN: spark.executor.pyspark.memory</a:t>
            </a:r>
          </a:p>
          <a:p>
            <a:pPr marL="285757" indent="-285757">
              <a:buFontTx/>
              <a:buChar char="-"/>
            </a:pPr>
            <a:r>
              <a:rPr lang="en-US" sz="1200" noProof="1"/>
              <a:t>K8S: set also spark.kubernetes.resource.type="python"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009273" y="1122618"/>
            <a:ext cx="5326134" cy="2233631"/>
            <a:chOff x="2062172" y="1273757"/>
            <a:chExt cx="5326134" cy="2233631"/>
          </a:xfrm>
        </p:grpSpPr>
        <p:sp>
          <p:nvSpPr>
            <p:cNvPr id="72" name="Rectangle 71"/>
            <p:cNvSpPr/>
            <p:nvPr/>
          </p:nvSpPr>
          <p:spPr>
            <a:xfrm>
              <a:off x="2062172" y="1273757"/>
              <a:ext cx="5326134" cy="22151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noProof="1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2074040" y="1309627"/>
              <a:ext cx="2142381" cy="6465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1" noProof="1"/>
                <a:t>Host Node Memory</a:t>
              </a:r>
            </a:p>
            <a:p>
              <a:endParaRPr lang="en-US" sz="1801" noProof="1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2074608" y="1727020"/>
              <a:ext cx="4493732" cy="174581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noProof="1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2074608" y="2344971"/>
              <a:ext cx="1906274" cy="113690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noProof="1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3423597" y="2344971"/>
              <a:ext cx="3144743" cy="113690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noProof="1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3545329" y="2306546"/>
              <a:ext cx="3035447" cy="12008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1" noProof="1"/>
                <a:t>Other Memory Allocations:</a:t>
              </a:r>
            </a:p>
            <a:p>
              <a:pPr marL="285757" indent="-285757">
                <a:buFontTx/>
                <a:buChar char="-"/>
              </a:pPr>
              <a:r>
                <a:rPr lang="en-US" sz="1801" noProof="1"/>
                <a:t>Overhead memory</a:t>
              </a:r>
            </a:p>
            <a:p>
              <a:pPr marL="285757" indent="-285757">
                <a:buFontTx/>
                <a:buChar char="-"/>
              </a:pPr>
              <a:r>
                <a:rPr lang="en-US" sz="1801" noProof="1"/>
                <a:t>Off-Heap unified memory</a:t>
              </a:r>
            </a:p>
            <a:p>
              <a:pPr marL="285757" indent="-285757">
                <a:buFontTx/>
                <a:buChar char="-"/>
              </a:pPr>
              <a:r>
                <a:rPr lang="en-US" sz="1801" noProof="1"/>
                <a:t>PySpark allocations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2171761" y="2524223"/>
              <a:ext cx="1251836" cy="6465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1" noProof="1"/>
                <a:t>Executor JVM Heap</a:t>
              </a: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2074040" y="1709028"/>
              <a:ext cx="3559408" cy="9237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1" noProof="1"/>
                <a:t>Spark Executor Container Memory (YARN, K8S, Mesos)</a:t>
              </a:r>
            </a:p>
            <a:p>
              <a:endParaRPr lang="en-US" sz="1801" noProof="1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7741375" y="3918127"/>
            <a:ext cx="4096823" cy="2181322"/>
            <a:chOff x="7741375" y="3918127"/>
            <a:chExt cx="4096823" cy="2181322"/>
          </a:xfrm>
        </p:grpSpPr>
        <p:sp>
          <p:nvSpPr>
            <p:cNvPr id="104" name="Rectangle 103"/>
            <p:cNvSpPr/>
            <p:nvPr/>
          </p:nvSpPr>
          <p:spPr>
            <a:xfrm>
              <a:off x="7741375" y="3918127"/>
              <a:ext cx="4030625" cy="218132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noProof="1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7748726" y="4376211"/>
              <a:ext cx="4003038" cy="172323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noProof="1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7755109" y="5317710"/>
              <a:ext cx="2218501" cy="76910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noProof="1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9731307" y="5317708"/>
              <a:ext cx="2020457" cy="77857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noProof="1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10404841" y="5375571"/>
              <a:ext cx="1213199" cy="3694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1" noProof="1"/>
                <a:t>Execution</a:t>
              </a: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7770090" y="5362509"/>
              <a:ext cx="3586816" cy="6465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1" noProof="1"/>
                <a:t>Storage:</a:t>
              </a:r>
            </a:p>
            <a:p>
              <a:r>
                <a:rPr lang="en-US" sz="1801" noProof="1" smtClean="0"/>
                <a:t>spark.memory.storageFraction=0.5</a:t>
              </a:r>
              <a:endParaRPr lang="en-US" sz="1801" noProof="1"/>
            </a:p>
          </p:txBody>
        </p:sp>
        <p:cxnSp>
          <p:nvCxnSpPr>
            <p:cNvPr id="98" name="Straight Arrow Connector 97"/>
            <p:cNvCxnSpPr/>
            <p:nvPr/>
          </p:nvCxnSpPr>
          <p:spPr>
            <a:xfrm flipV="1">
              <a:off x="9205233" y="5575926"/>
              <a:ext cx="1087243" cy="4398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7757824" y="4385102"/>
              <a:ext cx="4080374" cy="9237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1" b="1" noProof="1"/>
                <a:t>Optional</a:t>
              </a:r>
              <a:r>
                <a:rPr lang="en-US" sz="1801" noProof="1"/>
                <a:t>: Off-Heap Unified Memory Pool</a:t>
              </a:r>
            </a:p>
            <a:p>
              <a:pPr marL="285757" indent="-285757">
                <a:buFontTx/>
                <a:buChar char="-"/>
              </a:pPr>
              <a:r>
                <a:rPr lang="en-US" sz="1801" noProof="1" smtClean="0"/>
                <a:t>spark.memory.offHeap.size=&lt;</a:t>
              </a:r>
              <a:r>
                <a:rPr lang="en-US" sz="1801" noProof="1"/>
                <a:t>size&gt;</a:t>
              </a:r>
            </a:p>
            <a:p>
              <a:pPr marL="285757" indent="-285757">
                <a:buFontTx/>
                <a:buChar char="-"/>
              </a:pPr>
              <a:r>
                <a:rPr lang="en-US" sz="1801" noProof="1" smtClean="0"/>
                <a:t>spark.memory.offHeap.enabled=true</a:t>
              </a:r>
              <a:endParaRPr lang="en-US" sz="1801" noProof="1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7781537" y="3977347"/>
              <a:ext cx="3836502" cy="3694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1" noProof="1"/>
                <a:t>Other Memory </a:t>
              </a:r>
              <a:r>
                <a:rPr lang="en-US" sz="1801" noProof="1" smtClean="0"/>
                <a:t>Allocations</a:t>
              </a:r>
              <a:endParaRPr lang="en-US" sz="1801" noProof="1"/>
            </a:p>
          </p:txBody>
        </p:sp>
      </p:grpSp>
      <p:sp>
        <p:nvSpPr>
          <p:cNvPr id="110" name="TextBox 109"/>
          <p:cNvSpPr txBox="1"/>
          <p:nvPr/>
        </p:nvSpPr>
        <p:spPr>
          <a:xfrm>
            <a:off x="1861482" y="194222"/>
            <a:ext cx="55798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noProof="1"/>
              <a:t>Executor Memory Configuration</a:t>
            </a:r>
          </a:p>
        </p:txBody>
      </p:sp>
      <p:pic>
        <p:nvPicPr>
          <p:cNvPr id="111" name="Picture 1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689" y="53666"/>
            <a:ext cx="1201794" cy="639253"/>
          </a:xfrm>
          <a:prstGeom prst="rect">
            <a:avLst/>
          </a:prstGeom>
        </p:spPr>
      </p:pic>
      <p:sp>
        <p:nvSpPr>
          <p:cNvPr id="130" name="TextBox 129"/>
          <p:cNvSpPr txBox="1"/>
          <p:nvPr/>
        </p:nvSpPr>
        <p:spPr>
          <a:xfrm>
            <a:off x="645793" y="655815"/>
            <a:ext cx="19169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noProof="1"/>
              <a:t>Versions 3.0 and 2.4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5917151" y="6581661"/>
            <a:ext cx="608230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noProof="1">
                <a:hlinkClick r:id="rId3"/>
              </a:rPr>
              <a:t>https://cern.ch/Luca.Canali/docs/SparkExecutorMemory.png</a:t>
            </a:r>
            <a:r>
              <a:rPr lang="en-US" sz="1300" noProof="1"/>
              <a:t> - Aug 2020, CC </a:t>
            </a:r>
            <a:r>
              <a:rPr lang="en-US" sz="1300" noProof="1" smtClean="0"/>
              <a:t>BY-SA 2.0</a:t>
            </a:r>
            <a:endParaRPr lang="en-US" sz="1300" noProof="1"/>
          </a:p>
        </p:txBody>
      </p:sp>
      <p:sp>
        <p:nvSpPr>
          <p:cNvPr id="37" name="Down Arrow 36"/>
          <p:cNvSpPr/>
          <p:nvPr/>
        </p:nvSpPr>
        <p:spPr>
          <a:xfrm>
            <a:off x="2472514" y="3399490"/>
            <a:ext cx="348250" cy="4593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1"/>
          </a:p>
        </p:txBody>
      </p:sp>
      <p:cxnSp>
        <p:nvCxnSpPr>
          <p:cNvPr id="16" name="Straight Connector 15"/>
          <p:cNvCxnSpPr/>
          <p:nvPr/>
        </p:nvCxnSpPr>
        <p:spPr>
          <a:xfrm>
            <a:off x="6216115" y="4443162"/>
            <a:ext cx="846237" cy="400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670440" y="3930091"/>
            <a:ext cx="6650049" cy="21745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noProof="1"/>
          </a:p>
        </p:txBody>
      </p:sp>
      <p:sp>
        <p:nvSpPr>
          <p:cNvPr id="41" name="Rectangle 40"/>
          <p:cNvSpPr/>
          <p:nvPr/>
        </p:nvSpPr>
        <p:spPr>
          <a:xfrm>
            <a:off x="670441" y="4552562"/>
            <a:ext cx="3996167" cy="156248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noProof="1"/>
          </a:p>
        </p:txBody>
      </p:sp>
      <p:sp>
        <p:nvSpPr>
          <p:cNvPr id="42" name="Rectangle 41"/>
          <p:cNvSpPr/>
          <p:nvPr/>
        </p:nvSpPr>
        <p:spPr>
          <a:xfrm>
            <a:off x="4668731" y="4550448"/>
            <a:ext cx="1598269" cy="15572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801" noProof="1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97963" y="3931982"/>
            <a:ext cx="3325259" cy="646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1" noProof="1"/>
              <a:t>Executor JVM </a:t>
            </a:r>
            <a:r>
              <a:rPr lang="en-US" sz="1801" noProof="1" smtClean="0"/>
              <a:t>Heap</a:t>
            </a:r>
          </a:p>
          <a:p>
            <a:r>
              <a:rPr lang="en-US" sz="1801" b="1" noProof="1" smtClean="0"/>
              <a:t>spark.executor.memory=&lt;size&gt;</a:t>
            </a:r>
            <a:endParaRPr lang="en-US" sz="1801" noProof="1"/>
          </a:p>
        </p:txBody>
      </p:sp>
      <p:sp>
        <p:nvSpPr>
          <p:cNvPr id="44" name="TextBox 43"/>
          <p:cNvSpPr txBox="1"/>
          <p:nvPr/>
        </p:nvSpPr>
        <p:spPr>
          <a:xfrm>
            <a:off x="697772" y="4625737"/>
            <a:ext cx="3169413" cy="6465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801" noProof="1"/>
              <a:t>On-Heap Unified Memory Pool</a:t>
            </a:r>
          </a:p>
          <a:p>
            <a:r>
              <a:rPr lang="en-US" sz="1801" b="1" noProof="1" smtClean="0"/>
              <a:t>spark.memory.fraction</a:t>
            </a:r>
            <a:r>
              <a:rPr lang="en-US" sz="1801" noProof="1" smtClean="0"/>
              <a:t>=0.6</a:t>
            </a:r>
            <a:endParaRPr lang="en-US" sz="1801" noProof="1"/>
          </a:p>
        </p:txBody>
      </p:sp>
      <p:sp>
        <p:nvSpPr>
          <p:cNvPr id="45" name="Rectangle 44"/>
          <p:cNvSpPr/>
          <p:nvPr/>
        </p:nvSpPr>
        <p:spPr>
          <a:xfrm>
            <a:off x="6259399" y="4550448"/>
            <a:ext cx="1049559" cy="155722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noProof="1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664528" y="4546585"/>
            <a:ext cx="1598677" cy="14779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1" noProof="1"/>
              <a:t>User Memory:</a:t>
            </a:r>
          </a:p>
          <a:p>
            <a:r>
              <a:rPr lang="en-US" sz="1801" noProof="1"/>
              <a:t>1 -spark.memory.fraction -</a:t>
            </a:r>
            <a:r>
              <a:rPr lang="en-US" sz="1801" noProof="1" smtClean="0"/>
              <a:t>&gt; </a:t>
            </a:r>
            <a:r>
              <a:rPr lang="en-US" sz="1801" noProof="1"/>
              <a:t>0.4</a:t>
            </a:r>
          </a:p>
          <a:p>
            <a:endParaRPr lang="en-GB" sz="1801" dirty="0"/>
          </a:p>
        </p:txBody>
      </p:sp>
      <p:cxnSp>
        <p:nvCxnSpPr>
          <p:cNvPr id="46" name="Straight Connector 45"/>
          <p:cNvCxnSpPr/>
          <p:nvPr/>
        </p:nvCxnSpPr>
        <p:spPr>
          <a:xfrm>
            <a:off x="6261500" y="4557186"/>
            <a:ext cx="4281" cy="15541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142733" y="4552563"/>
            <a:ext cx="1293510" cy="923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1" noProof="1"/>
              <a:t>Reserved Memory:</a:t>
            </a:r>
          </a:p>
          <a:p>
            <a:pPr algn="ctr"/>
            <a:r>
              <a:rPr lang="en-US" sz="1801" noProof="1"/>
              <a:t>300 MB</a:t>
            </a:r>
            <a:endParaRPr lang="en-GB" sz="1801" dirty="0"/>
          </a:p>
        </p:txBody>
      </p:sp>
      <p:sp>
        <p:nvSpPr>
          <p:cNvPr id="47" name="Rectangle 46"/>
          <p:cNvSpPr/>
          <p:nvPr/>
        </p:nvSpPr>
        <p:spPr>
          <a:xfrm>
            <a:off x="670441" y="5334072"/>
            <a:ext cx="2218501" cy="76910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noProof="1"/>
          </a:p>
        </p:txBody>
      </p:sp>
      <p:sp>
        <p:nvSpPr>
          <p:cNvPr id="48" name="Rectangle 47"/>
          <p:cNvSpPr/>
          <p:nvPr/>
        </p:nvSpPr>
        <p:spPr>
          <a:xfrm>
            <a:off x="2646639" y="5334070"/>
            <a:ext cx="2020457" cy="7691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noProof="1"/>
          </a:p>
        </p:txBody>
      </p:sp>
      <p:sp>
        <p:nvSpPr>
          <p:cNvPr id="50" name="TextBox 49"/>
          <p:cNvSpPr txBox="1"/>
          <p:nvPr/>
        </p:nvSpPr>
        <p:spPr>
          <a:xfrm>
            <a:off x="688949" y="5386818"/>
            <a:ext cx="3586816" cy="646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1" noProof="1"/>
              <a:t>Storage:</a:t>
            </a:r>
          </a:p>
          <a:p>
            <a:r>
              <a:rPr lang="en-US" sz="1801" noProof="1" smtClean="0"/>
              <a:t>spark.memory.storageFraction=0.5</a:t>
            </a:r>
            <a:endParaRPr lang="en-US" sz="1801" noProof="1"/>
          </a:p>
        </p:txBody>
      </p:sp>
      <p:cxnSp>
        <p:nvCxnSpPr>
          <p:cNvPr id="54" name="Straight Arrow Connector 53"/>
          <p:cNvCxnSpPr/>
          <p:nvPr/>
        </p:nvCxnSpPr>
        <p:spPr>
          <a:xfrm flipV="1">
            <a:off x="2120565" y="5592288"/>
            <a:ext cx="1087243" cy="4398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3264253" y="5375571"/>
            <a:ext cx="1213199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1" noProof="1"/>
              <a:t>Execution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4666608" y="4550448"/>
            <a:ext cx="4281" cy="15541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38593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4693</TotalTime>
  <Words>163</Words>
  <Application>Microsoft Office PowerPoint</Application>
  <PresentationFormat>Widescreen</PresentationFormat>
  <Paragraphs>41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CERN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Luca Canali</dc:creator>
  <cp:lastModifiedBy>Luca Canali</cp:lastModifiedBy>
  <cp:revision>5</cp:revision>
  <cp:lastPrinted>2020-08-31T08:01:26Z</cp:lastPrinted>
  <dcterms:created xsi:type="dcterms:W3CDTF">2020-08-14T14:29:35Z</dcterms:created>
  <dcterms:modified xsi:type="dcterms:W3CDTF">2020-09-09T07:13:16Z</dcterms:modified>
</cp:coreProperties>
</file>