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710" r:id="rId3"/>
    <p:sldId id="532" r:id="rId4"/>
    <p:sldId id="629" r:id="rId5"/>
    <p:sldId id="717" r:id="rId6"/>
    <p:sldId id="732" r:id="rId7"/>
    <p:sldId id="737" r:id="rId8"/>
    <p:sldId id="738" r:id="rId9"/>
    <p:sldId id="729" r:id="rId10"/>
    <p:sldId id="753" r:id="rId11"/>
    <p:sldId id="730" r:id="rId12"/>
    <p:sldId id="731" r:id="rId13"/>
    <p:sldId id="754" r:id="rId14"/>
    <p:sldId id="685" r:id="rId15"/>
    <p:sldId id="368" r:id="rId16"/>
    <p:sldId id="688" r:id="rId17"/>
    <p:sldId id="676" r:id="rId18"/>
    <p:sldId id="694" r:id="rId19"/>
    <p:sldId id="739" r:id="rId20"/>
    <p:sldId id="695" r:id="rId21"/>
    <p:sldId id="733" r:id="rId22"/>
    <p:sldId id="734" r:id="rId23"/>
    <p:sldId id="735" r:id="rId24"/>
    <p:sldId id="736" r:id="rId25"/>
    <p:sldId id="711" r:id="rId26"/>
    <p:sldId id="74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6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EB11D-D5B5-4F8C-8538-BA585D628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2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9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2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Beans and Dependency Injection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Getting a Singleton-Scope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Singleton beans are created at application start-up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, you get the same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AD8D42-050B-4689-BABE-48306AB44D81}"/>
              </a:ext>
            </a:extLst>
          </p:cNvPr>
          <p:cNvGrpSpPr/>
          <p:nvPr/>
        </p:nvGrpSpPr>
        <p:grpSpPr>
          <a:xfrm>
            <a:off x="1236107" y="2802306"/>
            <a:ext cx="3977111" cy="1359431"/>
            <a:chOff x="1236107" y="2802306"/>
            <a:chExt cx="3977111" cy="13594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2" y="2802306"/>
              <a:ext cx="3958926" cy="135943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3169BB-6795-4004-971A-5EAAD1B794A1}"/>
                </a:ext>
              </a:extLst>
            </p:cNvPr>
            <p:cNvSpPr/>
            <p:nvPr/>
          </p:nvSpPr>
          <p:spPr>
            <a:xfrm>
              <a:off x="3026956" y="3065195"/>
              <a:ext cx="2057259" cy="824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mySingletonComponent</a:t>
              </a:r>
              <a:r>
                <a:rPr lang="en-GB" sz="1400" dirty="0"/>
                <a:t> bean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39DD49-A4A6-4E40-BF0A-5318A2CBB403}"/>
                </a:ext>
              </a:extLst>
            </p:cNvPr>
            <p:cNvGrpSpPr/>
            <p:nvPr/>
          </p:nvGrpSpPr>
          <p:grpSpPr>
            <a:xfrm>
              <a:off x="1236107" y="2985282"/>
              <a:ext cx="702610" cy="998579"/>
              <a:chOff x="1236107" y="2734951"/>
              <a:chExt cx="702610" cy="99857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ref3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3FDBE7-0623-497A-93BD-A3C574DF221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938717" y="3466377"/>
              <a:ext cx="1088239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7E2C203-1B44-40EC-A04F-42943CAA7435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938717" y="3128452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6B37E-DB62-4DCA-99B5-D6FF4975E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17" y="3563425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2EEA77-A933-49C1-B426-A1C544006D24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40735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Lazily Instantiating a Singleton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lazily instantiate a singleton bean</a:t>
            </a:r>
          </a:p>
          <a:p>
            <a:pPr lvl="1"/>
            <a:r>
              <a:rPr lang="en-GB" dirty="0"/>
              <a:t>Annotate the component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Avoids creating beans until needed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26427AE-F61E-42C2-BE36-FAF879CC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201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MySingletonComponent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6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Different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</a:t>
            </a:r>
            <a:r>
              <a:rPr lang="en-GB" dirty="0"/>
              <a:t> to specify the scope for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several scopes available: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"application"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65F5739F-8020-4A0D-9C67-C7467E4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9449"/>
            <a:ext cx="657070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DEF82-DC74-470D-A764-08FA83D1C137}"/>
              </a:ext>
            </a:extLst>
          </p:cNvPr>
          <p:cNvSpPr txBox="1"/>
          <p:nvPr/>
        </p:nvSpPr>
        <p:spPr>
          <a:xfrm>
            <a:off x="5753762" y="153714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MyPrototypeComponent.java</a:t>
            </a:r>
          </a:p>
        </p:txBody>
      </p:sp>
    </p:spTree>
    <p:extLst>
      <p:ext uri="{BB962C8B-B14F-4D97-AF65-F5344CB8AC3E}">
        <p14:creationId xmlns:p14="http://schemas.microsoft.com/office/powerpoint/2010/main" val="3450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Prototype-Scope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example of getting prototype beans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Spring creates a new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221EB8-D9B6-4D9F-B11E-6605FE00BE8C}"/>
              </a:ext>
            </a:extLst>
          </p:cNvPr>
          <p:cNvGrpSpPr/>
          <p:nvPr/>
        </p:nvGrpSpPr>
        <p:grpSpPr>
          <a:xfrm>
            <a:off x="1254291" y="2685570"/>
            <a:ext cx="4170637" cy="1529955"/>
            <a:chOff x="1254291" y="2685570"/>
            <a:chExt cx="4170637" cy="15299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1" y="2685570"/>
              <a:ext cx="4170637" cy="152995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E4F29-3BE8-4F6E-9C3C-593AA17453F4}"/>
                </a:ext>
              </a:extLst>
            </p:cNvPr>
            <p:cNvGrpSpPr/>
            <p:nvPr/>
          </p:nvGrpSpPr>
          <p:grpSpPr>
            <a:xfrm>
              <a:off x="1309105" y="2859748"/>
              <a:ext cx="3912195" cy="1209864"/>
              <a:chOff x="1309105" y="2875116"/>
              <a:chExt cx="3912195" cy="12098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C3169BB-6795-4004-971A-5EAAD1B794A1}"/>
                  </a:ext>
                </a:extLst>
              </p:cNvPr>
              <p:cNvSpPr/>
              <p:nvPr/>
            </p:nvSpPr>
            <p:spPr>
              <a:xfrm>
                <a:off x="2727831" y="331485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981869" y="2969454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981869" y="3410171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981869" y="385576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309105" y="2885390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309105" y="3326782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309105" y="377720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bean3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FDF2B8-15D1-4438-8D80-4B7E0EBA96A8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2100081" y="3467997"/>
                <a:ext cx="627750" cy="1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0E0EAD-4F29-4A50-9F0D-76CE9716062A}"/>
                  </a:ext>
                </a:extLst>
              </p:cNvPr>
              <p:cNvSpPr/>
              <p:nvPr/>
            </p:nvSpPr>
            <p:spPr>
              <a:xfrm>
                <a:off x="2727831" y="2875116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2309EE4-8A38-4917-84F5-3AD9D9FFB17D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2100081" y="3028262"/>
                <a:ext cx="627750" cy="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4D6394-1910-454C-9BBE-38D17B5A5238}"/>
                  </a:ext>
                </a:extLst>
              </p:cNvPr>
              <p:cNvSpPr/>
              <p:nvPr/>
            </p:nvSpPr>
            <p:spPr>
              <a:xfrm>
                <a:off x="2727831" y="376256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0F4B0F5-4003-44F8-8BAA-A407BCB74D44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0081" y="3914875"/>
                <a:ext cx="627750" cy="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1F30C5-2A69-4A96-8272-AD6E8711DE3C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119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3.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dependency injection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fields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a constructor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Fine-tuning </a:t>
            </a:r>
            <a:r>
              <a:rPr lang="en-GB" sz="2200" dirty="0" err="1"/>
              <a:t>autowiring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A6A11-6AA0-49D1-A9BB-D3EB568B70E6}"/>
              </a:ext>
            </a:extLst>
          </p:cNvPr>
          <p:cNvSpPr txBox="1"/>
          <p:nvPr/>
        </p:nvSpPr>
        <p:spPr>
          <a:xfrm>
            <a:off x="1543666" y="4682218"/>
            <a:ext cx="7532156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Dependency Injection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Dependency Injection (DI) is a key Spring concept</a:t>
            </a:r>
          </a:p>
          <a:p>
            <a:pPr lvl="1" eaLnBrk="1" hangingPunct="1"/>
            <a:r>
              <a:rPr lang="cy-GB" dirty="0"/>
              <a:t>Use configuration to describe dependencies between components</a:t>
            </a:r>
          </a:p>
          <a:p>
            <a:pPr lvl="1" eaLnBrk="1" hangingPunct="1"/>
            <a:endParaRPr lang="cy-GB" dirty="0"/>
          </a:p>
          <a:p>
            <a:r>
              <a:rPr lang="cy-GB" dirty="0"/>
              <a:t>Spring automatically injects dependencies into beans</a:t>
            </a:r>
          </a:p>
          <a:p>
            <a:pPr lvl="1"/>
            <a:r>
              <a:rPr lang="cy-GB" dirty="0"/>
              <a:t>This is known as "autowiring"</a:t>
            </a:r>
          </a:p>
          <a:p>
            <a:pPr lvl="1" eaLnBrk="1" hangingPunct="1"/>
            <a:endParaRPr lang="cy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253204-BF71-4CC6-B161-55B968BC634B}"/>
              </a:ext>
            </a:extLst>
          </p:cNvPr>
          <p:cNvSpPr/>
          <p:nvPr/>
        </p:nvSpPr>
        <p:spPr>
          <a:xfrm>
            <a:off x="1840831" y="2995867"/>
            <a:ext cx="2290011" cy="1331494"/>
          </a:xfrm>
          <a:prstGeom prst="ellipse">
            <a:avLst/>
          </a:prstGeom>
          <a:solidFill>
            <a:srgbClr val="177E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3B1137-5A5C-478B-90AB-593125B8233F}"/>
              </a:ext>
            </a:extLst>
          </p:cNvPr>
          <p:cNvSpPr/>
          <p:nvPr/>
        </p:nvSpPr>
        <p:spPr>
          <a:xfrm>
            <a:off x="5273842" y="2995867"/>
            <a:ext cx="2290011" cy="1331494"/>
          </a:xfrm>
          <a:prstGeom prst="ellipse">
            <a:avLst/>
          </a:prstGeom>
          <a:solidFill>
            <a:srgbClr val="177E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bean2</a:t>
            </a:r>
          </a:p>
          <a:p>
            <a:pPr algn="ctr"/>
            <a:r>
              <a:rPr lang="en-GB" dirty="0"/>
              <a:t>(dependency)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FB35C6-6591-4956-9664-1D2C5A6C58D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58389" y="3657604"/>
            <a:ext cx="1315453" cy="4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05CEEB-583C-4F06-95A1-488384470EB6}"/>
              </a:ext>
            </a:extLst>
          </p:cNvPr>
          <p:cNvSpPr/>
          <p:nvPr/>
        </p:nvSpPr>
        <p:spPr>
          <a:xfrm>
            <a:off x="3717758" y="3541299"/>
            <a:ext cx="240631" cy="2406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Dependencies into Fields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bean has dependencies...</a:t>
            </a:r>
          </a:p>
          <a:p>
            <a:pPr lvl="1"/>
            <a:r>
              <a:rPr lang="en-GB" dirty="0"/>
              <a:t>You can inject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field</a:t>
            </a:r>
          </a:p>
          <a:p>
            <a:pPr lvl="1"/>
            <a:r>
              <a:rPr lang="en-GB" dirty="0"/>
              <a:t>Spring injects a bean of the specified type into the field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345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770746" y="365559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217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Injecting Dependencies into a Constructor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</a:t>
            </a:r>
          </a:p>
          <a:p>
            <a:pPr lvl="1"/>
            <a:r>
              <a:rPr lang="en-GB" dirty="0"/>
              <a:t>Spring will inject beans into all constructor parameters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If a component only has one constructor,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(Spring </a:t>
            </a:r>
            <a:r>
              <a:rPr lang="en-GB" dirty="0" err="1"/>
              <a:t>autowires</a:t>
            </a:r>
            <a:r>
              <a:rPr lang="en-GB" dirty="0"/>
              <a:t> </a:t>
            </a:r>
            <a:r>
              <a:rPr lang="en-GB" dirty="0" err="1"/>
              <a:t>ctor</a:t>
            </a:r>
            <a:r>
              <a:rPr lang="en-GB" dirty="0"/>
              <a:t> params automatically)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6638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BB496-EBFA-4BBC-8E8C-E8AAE1FF2CB6}"/>
              </a:ext>
            </a:extLst>
          </p:cNvPr>
          <p:cNvSpPr txBox="1"/>
          <p:nvPr/>
        </p:nvSpPr>
        <p:spPr>
          <a:xfrm>
            <a:off x="6770746" y="31575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Fine-Tuning Autowiring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specify which bean instance to inject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>
                <a:latin typeface="+mj-lt"/>
              </a:rPr>
              <a:t> to specify the bean name you want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38C357-AD5D-4FA8-AA30-1D8CEAE1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733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F83E6E-52B2-4D3B-AE0A-3362A56E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1927"/>
            <a:ext cx="690418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4. A Closer Look at Dependency Injection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Autowiring</a:t>
            </a:r>
            <a:r>
              <a:rPr lang="en-GB" sz="2200" dirty="0"/>
              <a:t> a collection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Autowiring</a:t>
            </a:r>
            <a:r>
              <a:rPr lang="en-GB" dirty="0"/>
              <a:t> a map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values into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values in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Aside: Common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3230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scanning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a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demo.beans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Collection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collection of all beans that 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interface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17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Autowiring</a:t>
            </a:r>
            <a:r>
              <a:rPr lang="en-GB" sz="3000" dirty="0"/>
              <a:t> a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names/beans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903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Injecting Values into Beans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to inject an application property 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to inject a general value via Spring Expression Language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165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value of "name"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general Java value via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6693802" y="38131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39350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Values in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define values in the application properties file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Here's how to access the bean in the main code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734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7078523" y="389225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EC3A961-6F73-4F20-B2BF-1354A78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719"/>
            <a:ext cx="6904182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 anchorCtr="0"/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7986-B425-4A73-B3C5-1659571EE7C8}"/>
              </a:ext>
            </a:extLst>
          </p:cNvPr>
          <p:cNvSpPr txBox="1"/>
          <p:nvPr/>
        </p:nvSpPr>
        <p:spPr>
          <a:xfrm>
            <a:off x="6611124" y="12346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Aside: Common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Spring Boot defines lots of common application properties by default - you can see the full list here: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https://docs.spring.io/spring-boot/docs/current/reference/html/common-application-properties.html</a:t>
            </a:r>
            <a:r>
              <a:rPr lang="en-GB" dirty="0">
                <a:latin typeface="+mj-lt"/>
              </a:rPr>
              <a:t>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override any of these properties in your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Dependency injection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another component class that implements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2000" dirty="0">
                <a:latin typeface="+mj-lt"/>
              </a:rPr>
              <a:t> interface</a:t>
            </a: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Name the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BankRepositoryCheckedImpl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The class rejects transactions greater than a threshold amount</a:t>
            </a:r>
          </a:p>
          <a:p>
            <a:pPr lvl="1"/>
            <a:r>
              <a:rPr lang="en-GB" sz="1600" dirty="0">
                <a:latin typeface="+mj-lt"/>
                <a:cs typeface="Courier New" panose="02070309020205020404" pitchFamily="49" charset="0"/>
              </a:rPr>
              <a:t>Specify the threshold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Modify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2000" dirty="0">
                <a:latin typeface="+mj-lt"/>
              </a:rPr>
              <a:t> to make use of this new component class</a:t>
            </a:r>
          </a:p>
          <a:p>
            <a:pPr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Write some code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000" dirty="0">
                <a:latin typeface="+mj-lt"/>
              </a:rPr>
              <a:t> to test the new functionality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Spring, a </a:t>
            </a:r>
            <a:r>
              <a:rPr lang="en-GB" b="1"/>
              <a:t>component</a:t>
            </a:r>
            <a:r>
              <a:rPr lang="en-GB"/>
              <a:t> is:</a:t>
            </a:r>
          </a:p>
          <a:p>
            <a:pPr lvl="1"/>
            <a:r>
              <a:rPr lang="en-GB"/>
              <a:t>A class that Spring will automatically instantiate</a:t>
            </a:r>
          </a:p>
          <a:p>
            <a:pPr lvl="1"/>
            <a:endParaRPr lang="en-GB"/>
          </a:p>
          <a:p>
            <a:r>
              <a:rPr lang="en-GB"/>
              <a:t>To define a component in Spring, annotate a class with any of the following annotations: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@Controller/@RestController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Defining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how to define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automatically create an instance of this class</a:t>
            </a:r>
          </a:p>
          <a:p>
            <a:pPr lvl="1"/>
            <a:r>
              <a:rPr lang="en-GB" dirty="0"/>
              <a:t>The instance is known as a "bean"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90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78523" y="200964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Component Scanning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 starts, it scans for component classes</a:t>
            </a:r>
          </a:p>
          <a:p>
            <a:pPr lvl="1"/>
            <a:r>
              <a:rPr lang="en-GB" dirty="0"/>
              <a:t>It looks in the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Spring Boot to look elsewhere if necessary: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5527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Accessing a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application starts up, it creates beans and stores them in the "application context"</a:t>
            </a:r>
          </a:p>
          <a:p>
            <a:pPr lvl="1"/>
            <a:endParaRPr lang="en-GB" dirty="0"/>
          </a:p>
          <a:p>
            <a:r>
              <a:rPr lang="en-GB" dirty="0"/>
              <a:t>You can access beans in the application context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2433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417427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 Closer Look at 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a name for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singleton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singleton-scope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different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prototype-scope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Specifying a Name for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bean has a name</a:t>
            </a:r>
          </a:p>
          <a:p>
            <a:pPr lvl="1"/>
            <a:r>
              <a:rPr lang="en-GB" dirty="0"/>
              <a:t>By default, it's the name of the component class (with the first letter in lowercase)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name for the bean as follows</a:t>
            </a:r>
          </a:p>
          <a:p>
            <a:pPr lvl="1"/>
            <a:r>
              <a:rPr lang="en-GB" dirty="0"/>
              <a:t>When Spring creates a bean, it will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FE01A49-2805-45C9-BEFA-118B1E40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838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@Component("myCoolBean")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SomeComponent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Understanding Singleton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Spring creates a single bean instance </a:t>
            </a:r>
          </a:p>
          <a:p>
            <a:pPr lvl="1"/>
            <a:r>
              <a:rPr lang="en-GB" dirty="0"/>
              <a:t>i.e., the default scope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"singleton"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if you want to be explicit: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4E18062-3BE0-4D0A-8382-E3F4FB21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3654977"/>
            <a:ext cx="347764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D44B278-EC4E-48DE-9001-4B16633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2726257"/>
            <a:ext cx="347764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MySingletonComponent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9727B-8F6B-4A3A-99B1-D559B1BADDCF}"/>
              </a:ext>
            </a:extLst>
          </p:cNvPr>
          <p:cNvCxnSpPr>
            <a:cxnSpLocks/>
          </p:cNvCxnSpPr>
          <p:nvPr/>
        </p:nvCxnSpPr>
        <p:spPr>
          <a:xfrm>
            <a:off x="1952379" y="3127009"/>
            <a:ext cx="0" cy="51658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3D8228-6D4A-4673-9C83-80EAECE1531C}"/>
              </a:ext>
            </a:extLst>
          </p:cNvPr>
          <p:cNvSpPr txBox="1"/>
          <p:nvPr/>
        </p:nvSpPr>
        <p:spPr>
          <a:xfrm>
            <a:off x="1980194" y="3226100"/>
            <a:ext cx="105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697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5369</TotalTime>
  <Words>1510</Words>
  <Application>Microsoft Office PowerPoint</Application>
  <PresentationFormat>On-screen Show (16:9)</PresentationFormat>
  <Paragraphs>311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Standard_LiveLessons_2017</vt:lpstr>
      <vt:lpstr>Beans and Dependency Injection</vt:lpstr>
      <vt:lpstr>1. Components and Beans</vt:lpstr>
      <vt:lpstr>Overview of Components</vt:lpstr>
      <vt:lpstr>Defining a Component</vt:lpstr>
      <vt:lpstr>Component Scanning in Spring Boot</vt:lpstr>
      <vt:lpstr>Accessing a Bean</vt:lpstr>
      <vt:lpstr>2. A Closer Look at Components and Beans</vt:lpstr>
      <vt:lpstr>Specifying a Name for a Component</vt:lpstr>
      <vt:lpstr>Understanding Singleton Scope</vt:lpstr>
      <vt:lpstr>Getting a Singleton-Scope Bean</vt:lpstr>
      <vt:lpstr>Lazily Instantiating a Singleton Bean</vt:lpstr>
      <vt:lpstr>Defining a Different Scope</vt:lpstr>
      <vt:lpstr>Getting Prototype-Scope Beans</vt:lpstr>
      <vt:lpstr>3. Dependency Injection </vt:lpstr>
      <vt:lpstr>Overview of Dependency Injection</vt:lpstr>
      <vt:lpstr>Injecting Dependencies into Fields</vt:lpstr>
      <vt:lpstr>Injecting Dependencies into a Constructor</vt:lpstr>
      <vt:lpstr>Fine-Tuning Autowiring</vt:lpstr>
      <vt:lpstr>4. A Closer Look at Dependency Injection </vt:lpstr>
      <vt:lpstr>Autowiring a Collection</vt:lpstr>
      <vt:lpstr>Autowiring a Map</vt:lpstr>
      <vt:lpstr>Injecting Values into Beans</vt:lpstr>
      <vt:lpstr>Specifying Values in Application Properties</vt:lpstr>
      <vt:lpstr>Aside: Common Application Properties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2023-01-08T15:47:53Z</dcterms:modified>
</cp:coreProperties>
</file>