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710" r:id="rId3"/>
    <p:sldId id="745" r:id="rId4"/>
    <p:sldId id="746" r:id="rId5"/>
    <p:sldId id="761" r:id="rId6"/>
    <p:sldId id="762" r:id="rId7"/>
    <p:sldId id="763" r:id="rId8"/>
    <p:sldId id="764" r:id="rId9"/>
    <p:sldId id="737" r:id="rId10"/>
    <p:sldId id="749" r:id="rId11"/>
    <p:sldId id="765" r:id="rId12"/>
    <p:sldId id="750" r:id="rId13"/>
    <p:sldId id="751" r:id="rId14"/>
    <p:sldId id="752" r:id="rId15"/>
    <p:sldId id="711" r:id="rId16"/>
    <p:sldId id="74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EA2"/>
    <a:srgbClr val="157FA4"/>
    <a:srgbClr val="177EA4"/>
    <a:srgbClr val="1580A2"/>
    <a:srgbClr val="107D9F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 varScale="1">
        <p:scale>
          <a:sx n="136" d="100"/>
          <a:sy n="136" d="100"/>
        </p:scale>
        <p:origin x="79" y="60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5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2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50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83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7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0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3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Injection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Spring Expression Language (</a:t>
            </a:r>
            <a:r>
              <a:rPr lang="en-GB" sz="2200" dirty="0" err="1"/>
              <a:t>SpEL</a:t>
            </a:r>
            <a:r>
              <a:rPr lang="en-GB" sz="2200" dirty="0"/>
              <a:t>)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Working with command-line arguments 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Command-Line Arguments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0368" cy="3547021"/>
          </a:xfrm>
        </p:spPr>
        <p:txBody>
          <a:bodyPr/>
          <a:lstStyle/>
          <a:p>
            <a:r>
              <a:rPr lang="en-GB" dirty="0"/>
              <a:t>Here's a reminder of how to "run" a Spring Boot app: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sym typeface="Wingdings" pitchFamily="2" charset="2"/>
              </a:rPr>
              <a:t>Note we've passed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args</a:t>
            </a:r>
            <a:r>
              <a:rPr lang="en-GB" dirty="0">
                <a:sym typeface="Wingdings" pitchFamily="2" charset="2"/>
              </a:rPr>
              <a:t>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makes the command-line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available to your components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32224E0-15F7-4DEF-939F-743AB2F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421"/>
            <a:ext cx="75367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1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Accessing Command-Line Arguments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You can </a:t>
            </a:r>
            <a:r>
              <a:rPr lang="en-GB" dirty="0" err="1">
                <a:sym typeface="Wingdings" pitchFamily="2" charset="2"/>
              </a:rPr>
              <a:t>autowire</a:t>
            </a:r>
            <a:r>
              <a:rPr lang="en-GB" dirty="0">
                <a:sym typeface="Wingdings" pitchFamily="2" charset="2"/>
              </a:rPr>
              <a:t> command-line </a:t>
            </a:r>
            <a:r>
              <a:rPr lang="en-GB" dirty="0" err="1">
                <a:sym typeface="Wingdings" pitchFamily="2" charset="2"/>
              </a:rPr>
              <a:t>args</a:t>
            </a:r>
            <a:r>
              <a:rPr lang="en-GB" dirty="0">
                <a:sym typeface="Wingdings" pitchFamily="2" charset="2"/>
              </a:rPr>
              <a:t> into a component: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32224E0-15F7-4DEF-939F-743AB2F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5481"/>
            <a:ext cx="7536782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ApplicationArguments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You can access command-line arguments here…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2823E-7B2A-41FD-B040-FF335300595E}"/>
              </a:ext>
            </a:extLst>
          </p:cNvPr>
          <p:cNvSpPr txBox="1"/>
          <p:nvPr/>
        </p:nvSpPr>
        <p:spPr>
          <a:xfrm>
            <a:off x="7144468" y="2453179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MyBeanWithArgs.java</a:t>
            </a:r>
          </a:p>
        </p:txBody>
      </p:sp>
    </p:spTree>
    <p:extLst>
      <p:ext uri="{BB962C8B-B14F-4D97-AF65-F5344CB8AC3E}">
        <p14:creationId xmlns:p14="http://schemas.microsoft.com/office/powerpoint/2010/main" val="381060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Two Types of Command-Line Arguments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supports two types of command-line arguments:</a:t>
            </a:r>
          </a:p>
          <a:p>
            <a:endParaRPr lang="en-GB" dirty="0"/>
          </a:p>
          <a:p>
            <a:r>
              <a:rPr lang="en-GB" dirty="0"/>
              <a:t>Option arguments, prefixed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Non-option arguments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7C853-007A-4CF4-B3D4-F3F8B10B3B6F}"/>
              </a:ext>
            </a:extLst>
          </p:cNvPr>
          <p:cNvSpPr txBox="1"/>
          <p:nvPr/>
        </p:nvSpPr>
        <p:spPr>
          <a:xfrm>
            <a:off x="1592391" y="2019101"/>
            <a:ext cx="6942009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--target=windows --target=macOS --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C88B4-628E-44CD-A54A-7C51F0715B89}"/>
              </a:ext>
            </a:extLst>
          </p:cNvPr>
          <p:cNvSpPr txBox="1"/>
          <p:nvPr/>
        </p:nvSpPr>
        <p:spPr>
          <a:xfrm>
            <a:off x="1592391" y="3217021"/>
            <a:ext cx="6942009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norway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oslo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krone 42</a:t>
            </a:r>
          </a:p>
        </p:txBody>
      </p:sp>
    </p:spTree>
    <p:extLst>
      <p:ext uri="{BB962C8B-B14F-4D97-AF65-F5344CB8AC3E}">
        <p14:creationId xmlns:p14="http://schemas.microsoft.com/office/powerpoint/2010/main" val="8227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Passing Command-Line Arguments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To pass command-line arguments using IntelliJ:</a:t>
            </a:r>
          </a:p>
          <a:p>
            <a:pPr lvl="1"/>
            <a:r>
              <a:rPr lang="en-GB" dirty="0">
                <a:sym typeface="Wingdings" pitchFamily="2" charset="2"/>
              </a:rPr>
              <a:t>Click Run | Edit Configurations</a:t>
            </a:r>
          </a:p>
          <a:p>
            <a:pPr lvl="1"/>
            <a:r>
              <a:rPr lang="en-GB" dirty="0">
                <a:sym typeface="Wingdings" pitchFamily="2" charset="2"/>
              </a:rPr>
              <a:t>Choose the module and class to run</a:t>
            </a:r>
          </a:p>
          <a:p>
            <a:pPr lvl="1"/>
            <a:r>
              <a:rPr lang="en-GB" dirty="0">
                <a:sym typeface="Wingdings" pitchFamily="2" charset="2"/>
              </a:rPr>
              <a:t>Enter program arguments</a:t>
            </a:r>
          </a:p>
          <a:p>
            <a:pPr lvl="1"/>
            <a:r>
              <a:rPr lang="en-GB" dirty="0">
                <a:sym typeface="Wingdings" pitchFamily="2" charset="2"/>
              </a:rPr>
              <a:t>Then run the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190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Accessing Command-Line Arguments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ApplicationArguments</a:t>
            </a:r>
            <a:r>
              <a:rPr lang="en-GB" dirty="0">
                <a:sym typeface="Wingdings" pitchFamily="2" charset="2"/>
              </a:rPr>
              <a:t> class has various methods for accessing command-line arguments: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getSourceArgs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getOptionNames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getOptionValues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optionName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getNonOptionArgs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Example: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MyBeanWithArgs.java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476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61074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Expression Language (</a:t>
            </a:r>
            <a:r>
              <a:rPr lang="en-GB" sz="2200" dirty="0" err="1"/>
              <a:t>SpEL</a:t>
            </a:r>
            <a:r>
              <a:rPr lang="en-GB" sz="2200" dirty="0"/>
              <a:t>)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Working with command-line arguments 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pPr eaLnBrk="1" hangingPunct="1"/>
            <a:r>
              <a:rPr lang="en-GB" sz="2000" dirty="0">
                <a:latin typeface="+mj-lt"/>
              </a:rPr>
              <a:t>Define a component class named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GB" sz="2000" dirty="0">
                <a:latin typeface="+mj-lt"/>
              </a:rPr>
              <a:t> with two methods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creationDate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returns local creation date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returns local creation time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sz="2000" dirty="0">
                <a:latin typeface="+mj-lt"/>
              </a:rPr>
              <a:t>Inject both these values into the existing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2000" dirty="0">
                <a:latin typeface="+mj-lt"/>
              </a:rPr>
              <a:t> component class</a:t>
            </a:r>
          </a:p>
          <a:p>
            <a:pPr eaLnBrk="1" hangingPunct="1"/>
            <a:endParaRPr lang="en-GB" sz="20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Add a method to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2000" dirty="0">
                <a:latin typeface="+mj-lt"/>
              </a:rPr>
              <a:t> to display the date, time, or both depending on a </a:t>
            </a:r>
            <a:r>
              <a:rPr lang="en-GB" sz="2000">
                <a:latin typeface="+mj-lt"/>
              </a:rPr>
              <a:t>command-line argument:</a:t>
            </a:r>
            <a:endParaRPr lang="en-GB" sz="2000" dirty="0">
              <a:latin typeface="+mj-lt"/>
            </a:endParaRP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displayTimestampMode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date|time|both</a:t>
            </a:r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AD19B79-DE60-4ABE-B199-FDE9DAD2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6" y="772528"/>
            <a:ext cx="2218654" cy="2218654"/>
          </a:xfrm>
          <a:prstGeom prst="rect">
            <a:avLst/>
          </a:prstGeom>
          <a:solidFill>
            <a:srgbClr val="157EA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Using Spring Expression Language (</a:t>
            </a:r>
            <a:r>
              <a:rPr lang="en-GB" sz="3000" dirty="0" err="1">
                <a:solidFill>
                  <a:schemeClr val="bg1"/>
                </a:solidFill>
              </a:rPr>
              <a:t>SpEL</a:t>
            </a:r>
            <a:r>
              <a:rPr lang="en-GB" sz="3000" dirty="0">
                <a:solidFill>
                  <a:schemeClr val="bg1"/>
                </a:solidFill>
              </a:rPr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</a:t>
            </a:r>
            <a:r>
              <a:rPr lang="en-GB" sz="2200" dirty="0" err="1"/>
              <a:t>SpEL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</a:t>
            </a:r>
            <a:r>
              <a:rPr lang="en-GB" sz="2200" dirty="0" err="1"/>
              <a:t>SpEL</a:t>
            </a:r>
            <a:r>
              <a:rPr lang="en-GB" sz="2200" dirty="0"/>
              <a:t>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SpEL</a:t>
            </a:r>
            <a:r>
              <a:rPr lang="en-GB" sz="2200" dirty="0"/>
              <a:t> scalar expressions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</a:t>
            </a:r>
            <a:r>
              <a:rPr lang="en-GB" sz="2200" dirty="0" err="1"/>
              <a:t>SpEL</a:t>
            </a:r>
            <a:r>
              <a:rPr lang="en-GB" sz="2200" dirty="0"/>
              <a:t> for collections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</a:t>
            </a:r>
            <a:r>
              <a:rPr lang="en-GB" sz="2200" dirty="0" err="1"/>
              <a:t>SpEL</a:t>
            </a:r>
            <a:r>
              <a:rPr lang="en-GB" sz="2200" dirty="0"/>
              <a:t> for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demo.spel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</a:t>
            </a:r>
            <a:r>
              <a:rPr lang="en-GB" sz="3000" dirty="0" err="1"/>
              <a:t>SpEL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Expression Language (</a:t>
            </a:r>
            <a:r>
              <a:rPr lang="en-GB" dirty="0" err="1"/>
              <a:t>SpEL</a:t>
            </a:r>
            <a:r>
              <a:rPr lang="en-GB" dirty="0"/>
              <a:t>) is a Java-like syntax that you can use in various places in Spring:</a:t>
            </a:r>
          </a:p>
          <a:p>
            <a:pPr lvl="1" eaLnBrk="1" hangingPunct="1"/>
            <a:r>
              <a:rPr lang="en-GB" dirty="0"/>
              <a:t>In beans,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  <a:r>
              <a:rPr lang="en-GB" dirty="0"/>
              <a:t> annotations on fields</a:t>
            </a:r>
          </a:p>
          <a:p>
            <a:pPr lvl="1" eaLnBrk="1" hangingPunct="1"/>
            <a:r>
              <a:rPr lang="en-GB" dirty="0"/>
              <a:t>On parameters in </a:t>
            </a:r>
            <a:r>
              <a:rPr lang="en-GB" dirty="0" err="1"/>
              <a:t>autowired</a:t>
            </a:r>
            <a:r>
              <a:rPr lang="en-GB" dirty="0"/>
              <a:t> methods</a:t>
            </a:r>
          </a:p>
          <a:p>
            <a:pPr lvl="1" eaLnBrk="1" hangingPunct="1"/>
            <a:r>
              <a:rPr lang="en-GB" dirty="0"/>
              <a:t>Within XML configuration files</a:t>
            </a:r>
          </a:p>
          <a:p>
            <a:pPr lvl="1" eaLnBrk="1" hangingPunct="1"/>
            <a:r>
              <a:rPr lang="en-GB" dirty="0"/>
              <a:t>Etc.</a:t>
            </a:r>
          </a:p>
          <a:p>
            <a:pPr lvl="1" eaLnBrk="1" hangingPunct="1"/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3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Simple </a:t>
            </a:r>
            <a:r>
              <a:rPr lang="en-GB" sz="3000" dirty="0" err="1"/>
              <a:t>SpEL</a:t>
            </a:r>
            <a:r>
              <a:rPr lang="en-GB" sz="3000" dirty="0"/>
              <a:t>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</a:t>
            </a:r>
            <a:r>
              <a:rPr lang="en-GB" dirty="0" err="1"/>
              <a:t>SpEL</a:t>
            </a:r>
            <a:r>
              <a:rPr lang="en-GB" dirty="0"/>
              <a:t> example in a Spring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Literals you can use in </a:t>
            </a:r>
            <a:r>
              <a:rPr lang="en-GB" dirty="0" err="1"/>
              <a:t>SpEL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Strings enclosed in single quotes</a:t>
            </a:r>
          </a:p>
          <a:p>
            <a:pPr lvl="1"/>
            <a:r>
              <a:rPr lang="en-GB" dirty="0"/>
              <a:t>Dates, numbers, </a:t>
            </a:r>
            <a:r>
              <a:rPr lang="en-GB" dirty="0" err="1"/>
              <a:t>booleans</a:t>
            </a:r>
            <a:endParaRPr lang="en-GB" dirty="0"/>
          </a:p>
          <a:p>
            <a:pPr lvl="1"/>
            <a:r>
              <a:rPr lang="en-GB" dirty="0"/>
              <a:t>null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5 * 7.5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workingWeek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16784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312995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 err="1"/>
              <a:t>SpEL</a:t>
            </a:r>
            <a:r>
              <a:rPr lang="en-GB" sz="3000" dirty="0"/>
              <a:t> Scalar Expressions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an object in a </a:t>
            </a:r>
            <a:r>
              <a:rPr lang="en-GB" dirty="0" err="1"/>
              <a:t>SpEL</a:t>
            </a:r>
            <a:r>
              <a:rPr lang="en-GB" dirty="0"/>
              <a:t> expression: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call a static method,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denote a type: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1637"/>
            <a:ext cx="6570705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new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Date timestamp;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138327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4194EB1-6847-47CE-8CE0-54DECB42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4" y="2733899"/>
            <a:ext cx="6570705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java.lang.Math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).random() * 100.0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DF539-2BF3-4422-9636-9B9C346336CC}"/>
              </a:ext>
            </a:extLst>
          </p:cNvPr>
          <p:cNvSpPr txBox="1"/>
          <p:nvPr/>
        </p:nvSpPr>
        <p:spPr>
          <a:xfrm>
            <a:off x="6640061" y="288553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85553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Using </a:t>
            </a:r>
            <a:r>
              <a:rPr lang="en-GB" sz="3000" dirty="0" err="1"/>
              <a:t>SpEL</a:t>
            </a:r>
            <a:r>
              <a:rPr lang="en-GB" sz="3000" dirty="0"/>
              <a:t> for Collections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</a:t>
            </a:r>
            <a:r>
              <a:rPr lang="en-GB" dirty="0"/>
              <a:t> can access items in arrays, collections, and maps:</a:t>
            </a:r>
          </a:p>
          <a:p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2508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city;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info.currencies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['UK']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currency;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184486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34296B6-2BE4-45E6-A50A-53C55645F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364622"/>
            <a:ext cx="3771064" cy="862417"/>
          </a:xfrm>
          <a:prstGeom prst="rect">
            <a:avLst/>
          </a:prstGeom>
          <a:solidFill>
            <a:srgbClr val="FBE66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Info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List&lt;String&gt; cities() {…}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Map&lt;String, String&gt; currencies() {…}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0DCD4-CE87-4135-BE0B-B10C64811538}"/>
              </a:ext>
            </a:extLst>
          </p:cNvPr>
          <p:cNvSpPr txBox="1"/>
          <p:nvPr/>
        </p:nvSpPr>
        <p:spPr>
          <a:xfrm>
            <a:off x="4189264" y="2352509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Info.java</a:t>
            </a:r>
          </a:p>
        </p:txBody>
      </p:sp>
    </p:spTree>
    <p:extLst>
      <p:ext uri="{BB962C8B-B14F-4D97-AF65-F5344CB8AC3E}">
        <p14:creationId xmlns:p14="http://schemas.microsoft.com/office/powerpoint/2010/main" val="280681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Using </a:t>
            </a:r>
            <a:r>
              <a:rPr lang="en-GB" sz="3000" dirty="0" err="1"/>
              <a:t>SpEL</a:t>
            </a:r>
            <a:r>
              <a:rPr lang="en-GB" sz="3000" dirty="0"/>
              <a:t> for Collections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</a:t>
            </a:r>
            <a:r>
              <a:rPr lang="en-GB" dirty="0"/>
              <a:t> has operators for processing collection items: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2957"/>
            <a:ext cx="657070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.?[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List&lt;String&gt;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allBCities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.^[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firstBCity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.$[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lastBCity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.![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List&lt;String&gt;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77248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29869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Using </a:t>
            </a:r>
            <a:r>
              <a:rPr lang="en-GB" sz="3000" dirty="0" err="1"/>
              <a:t>SpEL</a:t>
            </a:r>
            <a:r>
              <a:rPr lang="en-GB" sz="3000" dirty="0"/>
              <a:t> for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/>
              <a:t>SpEL</a:t>
            </a:r>
            <a:r>
              <a:rPr lang="en-GB" dirty="0"/>
              <a:t> for </a:t>
            </a:r>
            <a:r>
              <a:rPr lang="en-GB" dirty="0" err="1"/>
              <a:t>autowired</a:t>
            </a:r>
            <a:r>
              <a:rPr lang="en-GB" dirty="0"/>
              <a:t> method parameters: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3371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setUserName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@Value("#{systemProperties['user.name'] }") String 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157343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1348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Working with Command-Line Arguments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Accessing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Two types of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Accessing command-line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demo.commandlineargs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3104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5445</TotalTime>
  <Words>746</Words>
  <Application>Microsoft Office PowerPoint</Application>
  <PresentationFormat>On-screen Show (16:9)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Standard_LiveLessons_2017</vt:lpstr>
      <vt:lpstr>Injection Techniques</vt:lpstr>
      <vt:lpstr>1. Using Spring Expression Language (SpEL)</vt:lpstr>
      <vt:lpstr>Overview of SpEL</vt:lpstr>
      <vt:lpstr>Simple SpEL Example</vt:lpstr>
      <vt:lpstr>SpEL Scalar Expressions</vt:lpstr>
      <vt:lpstr>Using SpEL for Collections (1 of 2)</vt:lpstr>
      <vt:lpstr>Using SpEL for Collections (2 of 2)</vt:lpstr>
      <vt:lpstr>Using SpEL for Parameters</vt:lpstr>
      <vt:lpstr>2. Working with Command-Line Arguments</vt:lpstr>
      <vt:lpstr>Overview of Command-Line Arguments</vt:lpstr>
      <vt:lpstr>Accessing Command-Line Arguments</vt:lpstr>
      <vt:lpstr>Two Types of Command-Line Arguments</vt:lpstr>
      <vt:lpstr>Passing Command-Line Arguments</vt:lpstr>
      <vt:lpstr>Accessing Command-Line Arguments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153</cp:revision>
  <dcterms:created xsi:type="dcterms:W3CDTF">2015-09-28T19:52:00Z</dcterms:created>
  <dcterms:modified xsi:type="dcterms:W3CDTF">2023-01-08T15:54:06Z</dcterms:modified>
</cp:coreProperties>
</file>