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710" r:id="rId3"/>
    <p:sldId id="532" r:id="rId4"/>
    <p:sldId id="533" r:id="rId5"/>
    <p:sldId id="725" r:id="rId6"/>
    <p:sldId id="771" r:id="rId7"/>
    <p:sldId id="727" r:id="rId8"/>
    <p:sldId id="728" r:id="rId9"/>
    <p:sldId id="729" r:id="rId10"/>
    <p:sldId id="730" r:id="rId11"/>
    <p:sldId id="731" r:id="rId12"/>
    <p:sldId id="772" r:id="rId13"/>
    <p:sldId id="688" r:id="rId14"/>
    <p:sldId id="742" r:id="rId15"/>
    <p:sldId id="766" r:id="rId16"/>
    <p:sldId id="773" r:id="rId17"/>
    <p:sldId id="768" r:id="rId18"/>
    <p:sldId id="769" r:id="rId19"/>
    <p:sldId id="770" r:id="rId20"/>
    <p:sldId id="711" r:id="rId21"/>
    <p:sldId id="740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49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4"/>
    <a:srgbClr val="FFCC99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8" autoAdjust="0"/>
    <p:restoredTop sz="96725" autoAdjust="0"/>
  </p:normalViewPr>
  <p:slideViewPr>
    <p:cSldViewPr snapToGrid="0" snapToObjects="1">
      <p:cViewPr varScale="1">
        <p:scale>
          <a:sx n="144" d="100"/>
          <a:sy n="144" d="100"/>
        </p:scale>
        <p:origin x="79" y="477"/>
      </p:cViewPr>
      <p:guideLst>
        <p:guide orient="horz" pos="1620"/>
        <p:guide pos="49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57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1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857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113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653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126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557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860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18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8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2-consol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Integrating with Data Sources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Understanding Spring Data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Getting started with JPA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JPA entity classes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Viewing database data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Boot Autoconfiguration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Courtesy of the JPA dependency, Spring Boot creates several beans automatically in your application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08DB6A81-FD9B-4544-A5C8-AE198103B65C}"/>
              </a:ext>
            </a:extLst>
          </p:cNvPr>
          <p:cNvSpPr/>
          <p:nvPr/>
        </p:nvSpPr>
        <p:spPr>
          <a:xfrm>
            <a:off x="7613338" y="2486924"/>
            <a:ext cx="1002632" cy="88632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H2 </a:t>
            </a:r>
            <a:r>
              <a:rPr lang="en-GB" dirty="0" err="1"/>
              <a:t>db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7A430D-59BE-46B3-B81E-60E4091D097E}"/>
              </a:ext>
            </a:extLst>
          </p:cNvPr>
          <p:cNvCxnSpPr>
            <a:cxnSpLocks/>
          </p:cNvCxnSpPr>
          <p:nvPr/>
        </p:nvCxnSpPr>
        <p:spPr>
          <a:xfrm>
            <a:off x="6850372" y="2927776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FAB53C-77E2-4642-8DAF-9D23AB6F705A}"/>
              </a:ext>
            </a:extLst>
          </p:cNvPr>
          <p:cNvSpPr/>
          <p:nvPr/>
        </p:nvSpPr>
        <p:spPr>
          <a:xfrm>
            <a:off x="4777744" y="2598302"/>
            <a:ext cx="2466411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br>
              <a:rPr lang="en-GB" dirty="0"/>
            </a:br>
            <a:r>
              <a:rPr lang="en-GB" sz="1400" b="1" dirty="0">
                <a:solidFill>
                  <a:srgbClr val="FFC000"/>
                </a:solidFill>
              </a:rPr>
              <a:t>Gets connections to database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77ED51-8191-4644-B95C-4FEF48ACD44F}"/>
              </a:ext>
            </a:extLst>
          </p:cNvPr>
          <p:cNvCxnSpPr>
            <a:cxnSpLocks/>
          </p:cNvCxnSpPr>
          <p:nvPr/>
        </p:nvCxnSpPr>
        <p:spPr>
          <a:xfrm>
            <a:off x="4019755" y="2920235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DB6306-7AAB-4E92-9AFB-BB77FC2D1104}"/>
              </a:ext>
            </a:extLst>
          </p:cNvPr>
          <p:cNvSpPr/>
          <p:nvPr/>
        </p:nvSpPr>
        <p:spPr>
          <a:xfrm>
            <a:off x="954744" y="2587658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EntityManagerFactory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Creates </a:t>
            </a:r>
            <a:r>
              <a:rPr lang="en-GB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GB" sz="14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D50EFC-B8CD-422D-B1CD-95F57219408E}"/>
              </a:ext>
            </a:extLst>
          </p:cNvPr>
          <p:cNvCxnSpPr>
            <a:cxnSpLocks/>
          </p:cNvCxnSpPr>
          <p:nvPr/>
        </p:nvCxnSpPr>
        <p:spPr>
          <a:xfrm>
            <a:off x="4016393" y="2075519"/>
            <a:ext cx="757989" cy="545105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6FB866-B941-45BB-A913-4BE6BE47F1FC}"/>
              </a:ext>
            </a:extLst>
          </p:cNvPr>
          <p:cNvCxnSpPr>
            <a:cxnSpLocks/>
          </p:cNvCxnSpPr>
          <p:nvPr/>
        </p:nvCxnSpPr>
        <p:spPr>
          <a:xfrm flipV="1">
            <a:off x="4021655" y="3232889"/>
            <a:ext cx="757989" cy="545105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8BB0B7-871C-4858-8615-E9198157B33D}"/>
              </a:ext>
            </a:extLst>
          </p:cNvPr>
          <p:cNvSpPr/>
          <p:nvPr/>
        </p:nvSpPr>
        <p:spPr>
          <a:xfrm>
            <a:off x="954744" y="1587773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Handy wrapper API for JDBC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FEBE8-C594-4685-9096-50F05CBF1EFC}"/>
              </a:ext>
            </a:extLst>
          </p:cNvPr>
          <p:cNvCxnSpPr>
            <a:cxnSpLocks/>
          </p:cNvCxnSpPr>
          <p:nvPr/>
        </p:nvCxnSpPr>
        <p:spPr>
          <a:xfrm rot="16200000">
            <a:off x="2289578" y="3641041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9FAA15-FF41-4AF0-8CD8-1AE8CB5A3240}"/>
              </a:ext>
            </a:extLst>
          </p:cNvPr>
          <p:cNvSpPr/>
          <p:nvPr/>
        </p:nvSpPr>
        <p:spPr>
          <a:xfrm>
            <a:off x="954744" y="3594753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PlatformTransactionManager</a:t>
            </a: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Starts/ends transactions</a:t>
            </a:r>
          </a:p>
        </p:txBody>
      </p:sp>
    </p:spTree>
    <p:extLst>
      <p:ext uri="{BB962C8B-B14F-4D97-AF65-F5344CB8AC3E}">
        <p14:creationId xmlns:p14="http://schemas.microsoft.com/office/powerpoint/2010/main" val="378949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Customizing Persistence Properties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automatically sets persistence properties to connect to the in-memory H2 database: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customize persistence properties if you need to: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8C4BCC-D822-443D-92EA-04BCD2DD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02" y="1555256"/>
            <a:ext cx="7227785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spring.datasource.url=jdbc:h2:mem:&lt;UUID&gt;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spring.datasource.username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spring.datasource.password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spring.jpa.database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-platform=org.hibernate.dialect.H2Dialect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B7FEC5-0265-42F1-8D68-CA738D903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02" y="3066362"/>
            <a:ext cx="7227785" cy="86241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Show SQL statements, nicely formatted.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spring.jpa.hibernate.ddl-auto=create-drop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spring.jpa.properties.hibernate.show_sql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spring.jpa.properties.hibernate.use_sql_comments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spring.jpa.properties.hibernate.format_sql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396E2-4435-4D92-93B8-6D3B54768C87}"/>
              </a:ext>
            </a:extLst>
          </p:cNvPr>
          <p:cNvSpPr txBox="1"/>
          <p:nvPr/>
        </p:nvSpPr>
        <p:spPr>
          <a:xfrm>
            <a:off x="6624279" y="2043828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5AC275-7110-49E2-9EE3-7A3A7FE3BECD}"/>
              </a:ext>
            </a:extLst>
          </p:cNvPr>
          <p:cNvSpPr txBox="1"/>
          <p:nvPr/>
        </p:nvSpPr>
        <p:spPr>
          <a:xfrm>
            <a:off x="6624279" y="3705706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Defining JPA Entity Classes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How to define an entity class</a:t>
            </a:r>
          </a:p>
          <a:p>
            <a:r>
              <a:rPr lang="en-GB" dirty="0"/>
              <a:t>Locating entity classes</a:t>
            </a:r>
          </a:p>
          <a:p>
            <a:r>
              <a:rPr lang="en-GB" dirty="0"/>
              <a:t>Seeding the database with data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69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How to Define an Entity Class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an entity class as follows: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67" y="1249995"/>
            <a:ext cx="7237120" cy="301685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jakarta.persistence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@Table(name="EMPLOYEES")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Employee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@GeneratedValue(strategy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region;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@Column(name="salary")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dosh;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constructors, getters/setters,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equals(),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7274847" y="4023898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Employee.java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Locating Entity Classes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Spring Boot app scans for entity classes when it starts</a:t>
            </a:r>
          </a:p>
          <a:p>
            <a:pPr lvl="1"/>
            <a:r>
              <a:rPr lang="en-GB" dirty="0"/>
              <a:t>It looks in the main app class package, plus sub-packages</a:t>
            </a:r>
          </a:p>
          <a:p>
            <a:pPr lvl="1"/>
            <a:endParaRPr lang="en-GB" dirty="0"/>
          </a:p>
          <a:p>
            <a:r>
              <a:rPr lang="en-GB" dirty="0"/>
              <a:t>You can tell it to look elsewhere, if necessary </a:t>
            </a:r>
          </a:p>
          <a:p>
            <a:pPr lvl="1"/>
            <a:r>
              <a:rPr lang="en-GB" dirty="0"/>
              <a:t>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@EntityScan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C17CE31-C3DF-4C87-B0EA-972BA3EC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2729896"/>
            <a:ext cx="7235824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@EntityScan( {"myentitypackage1", "myentitypackage2"} 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563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Seeding the Database with Data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convenience during development/testing, you can seed the database with some sample data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566541"/>
            <a:ext cx="7235824" cy="270907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org.springframework.jdbc.core.JdbcTemplate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SeedDb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@PostConstruct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jdbcTemplate.update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"insert into EMPLOYEES(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name,salary,region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values(?,?,?)",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new Object[]{"James", 21000, "London"});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7428735" y="4024401"/>
            <a:ext cx="103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SeedDb.java</a:t>
            </a:r>
          </a:p>
        </p:txBody>
      </p:sp>
    </p:spTree>
    <p:extLst>
      <p:ext uri="{BB962C8B-B14F-4D97-AF65-F5344CB8AC3E}">
        <p14:creationId xmlns:p14="http://schemas.microsoft.com/office/powerpoint/2010/main" val="334156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4. </a:t>
            </a:r>
            <a:r>
              <a:rPr lang="en-GB" sz="3000" dirty="0"/>
              <a:t>Viewing Database Data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Obtaining the database connection string</a:t>
            </a:r>
          </a:p>
          <a:p>
            <a:r>
              <a:rPr lang="en-GB" dirty="0"/>
              <a:t>Viewing the database data in the H2 console UI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96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databases have a console UI to let you view data</a:t>
            </a:r>
          </a:p>
          <a:p>
            <a:pPr lvl="1"/>
            <a:r>
              <a:rPr lang="en-GB" dirty="0"/>
              <a:t>To enable the H2 console UI, add these application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H2 console UI is a web endpoint</a:t>
            </a:r>
          </a:p>
          <a:p>
            <a:pPr lvl="1"/>
            <a:r>
              <a:rPr lang="en-GB" dirty="0"/>
              <a:t>So, add this dependency in your POM: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8D8119-0FC9-4DCC-917E-DEAC7E31F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02689"/>
            <a:ext cx="6869675" cy="40075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spring.h2.console.enabled=true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spring.h2.console.path=/h2-console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DD716-140F-443E-86F7-E1D72492D8F4}"/>
              </a:ext>
            </a:extLst>
          </p:cNvPr>
          <p:cNvSpPr txBox="1"/>
          <p:nvPr/>
        </p:nvSpPr>
        <p:spPr>
          <a:xfrm>
            <a:off x="6737414" y="2089462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B03CC85-E995-43C1-B29C-E0ED00D81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3476807"/>
            <a:ext cx="6869675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8608-9A3E-438A-B957-FD517102FDBA}"/>
              </a:ext>
            </a:extLst>
          </p:cNvPr>
          <p:cNvSpPr txBox="1"/>
          <p:nvPr/>
        </p:nvSpPr>
        <p:spPr>
          <a:xfrm>
            <a:off x="7891575" y="428641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44606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Obtaining the Database Connection String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run your app, you'll see a message that indicates the JDBC connection string for the database: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use this JDBC connection string to connect to the </a:t>
            </a:r>
            <a:br>
              <a:rPr lang="en-GB" dirty="0"/>
            </a:br>
            <a:r>
              <a:rPr lang="en-GB" dirty="0"/>
              <a:t>database in the H2 console UI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071D7-829C-4835-821A-7AE5D98ED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30" y="1628612"/>
            <a:ext cx="7106770" cy="71354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3B6DF6-9CEE-4460-8D52-D00E8663A310}"/>
              </a:ext>
            </a:extLst>
          </p:cNvPr>
          <p:cNvSpPr/>
          <p:nvPr/>
        </p:nvSpPr>
        <p:spPr>
          <a:xfrm>
            <a:off x="5906621" y="1724585"/>
            <a:ext cx="2669536" cy="24204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836479" cy="560552"/>
          </a:xfrm>
        </p:spPr>
        <p:txBody>
          <a:bodyPr/>
          <a:lstStyle/>
          <a:p>
            <a:r>
              <a:rPr lang="en-GB" sz="3000" dirty="0"/>
              <a:t>Viewing the Database Data in the H2 Console UI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open the H2 console UI, browse to:</a:t>
            </a:r>
          </a:p>
          <a:p>
            <a:pPr lvl="1"/>
            <a:r>
              <a:rPr lang="en-GB" dirty="0">
                <a:hlinkClick r:id="rId3"/>
              </a:rPr>
              <a:t>http://localhost:8080/h2-console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To connect to the database, enter these details: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JDBC URL	- as per previous slide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User name	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tabLst>
                <a:tab pos="1974850" algn="l"/>
              </a:tabLst>
            </a:pPr>
            <a:r>
              <a:rPr lang="en-GB" dirty="0"/>
              <a:t>Password	- leave blank</a:t>
            </a:r>
          </a:p>
          <a:p>
            <a:pPr lvl="1"/>
            <a:endParaRPr lang="en-GB" dirty="0"/>
          </a:p>
          <a:p>
            <a:r>
              <a:rPr lang="en-GB" dirty="0"/>
              <a:t>You can then view tables in the database - cool!</a:t>
            </a:r>
          </a:p>
        </p:txBody>
      </p:sp>
    </p:spTree>
    <p:extLst>
      <p:ext uri="{BB962C8B-B14F-4D97-AF65-F5344CB8AC3E}">
        <p14:creationId xmlns:p14="http://schemas.microsoft.com/office/powerpoint/2010/main" val="119004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Understanding Spring Data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Spring vertical data access APIs</a:t>
            </a:r>
          </a:p>
          <a:p>
            <a:r>
              <a:rPr lang="en-GB" dirty="0"/>
              <a:t>About Spring Data</a:t>
            </a:r>
          </a:p>
          <a:p>
            <a:r>
              <a:rPr lang="en-GB" dirty="0"/>
              <a:t>Adding the data source driver to the </a:t>
            </a:r>
            <a:r>
              <a:rPr lang="en-GB" dirty="0" err="1"/>
              <a:t>classpath</a:t>
            </a:r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demo.springdata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Spring Data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started with JPA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JPA entity classes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Viewing database data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662989" y="814771"/>
            <a:ext cx="6200274" cy="3648945"/>
          </a:xfrm>
        </p:spPr>
        <p:txBody>
          <a:bodyPr/>
          <a:lstStyle/>
          <a:p>
            <a:r>
              <a:rPr lang="en-GB" sz="2000" dirty="0">
                <a:latin typeface="+mj-lt"/>
              </a:rPr>
              <a:t>Define an entity class named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GB" sz="2000" dirty="0">
                <a:latin typeface="+mj-lt"/>
              </a:rPr>
              <a:t> with these fields:</a:t>
            </a:r>
          </a:p>
          <a:p>
            <a:pPr lvl="1"/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carId</a:t>
            </a:r>
            <a:r>
              <a:rPr lang="en-GB" sz="1800" dirty="0">
                <a:latin typeface="+mj-lt"/>
              </a:rPr>
              <a:t> (primary key)</a:t>
            </a:r>
          </a:p>
          <a:p>
            <a:pPr lvl="1"/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registrationNumber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</a:p>
          <a:p>
            <a:pPr lvl="1"/>
            <a:endParaRPr lang="en-GB" sz="1800" dirty="0">
              <a:latin typeface="+mj-lt"/>
            </a:endParaRPr>
          </a:p>
          <a:p>
            <a:pPr eaLnBrk="1" hangingPunct="1"/>
            <a:r>
              <a:rPr lang="en-GB" sz="2000" dirty="0">
                <a:latin typeface="+mj-lt"/>
              </a:rPr>
              <a:t>Add some code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SeedDb</a:t>
            </a:r>
            <a:r>
              <a:rPr lang="en-GB" sz="2000" dirty="0">
                <a:latin typeface="+mj-lt"/>
                <a:cs typeface="Courier New" panose="02070309020205020404" pitchFamily="49" charset="0"/>
              </a:rPr>
              <a:t> to insert some cars</a:t>
            </a: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+mj-lt"/>
              </a:rPr>
              <a:t>Run the application and view the H2 console UI</a:t>
            </a:r>
            <a:r>
              <a:rPr lang="en-GB" sz="2000">
                <a:latin typeface="+mj-lt"/>
              </a:rPr>
              <a:t>, </a:t>
            </a:r>
            <a:br>
              <a:rPr lang="en-GB" sz="2000">
                <a:latin typeface="+mj-lt"/>
              </a:rPr>
            </a:br>
            <a:r>
              <a:rPr lang="en-GB" sz="2000">
                <a:latin typeface="+mj-lt"/>
              </a:rPr>
              <a:t>to </a:t>
            </a:r>
            <a:r>
              <a:rPr lang="en-GB" sz="2000" dirty="0">
                <a:latin typeface="+mj-lt"/>
              </a:rPr>
              <a:t>confirm the car data exists in the database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3723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Vertical Data Access APIs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provides vertical APIs for data access</a:t>
            </a:r>
          </a:p>
          <a:p>
            <a:pPr lvl="1"/>
            <a:r>
              <a:rPr lang="en-GB" dirty="0"/>
              <a:t>Many technologies, including JDBC, JPA, etc.</a:t>
            </a:r>
          </a:p>
          <a:p>
            <a:pPr lvl="1"/>
            <a:endParaRPr lang="en-GB" dirty="0"/>
          </a:p>
          <a:p>
            <a:r>
              <a:rPr lang="en-GB" dirty="0"/>
              <a:t>Declarative transaction management</a:t>
            </a:r>
          </a:p>
          <a:p>
            <a:pPr lvl="1"/>
            <a:r>
              <a:rPr lang="en-GB" dirty="0"/>
              <a:t>Transactional boundaries declared via configuration</a:t>
            </a:r>
          </a:p>
          <a:p>
            <a:pPr lvl="1"/>
            <a:r>
              <a:rPr lang="en-GB" dirty="0"/>
              <a:t>Enforced by a Spring transaction manager</a:t>
            </a:r>
          </a:p>
          <a:p>
            <a:pPr lvl="1"/>
            <a:endParaRPr lang="en-GB" dirty="0"/>
          </a:p>
          <a:p>
            <a:r>
              <a:rPr lang="en-GB" dirty="0"/>
              <a:t>Automatic connection management</a:t>
            </a:r>
          </a:p>
          <a:p>
            <a:pPr lvl="1"/>
            <a:r>
              <a:rPr lang="en-GB" dirty="0"/>
              <a:t>Acquires/releases connections automatically</a:t>
            </a: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4C0A9786-C090-4BCE-B8CC-41881A2E512B}"/>
              </a:ext>
            </a:extLst>
          </p:cNvPr>
          <p:cNvGrpSpPr>
            <a:grpSpLocks/>
          </p:cNvGrpSpPr>
          <p:nvPr/>
        </p:nvGrpSpPr>
        <p:grpSpPr bwMode="auto">
          <a:xfrm>
            <a:off x="6997041" y="757587"/>
            <a:ext cx="1809126" cy="1276540"/>
            <a:chOff x="3710" y="1998"/>
            <a:chExt cx="1868" cy="1318"/>
          </a:xfrm>
          <a:solidFill>
            <a:srgbClr val="4BACC6"/>
          </a:solidFill>
        </p:grpSpPr>
        <p:sp>
          <p:nvSpPr>
            <p:cNvPr id="10" name="AutoShape 4">
              <a:extLst>
                <a:ext uri="{FF2B5EF4-FFF2-40B4-BE49-F238E27FC236}">
                  <a16:creationId xmlns:a16="http://schemas.microsoft.com/office/drawing/2014/main" id="{827F231C-2042-404B-94C7-488A69798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1998"/>
              <a:ext cx="1062" cy="1040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6E22B1AB-C652-4D7D-8CB1-433FDB13D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2628"/>
              <a:ext cx="703" cy="688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547DB97A-1F44-4AF7-A2FC-5FAD989A7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2428"/>
              <a:ext cx="703" cy="688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About Spring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Data supports many data access technologies 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hlinkClick r:id="rId3"/>
              </a:rPr>
              <a:t>https://spring.io/projects/spring-data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Powerful repository and object-mapping abstractions</a:t>
            </a:r>
          </a:p>
          <a:p>
            <a:pPr lvl="1"/>
            <a:endParaRPr lang="en-GB" sz="1500" dirty="0"/>
          </a:p>
          <a:p>
            <a:r>
              <a:rPr lang="en-GB" dirty="0"/>
              <a:t>Dynamic query creation from repository method names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Adding the Data Source Driver to the </a:t>
            </a:r>
            <a:r>
              <a:rPr lang="en-GB" sz="3000" dirty="0" err="1"/>
              <a:t>Classpath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the appropriate Maven dependency for the type of data source you wish to access, e.g. H2: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H2 is an in-memory database</a:t>
            </a:r>
          </a:p>
          <a:p>
            <a:pPr lvl="1"/>
            <a:r>
              <a:rPr lang="en-GB" dirty="0"/>
              <a:t>Created/dropped when app starts/ends</a:t>
            </a:r>
          </a:p>
          <a:p>
            <a:pPr lvl="1"/>
            <a:r>
              <a:rPr lang="en-GB" dirty="0"/>
              <a:t>Very handy during development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3BDC2B3-AD61-4CDA-9A5E-C62F471EA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60350"/>
            <a:ext cx="7205496" cy="86241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&gt;com.h2database&lt;/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&gt;h2&lt;/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&lt;scope&gt;runtime&lt;/scope&gt;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93B36-CD80-4753-8CED-5FE21D41E902}"/>
              </a:ext>
            </a:extLst>
          </p:cNvPr>
          <p:cNvSpPr txBox="1"/>
          <p:nvPr/>
        </p:nvSpPr>
        <p:spPr>
          <a:xfrm>
            <a:off x="6901248" y="2176546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Getting Started with JPA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 of JPA</a:t>
            </a:r>
          </a:p>
          <a:p>
            <a:r>
              <a:rPr lang="en-GB" dirty="0"/>
              <a:t>Important JPA concepts</a:t>
            </a:r>
          </a:p>
          <a:p>
            <a:r>
              <a:rPr lang="en-GB" dirty="0"/>
              <a:t>JPA dependency in Spring Boot</a:t>
            </a:r>
          </a:p>
          <a:p>
            <a:r>
              <a:rPr lang="en-GB" dirty="0"/>
              <a:t>Spring Boot autoconfiguration</a:t>
            </a:r>
          </a:p>
          <a:p>
            <a:r>
              <a:rPr lang="en-GB" dirty="0"/>
              <a:t>Customizing persistence properties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21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 of JPA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JPA = Java Persistence API</a:t>
            </a:r>
          </a:p>
          <a:p>
            <a:pPr lvl="1"/>
            <a:r>
              <a:rPr lang="en-GB" dirty="0"/>
              <a:t>A standard ORM (object/relational mapping) API</a:t>
            </a:r>
          </a:p>
          <a:p>
            <a:pPr lvl="1"/>
            <a:endParaRPr lang="en-GB" dirty="0"/>
          </a:p>
          <a:p>
            <a:r>
              <a:rPr lang="en-GB" dirty="0"/>
              <a:t>JPA is a specification</a:t>
            </a:r>
          </a:p>
          <a:p>
            <a:pPr lvl="1"/>
            <a:r>
              <a:rPr lang="en-GB" dirty="0"/>
              <a:t>Implemented by the Hibernate library </a:t>
            </a:r>
          </a:p>
          <a:p>
            <a:pPr lvl="1"/>
            <a:r>
              <a:rPr lang="en-GB" dirty="0"/>
              <a:t>Also implemented by Java Enterprise Edition</a:t>
            </a:r>
          </a:p>
          <a:p>
            <a:pPr lvl="1"/>
            <a:endParaRPr lang="en-GB" dirty="0"/>
          </a:p>
          <a:p>
            <a:r>
              <a:rPr lang="en-GB" dirty="0"/>
              <a:t>To use JPA in Spring:</a:t>
            </a:r>
          </a:p>
          <a:p>
            <a:pPr lvl="1"/>
            <a:r>
              <a:rPr lang="en-GB" dirty="0"/>
              <a:t>Add the Hibernate library to your </a:t>
            </a:r>
            <a:r>
              <a:rPr lang="en-GB" dirty="0" err="1"/>
              <a:t>classpath</a:t>
            </a:r>
            <a:r>
              <a:rPr lang="en-GB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382906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Important JPA Concepts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Entity class</a:t>
            </a:r>
          </a:p>
          <a:p>
            <a:pPr lvl="1"/>
            <a:r>
              <a:rPr lang="en-GB" dirty="0"/>
              <a:t>A Java class, mapped to a relational database table</a:t>
            </a:r>
          </a:p>
          <a:p>
            <a:pPr lvl="1"/>
            <a:endParaRPr lang="en-GB" dirty="0"/>
          </a:p>
          <a:p>
            <a:r>
              <a:rPr lang="en-GB" dirty="0"/>
              <a:t>Entity manager</a:t>
            </a:r>
          </a:p>
          <a:p>
            <a:pPr lvl="1"/>
            <a:r>
              <a:rPr lang="en-GB" dirty="0"/>
              <a:t>Provides an API to fetch/save entities to a relational database</a:t>
            </a:r>
          </a:p>
          <a:p>
            <a:pPr lvl="1"/>
            <a:endParaRPr lang="en-GB" dirty="0"/>
          </a:p>
          <a:p>
            <a:r>
              <a:rPr lang="en-GB" dirty="0"/>
              <a:t>Entity manager factory</a:t>
            </a:r>
          </a:p>
          <a:p>
            <a:pPr lvl="1"/>
            <a:r>
              <a:rPr lang="en-GB" dirty="0"/>
              <a:t>Creates and configures an entity manager so it can connect to a relational database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75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JPA Dependency in Spring Boot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use JPA in a Spring Boot application, add the following dependency to your POM file: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adds all the relevant Hibernate libraries to the </a:t>
            </a:r>
            <a:r>
              <a:rPr lang="en-GB" dirty="0" err="1"/>
              <a:t>classpath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886BEA3-1B20-4B21-959F-5DC23C918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88618"/>
            <a:ext cx="7205496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&gt;spring-boot-starter-data-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1CD3E-3EF6-4A79-8D75-FA65B029C846}"/>
              </a:ext>
            </a:extLst>
          </p:cNvPr>
          <p:cNvSpPr txBox="1"/>
          <p:nvPr/>
        </p:nvSpPr>
        <p:spPr>
          <a:xfrm>
            <a:off x="6901248" y="2054467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47427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7714</TotalTime>
  <Words>1138</Words>
  <Application>Microsoft Office PowerPoint</Application>
  <PresentationFormat>On-screen Show (16:9)</PresentationFormat>
  <Paragraphs>224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Standard_LiveLessons_2017</vt:lpstr>
      <vt:lpstr>Integrating with Data Sources</vt:lpstr>
      <vt:lpstr>1. Understanding Spring Data</vt:lpstr>
      <vt:lpstr>Spring Vertical Data Access APIs</vt:lpstr>
      <vt:lpstr>About Spring Data</vt:lpstr>
      <vt:lpstr>Adding the Data Source Driver to the Classpath</vt:lpstr>
      <vt:lpstr>2. Getting Started with JPA</vt:lpstr>
      <vt:lpstr>Overview of JPA</vt:lpstr>
      <vt:lpstr>Important JPA Concepts</vt:lpstr>
      <vt:lpstr>JPA Dependency in Spring Boot</vt:lpstr>
      <vt:lpstr>Spring Boot Autoconfiguration</vt:lpstr>
      <vt:lpstr>Customizing Persistence Properties</vt:lpstr>
      <vt:lpstr>3. Defining JPA Entity Classes</vt:lpstr>
      <vt:lpstr>How to Define an Entity Class</vt:lpstr>
      <vt:lpstr>Locating Entity Classes</vt:lpstr>
      <vt:lpstr>Seeding the Database with Data</vt:lpstr>
      <vt:lpstr>4. Viewing Database Data</vt:lpstr>
      <vt:lpstr>Overview</vt:lpstr>
      <vt:lpstr>Obtaining the Database Connection String</vt:lpstr>
      <vt:lpstr>Viewing the Database Data in the H2 Console UI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163</cp:revision>
  <dcterms:created xsi:type="dcterms:W3CDTF">2015-09-28T19:52:00Z</dcterms:created>
  <dcterms:modified xsi:type="dcterms:W3CDTF">2023-01-08T16:32:03Z</dcterms:modified>
</cp:coreProperties>
</file>