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710" r:id="rId3"/>
    <p:sldId id="532" r:id="rId4"/>
    <p:sldId id="533" r:id="rId5"/>
    <p:sldId id="770" r:id="rId6"/>
    <p:sldId id="768" r:id="rId7"/>
    <p:sldId id="725" r:id="rId8"/>
    <p:sldId id="776" r:id="rId9"/>
    <p:sldId id="727" r:id="rId10"/>
    <p:sldId id="729" r:id="rId11"/>
    <p:sldId id="771" r:id="rId12"/>
    <p:sldId id="772" r:id="rId13"/>
    <p:sldId id="773" r:id="rId14"/>
    <p:sldId id="711" r:id="rId15"/>
    <p:sldId id="74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3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FA4"/>
    <a:srgbClr val="FFCC99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8" autoAdjust="0"/>
    <p:restoredTop sz="96725" autoAdjust="0"/>
  </p:normalViewPr>
  <p:slideViewPr>
    <p:cSldViewPr snapToGrid="0" snapToObjects="1">
      <p:cViewPr varScale="1">
        <p:scale>
          <a:sx n="144" d="100"/>
          <a:sy n="144" d="100"/>
        </p:scale>
        <p:origin x="79" y="477"/>
      </p:cViewPr>
      <p:guideLst>
        <p:guide orient="horz" pos="1620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30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97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17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92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042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Spring Data Repositories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Understanding Spring Data repositories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Using a Spring Data repository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a Repository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an example of a domain-specific repository: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Note:</a:t>
            </a:r>
          </a:p>
          <a:p>
            <a:pPr lvl="1"/>
            <a:r>
              <a:rPr lang="en-GB" dirty="0"/>
              <a:t>Entity type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Employee,</a:t>
            </a:r>
            <a:r>
              <a:rPr lang="en-GB" dirty="0"/>
              <a:t> PK type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GB" dirty="0"/>
              <a:t>Also, we've defined some custom queries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676ADA6-5D18-4402-8622-D235A4F22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1267"/>
            <a:ext cx="7205496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&lt;Employee, Long&gt;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findByRegion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region);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@Query("select e from Employee e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e.dosh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?1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e.dosh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?2")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findInSalaryRange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from, double to);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Page&lt;Employee&gt;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findByDoshGreaterThan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salary, Pageable pageable);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4BACD-49B3-46FC-8E76-160D8620F533}"/>
              </a:ext>
            </a:extLst>
          </p:cNvPr>
          <p:cNvSpPr txBox="1"/>
          <p:nvPr/>
        </p:nvSpPr>
        <p:spPr>
          <a:xfrm>
            <a:off x="6505406" y="2616904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147427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Locating Spring Data Repositories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Spring Boot application scans for Spring Data JPA repository interfaces when it starts</a:t>
            </a:r>
          </a:p>
          <a:p>
            <a:pPr lvl="1"/>
            <a:r>
              <a:rPr lang="en-GB" dirty="0"/>
              <a:t>It looks in the main application class package, plus sub-packages</a:t>
            </a:r>
          </a:p>
          <a:p>
            <a:pPr lvl="1"/>
            <a:endParaRPr lang="en-GB" dirty="0"/>
          </a:p>
          <a:p>
            <a:r>
              <a:rPr lang="en-GB" dirty="0"/>
              <a:t>You can tell it to look elsewhere, if you like</a:t>
            </a:r>
          </a:p>
          <a:p>
            <a:pPr lvl="1"/>
            <a:r>
              <a:rPr lang="en-GB" dirty="0"/>
              <a:t>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@EnableJpaRepositories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676ADA6-5D18-4402-8622-D235A4F22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3079698"/>
            <a:ext cx="7205496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org.springframework.data.jpa.repository.config.EnableJpaRepositories;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@EnableJpaRepositories({"repopackage1", "repopackage2"})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679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Using a Spring Data Repository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how to use some standard repository methods: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676ADA6-5D18-4402-8622-D235A4F22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45718"/>
            <a:ext cx="7205496" cy="33246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useStandardRepoMethods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Insert an employee.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Employee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newEmp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Employee(-1, "Simon Peter", 10000, "Israel");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newEmp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repository.save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newEmp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("Inserted employee, id %d\n",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newEmp.getEmployeeId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Get count of all employees.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("There are now %d employees\n",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repository.count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Get all employees.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("All employees: 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repository.findAll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4BACD-49B3-46FC-8E76-160D8620F533}"/>
              </a:ext>
            </a:extLst>
          </p:cNvPr>
          <p:cNvSpPr txBox="1"/>
          <p:nvPr/>
        </p:nvSpPr>
        <p:spPr>
          <a:xfrm>
            <a:off x="6728964" y="4323275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EmployeeService.java</a:t>
            </a:r>
          </a:p>
        </p:txBody>
      </p:sp>
    </p:spTree>
    <p:extLst>
      <p:ext uri="{BB962C8B-B14F-4D97-AF65-F5344CB8AC3E}">
        <p14:creationId xmlns:p14="http://schemas.microsoft.com/office/powerpoint/2010/main" val="61832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Using a Spring Data Repository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how to use our custom queries in the repository: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676ADA6-5D18-4402-8622-D235A4F22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44867"/>
            <a:ext cx="7205496" cy="33246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useCustomQueryMethods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Get all employees by region.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("All employees in London: 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repository.findByRegion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("London")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Get employees by salary range.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List&lt;Employee&gt; emps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repository.findInSalaryRange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(20000,  50000);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("Employees earning 20k to 50k: ", emps);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Get a page of employees.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Pageable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pageable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PageRequest.of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(1, 3,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Direction.DESC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"dosh");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Page&lt;Employee&gt; page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repository.findByDoshGreaterThan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(50000, pageable);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("Page 1 of employees more than 50k: 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page.getContent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4BACD-49B3-46FC-8E76-160D8620F533}"/>
              </a:ext>
            </a:extLst>
          </p:cNvPr>
          <p:cNvSpPr txBox="1"/>
          <p:nvPr/>
        </p:nvSpPr>
        <p:spPr>
          <a:xfrm>
            <a:off x="6728965" y="4323275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EmployeeService.java</a:t>
            </a:r>
          </a:p>
        </p:txBody>
      </p:sp>
    </p:spTree>
    <p:extLst>
      <p:ext uri="{BB962C8B-B14F-4D97-AF65-F5344CB8AC3E}">
        <p14:creationId xmlns:p14="http://schemas.microsoft.com/office/powerpoint/2010/main" val="39726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Spring Data repositories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a Spring Data repository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314456" y="814771"/>
            <a:ext cx="6787807" cy="3648945"/>
          </a:xfrm>
        </p:spPr>
        <p:txBody>
          <a:bodyPr/>
          <a:lstStyle/>
          <a:p>
            <a:r>
              <a:rPr lang="en-GB" sz="2000" dirty="0">
                <a:latin typeface="+mj-lt"/>
              </a:rPr>
              <a:t>We've seen how to define a custom "select" method</a:t>
            </a:r>
          </a:p>
          <a:p>
            <a:pPr lvl="1"/>
            <a:r>
              <a:rPr lang="en-GB" sz="1800" dirty="0">
                <a:latin typeface="+mj-lt"/>
              </a:rPr>
              <a:t>Annotate a method with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@Query</a:t>
            </a:r>
          </a:p>
          <a:p>
            <a:pPr lvl="1"/>
            <a:r>
              <a:rPr lang="en-GB" sz="1800" dirty="0">
                <a:latin typeface="+mj-lt"/>
              </a:rPr>
              <a:t>Specify a "select" JPQL string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200" dirty="0">
              <a:latin typeface="+mj-lt"/>
            </a:endParaRPr>
          </a:p>
          <a:p>
            <a:r>
              <a:rPr lang="en-GB" sz="2000" dirty="0">
                <a:latin typeface="+mj-lt"/>
              </a:rPr>
              <a:t>It's also possible to define a custom "modifying" method</a:t>
            </a:r>
          </a:p>
          <a:p>
            <a:pPr lvl="1"/>
            <a:r>
              <a:rPr lang="en-GB" sz="1800" dirty="0">
                <a:latin typeface="+mj-lt"/>
              </a:rPr>
              <a:t>Annotate with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@Query</a:t>
            </a:r>
            <a:r>
              <a:rPr lang="en-GB" sz="1800" dirty="0">
                <a:latin typeface="+mj-lt"/>
              </a:rPr>
              <a:t>,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@Modifying</a:t>
            </a:r>
            <a:r>
              <a:rPr lang="en-GB" sz="18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lvl="1"/>
            <a:r>
              <a:rPr lang="en-GB" sz="1800" dirty="0">
                <a:latin typeface="+mj-lt"/>
              </a:rPr>
              <a:t>Specify an "insert", "update", or "delete" JPQL string</a:t>
            </a: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4" y="737236"/>
            <a:ext cx="2047700" cy="20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4">
            <a:extLst>
              <a:ext uri="{FF2B5EF4-FFF2-40B4-BE49-F238E27FC236}">
                <a16:creationId xmlns:a16="http://schemas.microsoft.com/office/drawing/2014/main" id="{9434FFB5-2334-44D9-9EF7-542E3F949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723" y="3143429"/>
            <a:ext cx="6397006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&lt;Employee, Long&gt;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@Query("delete from Employee e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e.dosh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?1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e.dosh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?2")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@Modifying(clearAutomatically=true)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@Transactional</a:t>
            </a:r>
          </a:p>
          <a:p>
            <a:pPr defTabSz="739775">
              <a:defRPr/>
            </a:pPr>
            <a:r>
              <a:rPr lang="en-GB" sz="100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deleteInSalaryRange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from, double to);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Understanding Spring Data Repositories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 of Spring Data repositories</a:t>
            </a:r>
          </a:p>
          <a:p>
            <a:r>
              <a:rPr lang="en-GB" dirty="0"/>
              <a:t>Spring Data repository capabilities</a:t>
            </a:r>
          </a:p>
          <a:p>
            <a:r>
              <a:rPr lang="en-GB" dirty="0"/>
              <a:t>Paging and sorting</a:t>
            </a:r>
          </a:p>
          <a:p>
            <a:r>
              <a:rPr lang="en-GB" dirty="0"/>
              <a:t>Technology-specific repositories</a:t>
            </a:r>
          </a:p>
          <a:p>
            <a:r>
              <a:rPr lang="en-GB" dirty="0"/>
              <a:t>Domain-specific repositories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 of Spring Data Repositories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Data is a data-access abstraction mechanism</a:t>
            </a:r>
          </a:p>
          <a:p>
            <a:pPr lvl="1"/>
            <a:r>
              <a:rPr lang="en-GB" dirty="0"/>
              <a:t>Makes it very easy to access a wide range of data stores</a:t>
            </a:r>
          </a:p>
          <a:p>
            <a:pPr lvl="1"/>
            <a:r>
              <a:rPr lang="en-GB" dirty="0"/>
              <a:t>Using a familiar "repository" pattern</a:t>
            </a:r>
          </a:p>
          <a:p>
            <a:pPr lvl="1"/>
            <a:r>
              <a:rPr lang="en-GB" dirty="0"/>
              <a:t>Create / Read / Update / Delete (CRUD)</a:t>
            </a:r>
          </a:p>
          <a:p>
            <a:pPr lvl="1"/>
            <a:endParaRPr lang="en-GB" dirty="0"/>
          </a:p>
          <a:p>
            <a:r>
              <a:rPr lang="en-GB" dirty="0"/>
              <a:t>It provides template repositories for…</a:t>
            </a:r>
          </a:p>
          <a:p>
            <a:pPr lvl="1"/>
            <a:r>
              <a:rPr lang="en-GB" dirty="0"/>
              <a:t>JPA</a:t>
            </a:r>
          </a:p>
          <a:p>
            <a:pPr lvl="1"/>
            <a:r>
              <a:rPr lang="en-GB" dirty="0"/>
              <a:t>MongoDB, Cassandra, </a:t>
            </a:r>
            <a:r>
              <a:rPr lang="en-GB" dirty="0" err="1"/>
              <a:t>CouchBase</a:t>
            </a:r>
            <a:endParaRPr lang="en-GB" dirty="0"/>
          </a:p>
          <a:p>
            <a:pPr lvl="1"/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Spring Data Repository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Data defines a general-purpose repository interface: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BC278F00-4E0F-401B-BCF0-4D105C81A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040" y="1235681"/>
            <a:ext cx="6062078" cy="3786294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  <a:effectLst>
            <a:outerShdw dist="76200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CrudRepository&lt;T,ID&gt; extends Repository&lt;T,ID&gt; {</a:t>
            </a:r>
          </a:p>
          <a:p>
            <a:pPr defTabSz="739775">
              <a:defRPr/>
            </a:pP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count();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delete(T entity);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deleteAll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deleteAll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entities);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deleteById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 id);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existsById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 id);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findAllById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&lt;ID&gt; ids);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Optional&lt;T&gt;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 id);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 save(T entity);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saveAll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entities);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Paging and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Support for paging and sorting is provided via this interface: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BC278F00-4E0F-401B-BCF0-4D105C81A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040" y="1248127"/>
            <a:ext cx="6062078" cy="1016305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  <a:effectLst>
            <a:outerShdw dist="76200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PagingAndSortingRepository</a:t>
            </a: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&lt;T,ID&gt; extends Repository&lt;T,ID&gt; {</a:t>
            </a:r>
          </a:p>
          <a:p>
            <a:pPr defTabSz="739775">
              <a:defRPr/>
            </a:pP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Page&lt;T&gt;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Pageable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pageable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(Sort sort);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1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Technology-Specific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Data also provides technology-specific repositories</a:t>
            </a:r>
          </a:p>
          <a:p>
            <a:pPr lvl="1"/>
            <a:r>
              <a:rPr lang="en-GB" dirty="0"/>
              <a:t>Provide technology-specific extensions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64A07370-A550-4548-B489-ED79CD8C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197" y="2878290"/>
            <a:ext cx="1887906" cy="400752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algn="ctr"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  <a:p>
            <a:pPr algn="ctr" defTabSz="739775">
              <a:defRPr/>
            </a:pP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JpaRepository</a:t>
            </a: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B8DC93-2DA4-44B4-827D-42E44D871ACA}"/>
              </a:ext>
            </a:extLst>
          </p:cNvPr>
          <p:cNvCxnSpPr>
            <a:cxnSpLocks/>
          </p:cNvCxnSpPr>
          <p:nvPr/>
        </p:nvCxnSpPr>
        <p:spPr>
          <a:xfrm flipV="1">
            <a:off x="4707965" y="2549867"/>
            <a:ext cx="0" cy="53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B5AC1A-E821-4040-BD4A-3DDA0654BCBD}"/>
              </a:ext>
            </a:extLst>
          </p:cNvPr>
          <p:cNvCxnSpPr>
            <a:cxnSpLocks/>
          </p:cNvCxnSpPr>
          <p:nvPr/>
        </p:nvCxnSpPr>
        <p:spPr>
          <a:xfrm>
            <a:off x="4704171" y="3082107"/>
            <a:ext cx="9007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CFBBFE-3A96-488E-8AA8-950B67B9702C}"/>
              </a:ext>
            </a:extLst>
          </p:cNvPr>
          <p:cNvGrpSpPr/>
          <p:nvPr/>
        </p:nvGrpSpPr>
        <p:grpSpPr>
          <a:xfrm>
            <a:off x="4706724" y="3033071"/>
            <a:ext cx="2793379" cy="723749"/>
            <a:chOff x="2911190" y="3709868"/>
            <a:chExt cx="2793379" cy="723749"/>
          </a:xfrm>
        </p:grpSpPr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DDEC7E70-EE2A-41C1-9806-C358C0784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663" y="4032865"/>
              <a:ext cx="1887906" cy="4007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square" lIns="92075" tIns="46038" rIns="92075" bIns="46038" anchor="ctr">
              <a:spAutoFit/>
            </a:bodyPr>
            <a:lstStyle/>
            <a:p>
              <a:pPr algn="ctr" defTabSz="739775">
                <a:defRPr/>
              </a:pPr>
              <a:r>
                <a:rPr lang="en-GB" sz="1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  <a:p>
              <a:pPr algn="ctr" defTabSz="739775">
                <a:defRPr/>
              </a:pPr>
              <a:r>
                <a:rPr lang="en-GB" sz="1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MongoRepository</a:t>
              </a:r>
              <a:endPara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27DC9EA-EEAA-4182-BB4B-E9FAA1869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1190" y="3709868"/>
              <a:ext cx="0" cy="5322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B975A9C-410F-4EB2-9D77-5A8331E9EC96}"/>
                </a:ext>
              </a:extLst>
            </p:cNvPr>
            <p:cNvCxnSpPr>
              <a:cxnSpLocks/>
            </p:cNvCxnSpPr>
            <p:nvPr/>
          </p:nvCxnSpPr>
          <p:spPr>
            <a:xfrm>
              <a:off x="2911190" y="4242108"/>
              <a:ext cx="90076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14">
            <a:extLst>
              <a:ext uri="{FF2B5EF4-FFF2-40B4-BE49-F238E27FC236}">
                <a16:creationId xmlns:a16="http://schemas.microsoft.com/office/drawing/2014/main" id="{C02B3D6B-117E-4A58-82BF-B1F592DB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197" y="3827230"/>
            <a:ext cx="1887906" cy="400752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algn="ctr"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  <a:p>
            <a:pPr algn="ctr" defTabSz="739775">
              <a:defRPr/>
            </a:pP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CouchBaseRepository</a:t>
            </a: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BEE22C-7EEA-4E3F-BBE8-63BCBF0D0905}"/>
              </a:ext>
            </a:extLst>
          </p:cNvPr>
          <p:cNvCxnSpPr>
            <a:cxnSpLocks/>
          </p:cNvCxnSpPr>
          <p:nvPr/>
        </p:nvCxnSpPr>
        <p:spPr>
          <a:xfrm flipV="1">
            <a:off x="4707965" y="3507810"/>
            <a:ext cx="0" cy="53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3136CB-C101-432C-A034-FF7479A47F61}"/>
              </a:ext>
            </a:extLst>
          </p:cNvPr>
          <p:cNvCxnSpPr>
            <a:cxnSpLocks/>
          </p:cNvCxnSpPr>
          <p:nvPr/>
        </p:nvCxnSpPr>
        <p:spPr>
          <a:xfrm>
            <a:off x="4704171" y="4040050"/>
            <a:ext cx="9007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935258D-2F5D-4780-BC33-D090422CBC9D}"/>
              </a:ext>
            </a:extLst>
          </p:cNvPr>
          <p:cNvSpPr txBox="1"/>
          <p:nvPr/>
        </p:nvSpPr>
        <p:spPr>
          <a:xfrm>
            <a:off x="4513943" y="408781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A21492-DE98-1F3C-E607-EEEF3AEF86AC}"/>
              </a:ext>
            </a:extLst>
          </p:cNvPr>
          <p:cNvCxnSpPr>
            <a:cxnSpLocks/>
          </p:cNvCxnSpPr>
          <p:nvPr/>
        </p:nvCxnSpPr>
        <p:spPr>
          <a:xfrm>
            <a:off x="3258017" y="2535021"/>
            <a:ext cx="28515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5CF945-C500-7830-69C6-A6F0B82461AD}"/>
              </a:ext>
            </a:extLst>
          </p:cNvPr>
          <p:cNvCxnSpPr>
            <a:cxnSpLocks/>
          </p:cNvCxnSpPr>
          <p:nvPr/>
        </p:nvCxnSpPr>
        <p:spPr>
          <a:xfrm flipV="1">
            <a:off x="3269406" y="2002781"/>
            <a:ext cx="0" cy="53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A64525-61DD-34D4-EAE4-D44654DEBB83}"/>
              </a:ext>
            </a:extLst>
          </p:cNvPr>
          <p:cNvCxnSpPr>
            <a:cxnSpLocks/>
          </p:cNvCxnSpPr>
          <p:nvPr/>
        </p:nvCxnSpPr>
        <p:spPr>
          <a:xfrm flipV="1">
            <a:off x="6109527" y="2002781"/>
            <a:ext cx="0" cy="53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CABCEB0-F2E0-EC0F-8E9C-DFD7D41E3039}"/>
              </a:ext>
            </a:extLst>
          </p:cNvPr>
          <p:cNvSpPr/>
          <p:nvPr/>
        </p:nvSpPr>
        <p:spPr>
          <a:xfrm>
            <a:off x="3184976" y="2155521"/>
            <a:ext cx="155738" cy="134257"/>
          </a:xfrm>
          <a:prstGeom prst="triangle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56B91F5-18A6-EEB9-8FAA-C12AFE232F09}"/>
              </a:ext>
            </a:extLst>
          </p:cNvPr>
          <p:cNvSpPr/>
          <p:nvPr/>
        </p:nvSpPr>
        <p:spPr>
          <a:xfrm>
            <a:off x="6031253" y="2155521"/>
            <a:ext cx="155738" cy="134257"/>
          </a:xfrm>
          <a:prstGeom prst="triangle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6E493B77-9D84-4310-A448-2D47864B8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686" y="1747923"/>
            <a:ext cx="2603162" cy="400752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algn="ctr"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  <a:p>
            <a:pPr algn="ctr"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2BECCA6-DD3D-4D24-B1EF-526C1DD37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946" y="1747923"/>
            <a:ext cx="2603162" cy="400752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algn="ctr"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  <a:p>
            <a:pPr algn="ctr" defTabSz="739775">
              <a:defRPr/>
            </a:pP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PagingAndSortingRepository</a:t>
            </a: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9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Domain-Specific Repositories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your own domain-specific interfaces </a:t>
            </a:r>
          </a:p>
          <a:p>
            <a:pPr lvl="1"/>
            <a:r>
              <a:rPr lang="en-GB" dirty="0"/>
              <a:t>Extend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(or sub-interface)</a:t>
            </a:r>
          </a:p>
          <a:p>
            <a:pPr lvl="1"/>
            <a:r>
              <a:rPr lang="en-GB" dirty="0"/>
              <a:t>Specify the entity type and the PK type</a:t>
            </a:r>
          </a:p>
          <a:p>
            <a:endParaRPr lang="en-GB" dirty="0"/>
          </a:p>
          <a:p>
            <a:r>
              <a:rPr lang="en-GB" dirty="0"/>
              <a:t>You can define specific query methods for your entities</a:t>
            </a:r>
          </a:p>
          <a:p>
            <a:pPr lvl="1"/>
            <a:r>
              <a:rPr lang="en-GB" dirty="0"/>
              <a:t>Spring Data reflects on method names to create queries</a:t>
            </a:r>
          </a:p>
          <a:p>
            <a:pPr lvl="1"/>
            <a:r>
              <a:rPr lang="en-GB" dirty="0"/>
              <a:t>You can provide an explicit query string for complex queries</a:t>
            </a:r>
          </a:p>
          <a:p>
            <a:pPr lvl="1"/>
            <a:endParaRPr lang="en-GB" dirty="0"/>
          </a:p>
          <a:p>
            <a:r>
              <a:rPr lang="en-GB" dirty="0"/>
              <a:t>See next section for an example…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6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2. Using a Spring Data Repository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Defining a repository</a:t>
            </a:r>
          </a:p>
          <a:p>
            <a:r>
              <a:rPr lang="en-GB" dirty="0"/>
              <a:t>Locating Spring Data repositories</a:t>
            </a:r>
          </a:p>
          <a:p>
            <a:r>
              <a:rPr lang="en-GB" dirty="0"/>
              <a:t>Using a Spring Data repository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demo.springdatarepositories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18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section we'll see how to access a relational database by using a Spring Data repository</a:t>
            </a:r>
          </a:p>
          <a:p>
            <a:pPr lvl="1"/>
            <a:endParaRPr lang="en-GB" dirty="0"/>
          </a:p>
          <a:p>
            <a:r>
              <a:rPr lang="en-GB" dirty="0"/>
              <a:t>Note the following key points in the demo first: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endParaRPr lang="en-GB" dirty="0"/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Employee.java</a:t>
            </a: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SeedDb.java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06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7906</TotalTime>
  <Words>1045</Words>
  <Application>Microsoft Office PowerPoint</Application>
  <PresentationFormat>On-screen Show (16:9)</PresentationFormat>
  <Paragraphs>196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Standard_LiveLessons_2017</vt:lpstr>
      <vt:lpstr>Spring Data Repositories</vt:lpstr>
      <vt:lpstr>1. Understanding Spring Data Repositories</vt:lpstr>
      <vt:lpstr>Overview of Spring Data Repositories</vt:lpstr>
      <vt:lpstr>Spring Data Repository Capabilities</vt:lpstr>
      <vt:lpstr>Paging and Sorting</vt:lpstr>
      <vt:lpstr>Technology-Specific Repositories</vt:lpstr>
      <vt:lpstr>Domain-Specific Repositories</vt:lpstr>
      <vt:lpstr>2. Using a Spring Data Repository</vt:lpstr>
      <vt:lpstr>Overview</vt:lpstr>
      <vt:lpstr>Defining a Repository</vt:lpstr>
      <vt:lpstr>Locating Spring Data Repositories</vt:lpstr>
      <vt:lpstr>Using a Spring Data Repository (1 of 2)</vt:lpstr>
      <vt:lpstr>Using a Spring Data Repository (2 of 2)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167</cp:revision>
  <dcterms:created xsi:type="dcterms:W3CDTF">2015-09-28T19:52:00Z</dcterms:created>
  <dcterms:modified xsi:type="dcterms:W3CDTF">2023-01-09T10:14:33Z</dcterms:modified>
</cp:coreProperties>
</file>