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710" r:id="rId3"/>
    <p:sldId id="739" r:id="rId4"/>
    <p:sldId id="778" r:id="rId5"/>
    <p:sldId id="629" r:id="rId6"/>
    <p:sldId id="757" r:id="rId7"/>
    <p:sldId id="756" r:id="rId8"/>
    <p:sldId id="781" r:id="rId9"/>
    <p:sldId id="779" r:id="rId10"/>
    <p:sldId id="780" r:id="rId11"/>
    <p:sldId id="732" r:id="rId12"/>
    <p:sldId id="758" r:id="rId13"/>
    <p:sldId id="741" r:id="rId14"/>
    <p:sldId id="759" r:id="rId15"/>
    <p:sldId id="711" r:id="rId16"/>
    <p:sldId id="74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7" d="100"/>
          <a:sy n="127" d="100"/>
        </p:scale>
        <p:origin x="65" y="747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8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52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4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5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8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82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imple/productsV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Implementing a Simple REST Service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Example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Here's a simple REST controller</a:t>
            </a:r>
          </a:p>
          <a:p>
            <a:pPr lvl="1"/>
            <a:r>
              <a:rPr lang="en-GB" dirty="0"/>
              <a:t>The method returns a product collection: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608765"/>
            <a:ext cx="6964192" cy="2247411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@RequestMapping("/simple")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SimpleController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Map&lt;Long, 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HashMap&lt;&gt;();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@GetMapping("/productsV1")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Collection&lt;Product&gt; getProductsV1()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3612175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58978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Pinging the Simple REST Controller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the Spring Boot app, then browse to:</a:t>
            </a:r>
          </a:p>
          <a:p>
            <a:pPr lvl="1"/>
            <a:r>
              <a:rPr lang="en-GB" dirty="0">
                <a:hlinkClick r:id="rId3"/>
              </a:rPr>
              <a:t>http://localhost:8080/simple/productsV1</a:t>
            </a:r>
            <a:r>
              <a:rPr lang="en-GB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14DEFC-6849-4D04-9E0B-447463533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116" y="1703550"/>
            <a:ext cx="6556820" cy="31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9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So far, we return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Collection&lt;Product&gt;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populates the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But it doesn't set the HTTP headers or status code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A better approach is to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control over entire HTTP response body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We can set HTTP headers and status code: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13BE0CA-7BE0-4390-A145-27CB6CCB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3454883"/>
            <a:ext cx="6964192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@GetMapping("/productsV2")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getProductsV2()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().body(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13224-1B9F-448A-9D83-EF2CBCB281C7}"/>
              </a:ext>
            </a:extLst>
          </p:cNvPr>
          <p:cNvSpPr txBox="1"/>
          <p:nvPr/>
        </p:nvSpPr>
        <p:spPr>
          <a:xfrm>
            <a:off x="6753812" y="3925500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5997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Path Variables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parts of the path to variables</a:t>
            </a:r>
          </a:p>
          <a:p>
            <a:pPr lvl="1"/>
            <a:r>
              <a:rPr lang="en-GB" dirty="0"/>
              <a:t>In the path, define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placeholder(s)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2" y="3807652"/>
            <a:ext cx="7016255" cy="294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6349"/>
            <a:ext cx="6964192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@GetMapping("/products/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&lt;Product&gt;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getProductById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 long 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Product 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catalog.get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(p == null)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ResponseEntity.notFound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().build();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193513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9739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Mapping Request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map HTTP request parameter(s) </a:t>
            </a:r>
          </a:p>
          <a:p>
            <a:pPr lvl="1"/>
            <a:r>
              <a:rPr lang="en-GB" dirty="0"/>
              <a:t>In the path, optionally provide parameter(s) after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en-GB" dirty="0"/>
              <a:t>In the method, annotate param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@RequestParam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2FACC-8627-4247-8544-4ABBF51BD1F2}"/>
              </a:ext>
            </a:extLst>
          </p:cNvPr>
          <p:cNvSpPr txBox="1"/>
          <p:nvPr/>
        </p:nvSpPr>
        <p:spPr>
          <a:xfrm>
            <a:off x="1590113" y="4042688"/>
            <a:ext cx="7024720" cy="2940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GB" sz="1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http://localhost:8080/simple/products?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min=100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789D1FDA-707E-4CBD-9A88-C35DB3385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966349"/>
            <a:ext cx="6964192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@GetMapping("/products")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&lt;Collection&lt;Product&gt;&gt;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getProductsMoreThan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@RequestParam(value="min", required=false,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="0.0") double min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Collection&lt;Product&gt; products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catalog.values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.stream()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.filter(p -&gt;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p.getPrice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min)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.collect(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ResponseEntity.ok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().body(products);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17E1F-F225-4D19-8BF0-944E647D96A3}"/>
              </a:ext>
            </a:extLst>
          </p:cNvPr>
          <p:cNvSpPr txBox="1"/>
          <p:nvPr/>
        </p:nvSpPr>
        <p:spPr>
          <a:xfrm>
            <a:off x="6753812" y="3351986"/>
            <a:ext cx="18004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5006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/>
              <a:t>Getting started</a:t>
            </a:r>
            <a:endParaRPr lang="en-GB" sz="2200" dirty="0"/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a simple REST service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314456" y="814771"/>
            <a:ext cx="6787807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the following endpoints to the REST controller:</a:t>
            </a:r>
          </a:p>
          <a:p>
            <a:pPr lvl="1"/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/simple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/count</a:t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dirty="0">
                <a:latin typeface="+mj-lt"/>
              </a:rPr>
              <a:t>Returns the count of products</a:t>
            </a:r>
          </a:p>
          <a:p>
            <a:pPr lvl="1"/>
            <a:endParaRPr lang="en-GB" sz="1800" dirty="0">
              <a:latin typeface="+mj-lt"/>
            </a:endParaRPr>
          </a:p>
          <a:p>
            <a:pPr lvl="1"/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 /simple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averagePrice?min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xxx&amp;max</a:t>
            </a:r>
            <a:r>
              <a:rPr lang="en-GB" sz="1800" b="1" dirty="0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800" b="1" dirty="0" err="1">
                <a:solidFill>
                  <a:srgbClr val="6DB3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yyy</a:t>
            </a:r>
            <a:br>
              <a:rPr lang="en-GB" sz="1800" dirty="0">
                <a:latin typeface="+mj-lt"/>
              </a:rPr>
            </a:br>
            <a:r>
              <a:rPr lang="en-GB" sz="1800" dirty="0">
                <a:latin typeface="+mj-lt"/>
              </a:rPr>
              <a:t>Returns the average price (in an optional range)</a:t>
            </a:r>
          </a:p>
          <a:p>
            <a:pPr lvl="1"/>
            <a:endParaRPr lang="en-GB" sz="1800" dirty="0">
              <a:latin typeface="+mj-lt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14" y="737236"/>
            <a:ext cx="2047700" cy="20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Getting Started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Spring Boot web applications</a:t>
            </a:r>
          </a:p>
          <a:p>
            <a:r>
              <a:rPr lang="en-GB" dirty="0"/>
              <a:t>The role of REST services</a:t>
            </a:r>
          </a:p>
          <a:p>
            <a:r>
              <a:rPr lang="en-GB" dirty="0"/>
              <a:t>REST services in Spring MVC</a:t>
            </a:r>
          </a:p>
          <a:p>
            <a:r>
              <a:rPr lang="en-GB" dirty="0"/>
              <a:t>Supporting JSON and XML</a:t>
            </a:r>
          </a:p>
          <a:p>
            <a:r>
              <a:rPr lang="en-GB" dirty="0"/>
              <a:t>Defining a model class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Spring Boot Web 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create a web app, add the </a:t>
            </a:r>
            <a:r>
              <a:rPr lang="en-GB" dirty="0">
                <a:solidFill>
                  <a:srgbClr val="FF0000"/>
                </a:solidFill>
              </a:rPr>
              <a:t>Spring Web</a:t>
            </a:r>
            <a:r>
              <a:rPr lang="en-GB" dirty="0"/>
              <a:t> dependency: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add the </a:t>
            </a:r>
            <a:r>
              <a:rPr lang="en-GB" dirty="0">
                <a:solidFill>
                  <a:srgbClr val="FF0000"/>
                </a:solidFill>
              </a:rPr>
              <a:t>Spring Reactive Web</a:t>
            </a:r>
            <a:r>
              <a:rPr lang="en-GB" dirty="0"/>
              <a:t> dependency</a:t>
            </a:r>
          </a:p>
          <a:p>
            <a:pPr lvl="1"/>
            <a:r>
              <a:rPr lang="en-GB" dirty="0"/>
              <a:t>Good if you have very high load </a:t>
            </a:r>
            <a:br>
              <a:rPr lang="en-GB" dirty="0"/>
            </a:br>
            <a:r>
              <a:rPr lang="en-GB" dirty="0"/>
              <a:t>or a continuous stream of data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0F4B14-3C06-4A5D-BCB5-DD1CCC95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1252637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spring-boot-starter-web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835F9-EB15-4A36-B02C-14D50570F85B}"/>
              </a:ext>
            </a:extLst>
          </p:cNvPr>
          <p:cNvSpPr txBox="1"/>
          <p:nvPr/>
        </p:nvSpPr>
        <p:spPr>
          <a:xfrm>
            <a:off x="5466184" y="1766314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6" y="3400613"/>
            <a:ext cx="4535488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spring-boot-starter-</a:t>
            </a:r>
            <a:r>
              <a:rPr lang="en-US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webflux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5469608" y="390402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10D0A825-66D2-4ADF-9BDD-D87ED6AD33CB}"/>
              </a:ext>
            </a:extLst>
          </p:cNvPr>
          <p:cNvSpPr/>
          <p:nvPr/>
        </p:nvSpPr>
        <p:spPr>
          <a:xfrm>
            <a:off x="6362968" y="1252637"/>
            <a:ext cx="1559858" cy="504265"/>
          </a:xfrm>
          <a:prstGeom prst="wedgeEllipseCallout">
            <a:avLst>
              <a:gd name="adj1" fmla="val -91009"/>
              <a:gd name="adj2" fmla="val 318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We'll do this</a:t>
            </a:r>
          </a:p>
        </p:txBody>
      </p:sp>
    </p:spTree>
    <p:extLst>
      <p:ext uri="{BB962C8B-B14F-4D97-AF65-F5344CB8AC3E}">
        <p14:creationId xmlns:p14="http://schemas.microsoft.com/office/powerpoint/2010/main" val="40694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The Role of REST Services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REST service is an endpoint in a web application</a:t>
            </a:r>
          </a:p>
          <a:p>
            <a:pPr lvl="1"/>
            <a:r>
              <a:rPr lang="en-GB" dirty="0"/>
              <a:t>Has methods that are mapped to URLs</a:t>
            </a:r>
          </a:p>
          <a:p>
            <a:pPr lvl="1"/>
            <a:r>
              <a:rPr lang="en-GB" dirty="0"/>
              <a:t>Easily accessible by clients over HTTP(S)</a:t>
            </a:r>
          </a:p>
          <a:p>
            <a:pPr lvl="1"/>
            <a:r>
              <a:rPr lang="en-GB" dirty="0"/>
              <a:t>Consume/return data, typically JSON (or XML) </a:t>
            </a:r>
          </a:p>
          <a:p>
            <a:pPr lvl="1"/>
            <a:endParaRPr lang="en-GB" dirty="0"/>
          </a:p>
          <a:p>
            <a:r>
              <a:rPr lang="en-GB" dirty="0"/>
              <a:t>The role of REST services in a full-stack application:</a:t>
            </a:r>
          </a:p>
          <a:p>
            <a:pPr lvl="1"/>
            <a:r>
              <a:rPr lang="en-GB" dirty="0"/>
              <a:t>Callable from UI, e.g. from a React web UI</a:t>
            </a:r>
          </a:p>
          <a:p>
            <a:pPr lvl="1"/>
            <a:r>
              <a:rPr lang="en-GB" dirty="0"/>
              <a:t>Provides a façade to back-end data/functionality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987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sz="3000" dirty="0"/>
              <a:t>REST Services in Spring MVC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REST services work in Spring MVC: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729D2-C05E-4D2A-8FCA-035D2FAA5BA0}"/>
              </a:ext>
            </a:extLst>
          </p:cNvPr>
          <p:cNvSpPr/>
          <p:nvPr/>
        </p:nvSpPr>
        <p:spPr>
          <a:xfrm>
            <a:off x="2798401" y="1677991"/>
            <a:ext cx="5202501" cy="16733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DC82DD-EEB8-4AEA-BD8A-CBB1F7EE1B94}"/>
              </a:ext>
            </a:extLst>
          </p:cNvPr>
          <p:cNvSpPr/>
          <p:nvPr/>
        </p:nvSpPr>
        <p:spPr>
          <a:xfrm>
            <a:off x="5179657" y="1829270"/>
            <a:ext cx="790014" cy="918052"/>
          </a:xfrm>
          <a:prstGeom prst="roundRect">
            <a:avLst/>
          </a:prstGeom>
          <a:solidFill>
            <a:srgbClr val="FFCC99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9560F-A91F-4BB2-AC27-1D978E2F7F08}"/>
              </a:ext>
            </a:extLst>
          </p:cNvPr>
          <p:cNvSpPr txBox="1"/>
          <p:nvPr/>
        </p:nvSpPr>
        <p:spPr>
          <a:xfrm>
            <a:off x="2789893" y="2787231"/>
            <a:ext cx="194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DispatcherServlet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1200" dirty="0"/>
              <a:t>bean created by Spring 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4EF9A6-AA32-4E1D-ADB9-D6B6DB099701}"/>
              </a:ext>
            </a:extLst>
          </p:cNvPr>
          <p:cNvSpPr txBox="1"/>
          <p:nvPr/>
        </p:nvSpPr>
        <p:spPr>
          <a:xfrm>
            <a:off x="4842774" y="2787231"/>
            <a:ext cx="147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Controller bean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implemented by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700069-1721-4DCD-85FF-B3B7C4DE1DDC}"/>
              </a:ext>
            </a:extLst>
          </p:cNvPr>
          <p:cNvCxnSpPr>
            <a:cxnSpLocks/>
          </p:cNvCxnSpPr>
          <p:nvPr/>
        </p:nvCxnSpPr>
        <p:spPr>
          <a:xfrm>
            <a:off x="1553925" y="2111652"/>
            <a:ext cx="182606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F98C9F-E55D-4A13-BBFF-81A27B2031AF}"/>
              </a:ext>
            </a:extLst>
          </p:cNvPr>
          <p:cNvCxnSpPr>
            <a:cxnSpLocks/>
          </p:cNvCxnSpPr>
          <p:nvPr/>
        </p:nvCxnSpPr>
        <p:spPr>
          <a:xfrm>
            <a:off x="4170002" y="2111652"/>
            <a:ext cx="699247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5555FD-5246-4F6C-8CA5-C2B9CADB5031}"/>
              </a:ext>
            </a:extLst>
          </p:cNvPr>
          <p:cNvCxnSpPr>
            <a:cxnSpLocks/>
          </p:cNvCxnSpPr>
          <p:nvPr/>
        </p:nvCxnSpPr>
        <p:spPr>
          <a:xfrm>
            <a:off x="4174480" y="2317845"/>
            <a:ext cx="699247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C9A5D6-ECFB-41B4-B3E9-825D91CF7B9B}"/>
              </a:ext>
            </a:extLst>
          </p:cNvPr>
          <p:cNvCxnSpPr>
            <a:cxnSpLocks/>
          </p:cNvCxnSpPr>
          <p:nvPr/>
        </p:nvCxnSpPr>
        <p:spPr>
          <a:xfrm>
            <a:off x="1553925" y="2317845"/>
            <a:ext cx="2139253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C0FAF-27BC-430E-8E18-4E4B8F38A223}"/>
              </a:ext>
            </a:extLst>
          </p:cNvPr>
          <p:cNvSpPr txBox="1"/>
          <p:nvPr/>
        </p:nvSpPr>
        <p:spPr>
          <a:xfrm>
            <a:off x="1553925" y="1790947"/>
            <a:ext cx="1179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request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CF726-8BF2-448C-AC9A-519EF7B862D7}"/>
              </a:ext>
            </a:extLst>
          </p:cNvPr>
          <p:cNvSpPr txBox="1"/>
          <p:nvPr/>
        </p:nvSpPr>
        <p:spPr>
          <a:xfrm>
            <a:off x="1553925" y="2328969"/>
            <a:ext cx="128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F69240"/>
                </a:solidFill>
                <a:latin typeface="+mj-lt"/>
                <a:cs typeface="Courier New" panose="02070309020205020404" pitchFamily="49" charset="0"/>
              </a:rPr>
              <a:t>HTTP response</a:t>
            </a:r>
            <a:endParaRPr lang="en-GB" sz="1400" b="1" dirty="0">
              <a:solidFill>
                <a:srgbClr val="F69240"/>
              </a:solidFill>
              <a:latin typeface="+mj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99BB10-F287-42F7-8801-982D3C7CEC7A}"/>
              </a:ext>
            </a:extLst>
          </p:cNvPr>
          <p:cNvSpPr/>
          <p:nvPr/>
        </p:nvSpPr>
        <p:spPr>
          <a:xfrm>
            <a:off x="3379988" y="1829270"/>
            <a:ext cx="790014" cy="918052"/>
          </a:xfrm>
          <a:prstGeom prst="roundRect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C19DF-2C69-4767-BC8B-F43C939D7EFA}"/>
              </a:ext>
            </a:extLst>
          </p:cNvPr>
          <p:cNvSpPr txBox="1"/>
          <p:nvPr/>
        </p:nvSpPr>
        <p:spPr>
          <a:xfrm>
            <a:off x="6722696" y="2787231"/>
            <a:ext cx="119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>
                <a:latin typeface="+mj-lt"/>
                <a:cs typeface="Courier New" panose="02070309020205020404" pitchFamily="49" charset="0"/>
              </a:rPr>
              <a:t>Other </a:t>
            </a:r>
            <a:r>
              <a:rPr lang="en-GB" sz="1200" dirty="0">
                <a:latin typeface="+mj-lt"/>
                <a:cs typeface="Courier New" panose="02070309020205020404" pitchFamily="49" charset="0"/>
              </a:rPr>
              <a:t>beans</a:t>
            </a:r>
          </a:p>
          <a:p>
            <a:pPr algn="ctr"/>
            <a:r>
              <a:rPr lang="en-GB" sz="1200" dirty="0">
                <a:latin typeface="+mj-lt"/>
                <a:cs typeface="Courier New" panose="02070309020205020404" pitchFamily="49" charset="0"/>
              </a:rPr>
              <a:t>e.g. repositories</a:t>
            </a:r>
            <a:endParaRPr lang="en-GB" sz="1200" dirty="0">
              <a:latin typeface="+mj-lt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5E097B-59A1-4F89-B1BD-8866F91FCCFC}"/>
              </a:ext>
            </a:extLst>
          </p:cNvPr>
          <p:cNvCxnSpPr>
            <a:cxnSpLocks/>
          </p:cNvCxnSpPr>
          <p:nvPr/>
        </p:nvCxnSpPr>
        <p:spPr>
          <a:xfrm>
            <a:off x="5662624" y="2116129"/>
            <a:ext cx="1218348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FB4EF9-F049-47C9-86AC-13813CBEFB99}"/>
              </a:ext>
            </a:extLst>
          </p:cNvPr>
          <p:cNvCxnSpPr>
            <a:cxnSpLocks/>
          </p:cNvCxnSpPr>
          <p:nvPr/>
        </p:nvCxnSpPr>
        <p:spPr>
          <a:xfrm>
            <a:off x="5766844" y="2322322"/>
            <a:ext cx="1114128" cy="0"/>
          </a:xfrm>
          <a:prstGeom prst="line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34680E-70FF-4DAA-AC1A-45E4165FC106}"/>
              </a:ext>
            </a:extLst>
          </p:cNvPr>
          <p:cNvSpPr/>
          <p:nvPr/>
        </p:nvSpPr>
        <p:spPr>
          <a:xfrm>
            <a:off x="4869253" y="2027609"/>
            <a:ext cx="897591" cy="3496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aMethod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5E5B7B-75A4-4D0D-B926-C2A4EEF69966}"/>
              </a:ext>
            </a:extLst>
          </p:cNvPr>
          <p:cNvSpPr/>
          <p:nvPr/>
        </p:nvSpPr>
        <p:spPr>
          <a:xfrm>
            <a:off x="6916620" y="1829270"/>
            <a:ext cx="820030" cy="918052"/>
          </a:xfrm>
          <a:prstGeom prst="roundRect">
            <a:avLst/>
          </a:prstGeom>
          <a:solidFill>
            <a:srgbClr val="BFE2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7BDC0-29DD-4A65-8ABB-A270F9690C66}"/>
              </a:ext>
            </a:extLst>
          </p:cNvPr>
          <p:cNvSpPr txBox="1"/>
          <p:nvPr/>
        </p:nvSpPr>
        <p:spPr>
          <a:xfrm>
            <a:off x="2713325" y="3493588"/>
            <a:ext cx="241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4BACC6"/>
                </a:solidFill>
                <a:latin typeface="+mj-lt"/>
                <a:cs typeface="Courier New" panose="02070309020205020404" pitchFamily="49" charset="0"/>
              </a:rPr>
              <a:t>Spring Boot application</a:t>
            </a:r>
            <a:endParaRPr lang="en-GB" b="1" dirty="0">
              <a:solidFill>
                <a:srgbClr val="4BACC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5" grpId="0"/>
      <p:bldP spid="14" grpId="0"/>
      <p:bldP spid="24" grpId="0"/>
      <p:bldP spid="25" grpId="0"/>
      <p:bldP spid="2" grpId="0" animBg="1"/>
      <p:bldP spid="30" grpId="0"/>
      <p:bldP spid="4" grpId="0" animBg="1"/>
      <p:bldP spid="29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Supporting JSON and XML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controller methods receive/return Java objects</a:t>
            </a:r>
          </a:p>
          <a:p>
            <a:pPr lvl="1"/>
            <a:endParaRPr lang="en-GB" dirty="0"/>
          </a:p>
          <a:p>
            <a:r>
              <a:rPr lang="en-GB" dirty="0"/>
              <a:t>Spring Boot automatically creates a JSON serializer bean, to convert Java objects to/from JSON</a:t>
            </a:r>
          </a:p>
          <a:p>
            <a:pPr lvl="1"/>
            <a:endParaRPr lang="en-GB" dirty="0"/>
          </a:p>
          <a:p>
            <a:r>
              <a:rPr lang="en-GB" dirty="0"/>
              <a:t>If you also want to support XML serialization, you must add the following dependency in your POM file:</a:t>
            </a:r>
          </a:p>
          <a:p>
            <a:endParaRPr lang="en-GB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988FC-8242-4C5B-8001-21073B6C4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4" y="3434863"/>
            <a:ext cx="696419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com.fasterxml.jackson.dataformat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jackson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dataformat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-xml&lt;/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9DA9C-96CE-4187-9AED-9635D0E4062F}"/>
              </a:ext>
            </a:extLst>
          </p:cNvPr>
          <p:cNvSpPr txBox="1"/>
          <p:nvPr/>
        </p:nvSpPr>
        <p:spPr>
          <a:xfrm>
            <a:off x="7831029" y="389717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6689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Defining a Model Class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We'll use the following POJO class in our REST services: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JSON/XML serializers will convert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dirty="0"/>
              <a:t> objects to/from JSON or XML automatically, as appropriate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7F8CD429-03C6-47FC-8AAA-BAD3DFEE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47639"/>
            <a:ext cx="6964193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description;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price;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constructors, getters/setters, etc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D9656-851A-4212-A230-532E5234EAAB}"/>
              </a:ext>
            </a:extLst>
          </p:cNvPr>
          <p:cNvSpPr txBox="1"/>
          <p:nvPr/>
        </p:nvSpPr>
        <p:spPr>
          <a:xfrm>
            <a:off x="7446309" y="2167285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Product.java</a:t>
            </a:r>
          </a:p>
        </p:txBody>
      </p:sp>
    </p:spTree>
    <p:extLst>
      <p:ext uri="{BB962C8B-B14F-4D97-AF65-F5344CB8AC3E}">
        <p14:creationId xmlns:p14="http://schemas.microsoft.com/office/powerpoint/2010/main" val="23226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Defining a Simple REST Service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How to define a REST controller</a:t>
            </a:r>
          </a:p>
          <a:p>
            <a:r>
              <a:rPr lang="en-GB" dirty="0"/>
              <a:t>Example REST controller</a:t>
            </a:r>
          </a:p>
          <a:p>
            <a:r>
              <a:rPr lang="en-GB" dirty="0"/>
              <a:t>Pinging the simple REST controller</a:t>
            </a:r>
          </a:p>
          <a:p>
            <a:r>
              <a:rPr lang="en-GB" dirty="0"/>
              <a:t>A better approach</a:t>
            </a:r>
          </a:p>
          <a:p>
            <a:r>
              <a:rPr lang="en-GB" dirty="0"/>
              <a:t>Mapping path variables</a:t>
            </a:r>
          </a:p>
          <a:p>
            <a:r>
              <a:rPr lang="en-GB" dirty="0"/>
              <a:t>Mapping request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9AF1C-B78B-48D7-B08A-436D7472C211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demo.restservices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2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Define a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Define a class and annotate with: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  <a:r>
              <a:rPr lang="en-GB" dirty="0"/>
              <a:t> (or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@RestController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@RequestMapping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base URL)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@CrossOrigin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(optional CORS support)</a:t>
            </a:r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Define methods annotated with one of the following: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@PostMapping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@PutMapping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@DeleteMapping,@RequestMapping</a:t>
            </a:r>
            <a:endParaRPr lang="en-GB" dirty="0"/>
          </a:p>
          <a:p>
            <a:pPr lvl="1"/>
            <a:endParaRPr lang="en-GB" sz="1500" dirty="0"/>
          </a:p>
          <a:p>
            <a:pPr eaLnBrk="1" hangingPunct="1"/>
            <a:r>
              <a:rPr lang="en-GB" dirty="0"/>
              <a:t>For each method, also specify the path (URL)</a:t>
            </a:r>
          </a:p>
        </p:txBody>
      </p:sp>
    </p:spTree>
    <p:extLst>
      <p:ext uri="{BB962C8B-B14F-4D97-AF65-F5344CB8AC3E}">
        <p14:creationId xmlns:p14="http://schemas.microsoft.com/office/powerpoint/2010/main" val="29827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7950</TotalTime>
  <Words>982</Words>
  <Application>Microsoft Office PowerPoint</Application>
  <PresentationFormat>On-screen Show (16:9)</PresentationFormat>
  <Paragraphs>171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Standard_LiveLessons_2017</vt:lpstr>
      <vt:lpstr>Implementing a Simple REST Service</vt:lpstr>
      <vt:lpstr>1. Getting Started</vt:lpstr>
      <vt:lpstr>Spring Boot Web Applications</vt:lpstr>
      <vt:lpstr>The Role of REST Services</vt:lpstr>
      <vt:lpstr>REST Services in Spring MVC</vt:lpstr>
      <vt:lpstr>Supporting JSON and XML</vt:lpstr>
      <vt:lpstr>Defining a Model Class</vt:lpstr>
      <vt:lpstr>2. Defining a Simple REST Service</vt:lpstr>
      <vt:lpstr>How to Define a REST Controller</vt:lpstr>
      <vt:lpstr>Example REST Controller</vt:lpstr>
      <vt:lpstr>Pinging the Simple REST Controller</vt:lpstr>
      <vt:lpstr>A Better Approach</vt:lpstr>
      <vt:lpstr>Mapping Path Variables</vt:lpstr>
      <vt:lpstr>Mapping Request Parameters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170</cp:revision>
  <dcterms:created xsi:type="dcterms:W3CDTF">2015-09-28T19:52:00Z</dcterms:created>
  <dcterms:modified xsi:type="dcterms:W3CDTF">2023-01-09T10:20:37Z</dcterms:modified>
</cp:coreProperties>
</file>