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710" r:id="rId3"/>
    <p:sldId id="546" r:id="rId4"/>
    <p:sldId id="547" r:id="rId5"/>
    <p:sldId id="548" r:id="rId6"/>
    <p:sldId id="578" r:id="rId7"/>
    <p:sldId id="579" r:id="rId8"/>
    <p:sldId id="581" r:id="rId9"/>
    <p:sldId id="580" r:id="rId10"/>
    <p:sldId id="784" r:id="rId11"/>
    <p:sldId id="582" r:id="rId12"/>
    <p:sldId id="586" r:id="rId13"/>
    <p:sldId id="583" r:id="rId14"/>
    <p:sldId id="584" r:id="rId15"/>
    <p:sldId id="585" r:id="rId16"/>
    <p:sldId id="559" r:id="rId17"/>
    <p:sldId id="785" r:id="rId18"/>
    <p:sldId id="711" r:id="rId19"/>
    <p:sldId id="74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0F7DA1"/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27" d="100"/>
          <a:sy n="127" d="100"/>
        </p:scale>
        <p:origin x="65" y="747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709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019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766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98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99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57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ykafka/publish?value=Greet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wnload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Messaging with Kafka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Overview of messaging using Kafka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Kafka in a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Using Kafka in a Spring Boot Application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Spring Boot dependency for Kafka</a:t>
            </a:r>
          </a:p>
          <a:p>
            <a:r>
              <a:rPr lang="en-GB" dirty="0"/>
              <a:t>Configuring application properties</a:t>
            </a:r>
          </a:p>
          <a:p>
            <a:r>
              <a:rPr lang="en-GB" dirty="0"/>
              <a:t>Sending messages to a topic</a:t>
            </a:r>
          </a:p>
          <a:p>
            <a:r>
              <a:rPr lang="en-GB" dirty="0"/>
              <a:t>Consuming messages from a topic</a:t>
            </a:r>
          </a:p>
          <a:p>
            <a:r>
              <a:rPr lang="en-GB" dirty="0"/>
              <a:t>Example REST API to publish messages</a:t>
            </a:r>
          </a:p>
          <a:p>
            <a:r>
              <a:rPr lang="en-GB" dirty="0"/>
              <a:t>Pinging the REST API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2E946-4D6D-42DF-9694-00C404EA06BB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demo.kafka.simple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Spring Boot Dependency for Kafka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use Kafka in a Spring Boot application, add the following dependency in your pom file: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802AF-ED53-41D8-B714-D03F5B4E8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1600665"/>
            <a:ext cx="6872288" cy="80839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org.springframework.kafka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871E93B7-7405-432F-A7FE-FD10B7594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842" y="2132062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4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Configuring Application Properties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tell Kafka to create topics dynamically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This enables your application to send/receive from a topic, without you having to create the topic first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To enable Kafka to create topics dynamically, define the following application property: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99ADD5-A714-40A4-BACC-B9838711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3024897"/>
            <a:ext cx="6872288" cy="25439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spring.kafka.listener.missing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-topics-fatal=false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871E93B7-7405-432F-A7FE-FD10B7594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577" y="3373681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7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Sending Messages to a Topic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send messages to a topic:</a:t>
            </a:r>
          </a:p>
          <a:p>
            <a:pPr lvl="1" eaLnBrk="1" hangingPunct="1"/>
            <a:r>
              <a:rPr lang="en-GB" dirty="0" err="1">
                <a:sym typeface="Wingdings" pitchFamily="2" charset="2"/>
              </a:rPr>
              <a:t>Autowire</a:t>
            </a:r>
            <a:r>
              <a:rPr lang="en-GB" dirty="0">
                <a:sym typeface="Wingdings" pitchFamily="2" charset="2"/>
              </a:rPr>
              <a:t>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KafkaTemplate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&lt;K,V&gt;</a:t>
            </a:r>
            <a:r>
              <a:rPr lang="en-GB" dirty="0">
                <a:latin typeface="+mj-lt"/>
                <a:sym typeface="Wingdings" pitchFamily="2" charset="2"/>
              </a:rPr>
              <a:t> bean</a:t>
            </a:r>
          </a:p>
          <a:p>
            <a:pPr lvl="1" eaLnBrk="1" hangingPunct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send(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topicName,key,value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GB" dirty="0"/>
              <a:t>Note that Kafka messages are key-value pairs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>
              <a:latin typeface="+mj-lt"/>
              <a:sym typeface="Wingdings" pitchFamily="2" charset="2"/>
            </a:endParaRPr>
          </a:p>
        </p:txBody>
      </p:sp>
      <p:sp>
        <p:nvSpPr>
          <p:cNvPr id="2" name="AutoShape 2" descr="Image result for kafka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AutoShape 4" descr="Image result for kafka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87500" y="2367593"/>
            <a:ext cx="6872288" cy="22857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MyPublisher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String TOPIC_NAME 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mytopic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KafkaTemplate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kafkaTemplate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key, String value){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this.kafkaTemplate.send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(TOPIC_NAME, key, value);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06FDE-D2AB-4164-A76A-B14DE21B62D3}"/>
              </a:ext>
            </a:extLst>
          </p:cNvPr>
          <p:cNvSpPr txBox="1"/>
          <p:nvPr/>
        </p:nvSpPr>
        <p:spPr>
          <a:xfrm>
            <a:off x="6787534" y="4376318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MyPublisher.java</a:t>
            </a:r>
          </a:p>
        </p:txBody>
      </p:sp>
    </p:spTree>
    <p:extLst>
      <p:ext uri="{BB962C8B-B14F-4D97-AF65-F5344CB8AC3E}">
        <p14:creationId xmlns:p14="http://schemas.microsoft.com/office/powerpoint/2010/main" val="333495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Consuming Messages from a Topic (1 of 2)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consume messages from a topic, define a method and annotate it with: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@KafkaListener(topics,groupId)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You can define multiple listeners for the same topic</a:t>
            </a:r>
          </a:p>
          <a:p>
            <a:pPr lvl="1" eaLnBrk="1" hangingPunct="1"/>
            <a:r>
              <a:rPr lang="en-GB" dirty="0"/>
              <a:t>One listener in each group will receive the message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Listener methods receive the message value</a:t>
            </a:r>
          </a:p>
          <a:p>
            <a:pPr lvl="1" eaLnBrk="1" hangingPunct="1"/>
            <a:r>
              <a:rPr lang="en-GB" dirty="0"/>
              <a:t>Can also receive message header metadata, e.g. key, timestamp </a:t>
            </a:r>
          </a:p>
        </p:txBody>
      </p:sp>
      <p:sp>
        <p:nvSpPr>
          <p:cNvPr id="2" name="AutoShape 2" descr="Image result for kafka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AutoShape 4" descr="Image result for kafka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1052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Consuming Messages from a Topic (2 of 2)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Example consumer in our demo app:</a:t>
            </a:r>
          </a:p>
        </p:txBody>
      </p:sp>
      <p:sp>
        <p:nvSpPr>
          <p:cNvPr id="2" name="AutoShape 2" descr="Image result for kafka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AutoShape 4" descr="Image result for kafka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E5B76-4745-48AE-8438-B18ECD411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82" y="1266521"/>
            <a:ext cx="6857206" cy="247039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MyConsumer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KafkaListener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(topics =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mytopic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="group1")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group1ConsumerA(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@Header(KafkaHeaders.RECEIVED_KEY) String key,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@Header(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KafkaHeaders.RECEIVED_TOPIC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String topic,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@Header(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KafkaHeaders.RECEIVED_TIMESTAMP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String timestamp,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String 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Process the message here…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E4776-2D65-4541-9ADA-7E4F02E23F2C}"/>
              </a:ext>
            </a:extLst>
          </p:cNvPr>
          <p:cNvSpPr txBox="1"/>
          <p:nvPr/>
        </p:nvSpPr>
        <p:spPr>
          <a:xfrm>
            <a:off x="6880510" y="345991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MyConsumer.java</a:t>
            </a:r>
          </a:p>
        </p:txBody>
      </p:sp>
    </p:spTree>
    <p:extLst>
      <p:ext uri="{BB962C8B-B14F-4D97-AF65-F5344CB8AC3E}">
        <p14:creationId xmlns:p14="http://schemas.microsoft.com/office/powerpoint/2010/main" val="156418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Example REST API to Publish Messages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demo app has a REST controller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Allows users to publish messages to a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A11B1-1C22-46DC-979C-FEEBEB754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82" y="1627425"/>
            <a:ext cx="6857206" cy="30243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@RequestMapping("/mykafka")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MyRestController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MyPublisher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publisher;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@GetMapping("/publish")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publish(@RequestParam("value") String value)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5;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this.publisher.sendMessage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"Published 5 messages, keys: 1-5, value: " + value;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FBC40-A34F-4613-984C-A6DEDFBB774F}"/>
              </a:ext>
            </a:extLst>
          </p:cNvPr>
          <p:cNvSpPr txBox="1"/>
          <p:nvPr/>
        </p:nvSpPr>
        <p:spPr>
          <a:xfrm>
            <a:off x="6339189" y="4374813"/>
            <a:ext cx="2137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9582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Pinging the REST API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ping the REST API as follows:</a:t>
            </a:r>
          </a:p>
          <a:p>
            <a:pPr lvl="1" eaLnBrk="1" hangingPunct="1"/>
            <a:r>
              <a:rPr lang="en-GB" dirty="0">
                <a:hlinkClick r:id="rId3"/>
              </a:rPr>
              <a:t>http://localhost:8080/mykafka/publish?value=Greeting</a:t>
            </a:r>
            <a:r>
              <a:rPr lang="en-GB" dirty="0"/>
              <a:t> </a:t>
            </a:r>
            <a:endParaRPr lang="en-GB" dirty="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5802E-60F7-43DB-BA65-3FFE9501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332" y="1726242"/>
            <a:ext cx="6885172" cy="28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9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Kafka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Kafka in a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569633" y="814388"/>
            <a:ext cx="6117167" cy="3548062"/>
          </a:xfrm>
        </p:spPr>
        <p:txBody>
          <a:bodyPr/>
          <a:lstStyle/>
          <a:p>
            <a:r>
              <a:rPr lang="en-GB" dirty="0"/>
              <a:t>The simple example we've just shown sends messages with the following data types:</a:t>
            </a:r>
          </a:p>
          <a:p>
            <a:pPr lvl="1">
              <a:tabLst>
                <a:tab pos="1616075" algn="l"/>
              </a:tabLst>
            </a:pPr>
            <a:r>
              <a:rPr lang="en-GB" dirty="0"/>
              <a:t>Key: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>
              <a:tabLst>
                <a:tab pos="1616075" algn="l"/>
              </a:tabLst>
            </a:pPr>
            <a:r>
              <a:rPr lang="en-GB" dirty="0"/>
              <a:t>Value: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>
              <a:tabLst>
                <a:tab pos="1616075" algn="l"/>
              </a:tabLst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6160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Kafka lets you send any data types as keys/values</a:t>
            </a:r>
          </a:p>
          <a:p>
            <a:pPr lvl="1">
              <a:tabLst>
                <a:tab pos="16160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You must configure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KafkaTemplate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>
              <a:tabLst>
                <a:tab pos="16160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Specify how to serialize/deserialize objects</a:t>
            </a:r>
          </a:p>
          <a:p>
            <a:pPr lvl="1">
              <a:tabLst>
                <a:tab pos="16160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See: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demo.kafka.customobjects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" y="737235"/>
            <a:ext cx="2356769" cy="235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456761-47F8-478C-993C-4B62163780B2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demo.kafka.customobjects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Overview of Messaging using Kafka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What is Kafka?</a:t>
            </a:r>
          </a:p>
          <a:p>
            <a:r>
              <a:rPr lang="en-GB" dirty="0"/>
              <a:t>Kafka in industry</a:t>
            </a:r>
          </a:p>
          <a:p>
            <a:r>
              <a:rPr lang="en-GB" dirty="0"/>
              <a:t>Installing Kafka</a:t>
            </a:r>
          </a:p>
          <a:p>
            <a:r>
              <a:rPr lang="en-GB" dirty="0"/>
              <a:t>A few words about Zookeeper</a:t>
            </a:r>
          </a:p>
          <a:p>
            <a:r>
              <a:rPr lang="en-GB" dirty="0"/>
              <a:t>Tweak the Kafka and Zookeeper config files</a:t>
            </a:r>
          </a:p>
          <a:p>
            <a:r>
              <a:rPr lang="en-GB" dirty="0"/>
              <a:t>Starting Zookeeper and Kafka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000" dirty="0"/>
              <a:t>What is Kafka?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48454" cy="354702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Apache Kafka is a distributed message broker</a:t>
            </a:r>
          </a:p>
          <a:p>
            <a:pPr lvl="1" eaLnBrk="1" hangingPunct="1"/>
            <a:r>
              <a:rPr lang="en-GB" altLang="en-US" dirty="0"/>
              <a:t>Kafka runs as a cluster of broker nodes</a:t>
            </a:r>
          </a:p>
          <a:p>
            <a:pPr lvl="1" eaLnBrk="1" hangingPunct="1"/>
            <a:r>
              <a:rPr lang="en-GB" altLang="en-US" dirty="0"/>
              <a:t>Primary goal is high throughput, idea for cloud-scale architectures</a:t>
            </a:r>
          </a:p>
          <a:p>
            <a:pPr lvl="1" eaLnBrk="1" hangingPunct="1"/>
            <a:r>
              <a:rPr lang="en-GB" altLang="en-US" dirty="0"/>
              <a:t>Uses a pub/sub messaging architecture</a:t>
            </a:r>
            <a:endParaRPr lang="en-US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DD0911-715C-4C49-9DA1-3E41D4EFEE66}"/>
              </a:ext>
            </a:extLst>
          </p:cNvPr>
          <p:cNvGrpSpPr/>
          <p:nvPr/>
        </p:nvGrpSpPr>
        <p:grpSpPr>
          <a:xfrm>
            <a:off x="1970822" y="2242709"/>
            <a:ext cx="5644946" cy="2794739"/>
            <a:chOff x="2017387" y="2658287"/>
            <a:chExt cx="4839743" cy="2396093"/>
          </a:xfrm>
        </p:grpSpPr>
        <p:grpSp>
          <p:nvGrpSpPr>
            <p:cNvPr id="24" name="Group 23"/>
            <p:cNvGrpSpPr/>
            <p:nvPr/>
          </p:nvGrpSpPr>
          <p:grpSpPr>
            <a:xfrm>
              <a:off x="2017387" y="2840386"/>
              <a:ext cx="1011246" cy="532465"/>
              <a:chOff x="1590806" y="5348614"/>
              <a:chExt cx="1252602" cy="964503"/>
            </a:xfrm>
            <a:solidFill>
              <a:srgbClr val="1580A1"/>
            </a:solidFill>
          </p:grpSpPr>
          <p:sp>
            <p:nvSpPr>
              <p:cNvPr id="25" name="Rectangle 24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Publisher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17387" y="3463900"/>
              <a:ext cx="1011246" cy="532465"/>
              <a:chOff x="1590806" y="5348614"/>
              <a:chExt cx="1252602" cy="964503"/>
            </a:xfrm>
            <a:solidFill>
              <a:srgbClr val="1580A1"/>
            </a:solidFill>
          </p:grpSpPr>
          <p:sp>
            <p:nvSpPr>
              <p:cNvPr id="31" name="Rectangle 30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2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Publisher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017387" y="4087414"/>
              <a:ext cx="1011246" cy="532465"/>
              <a:chOff x="1590806" y="5348614"/>
              <a:chExt cx="1252602" cy="964503"/>
            </a:xfrm>
            <a:solidFill>
              <a:srgbClr val="1580A1"/>
            </a:solidFill>
          </p:grpSpPr>
          <p:sp>
            <p:nvSpPr>
              <p:cNvPr id="34" name="Rectangle 33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Publisher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45884" y="2658287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37" name="Rectangle 36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8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845884" y="3281801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40" name="Rectangle 39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41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845884" y="3905315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43" name="Rectangle 42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44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845884" y="4521915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46" name="Rectangle 45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47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 bwMode="auto">
            <a:xfrm>
              <a:off x="3656303" y="2924519"/>
              <a:ext cx="1569175" cy="1695360"/>
            </a:xfrm>
            <a:prstGeom prst="rect">
              <a:avLst/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GB" sz="1050">
                <a:latin typeface="Lucida Console" pitchFamily="49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928002" y="3174602"/>
              <a:ext cx="1011246" cy="532465"/>
              <a:chOff x="1590806" y="5273458"/>
              <a:chExt cx="1252602" cy="964503"/>
            </a:xfrm>
            <a:solidFill>
              <a:srgbClr val="FFC000"/>
            </a:solidFill>
          </p:grpSpPr>
          <p:sp>
            <p:nvSpPr>
              <p:cNvPr id="49" name="Rectangle 48"/>
              <p:cNvSpPr/>
              <p:nvPr/>
            </p:nvSpPr>
            <p:spPr bwMode="auto">
              <a:xfrm>
                <a:off x="1590806" y="5273458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rgbClr val="333399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 bwMode="auto">
              <a:xfrm>
                <a:off x="1632211" y="5565749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rgbClr val="333399"/>
                    </a:solidFill>
                  </a:rPr>
                  <a:t>Broker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928002" y="3915674"/>
              <a:ext cx="1011246" cy="532465"/>
              <a:chOff x="1590806" y="5348614"/>
              <a:chExt cx="1252602" cy="964503"/>
            </a:xfrm>
            <a:solidFill>
              <a:srgbClr val="FFC000"/>
            </a:solidFill>
          </p:grpSpPr>
          <p:sp>
            <p:nvSpPr>
              <p:cNvPr id="52" name="Rectangle 51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rgbClr val="333399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53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rgbClr val="333399"/>
                    </a:solidFill>
                  </a:rPr>
                  <a:t>Broker</a:t>
                </a:r>
              </a:p>
            </p:txBody>
          </p:sp>
        </p:grpSp>
        <p:cxnSp>
          <p:nvCxnSpPr>
            <p:cNvPr id="4" name="Straight Arrow Connector 3"/>
            <p:cNvCxnSpPr>
              <a:stCxn id="25" idx="3"/>
            </p:cNvCxnSpPr>
            <p:nvPr/>
          </p:nvCxnSpPr>
          <p:spPr bwMode="auto">
            <a:xfrm>
              <a:off x="3028633" y="3106619"/>
              <a:ext cx="627670" cy="17518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3028633" y="3721078"/>
              <a:ext cx="627670" cy="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V="1">
              <a:off x="3028633" y="4178465"/>
              <a:ext cx="627670" cy="17518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endCxn id="40" idx="1"/>
            </p:cNvCxnSpPr>
            <p:nvPr/>
          </p:nvCxnSpPr>
          <p:spPr bwMode="auto">
            <a:xfrm flipV="1">
              <a:off x="5218214" y="3548034"/>
              <a:ext cx="627670" cy="9737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5215300" y="4071266"/>
              <a:ext cx="640763" cy="9940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5225479" y="4353646"/>
              <a:ext cx="630584" cy="43047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 flipV="1">
              <a:off x="5215300" y="2851331"/>
              <a:ext cx="630584" cy="43047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Rectangle 257"/>
            <p:cNvSpPr>
              <a:spLocks noChangeArrowheads="1"/>
            </p:cNvSpPr>
            <p:nvPr/>
          </p:nvSpPr>
          <p:spPr bwMode="auto">
            <a:xfrm>
              <a:off x="3289988" y="3149123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Rectangle 257"/>
            <p:cNvSpPr>
              <a:spLocks noChangeArrowheads="1"/>
            </p:cNvSpPr>
            <p:nvPr/>
          </p:nvSpPr>
          <p:spPr bwMode="auto">
            <a:xfrm>
              <a:off x="3289987" y="3679887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Rectangle 257"/>
            <p:cNvSpPr>
              <a:spLocks noChangeArrowheads="1"/>
            </p:cNvSpPr>
            <p:nvPr/>
          </p:nvSpPr>
          <p:spPr bwMode="auto">
            <a:xfrm>
              <a:off x="3289986" y="4234787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Rectangle 257"/>
            <p:cNvSpPr>
              <a:spLocks noChangeArrowheads="1"/>
            </p:cNvSpPr>
            <p:nvPr/>
          </p:nvSpPr>
          <p:spPr bwMode="auto">
            <a:xfrm>
              <a:off x="5489748" y="3016524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Rectangle 257"/>
            <p:cNvSpPr>
              <a:spLocks noChangeArrowheads="1"/>
            </p:cNvSpPr>
            <p:nvPr/>
          </p:nvSpPr>
          <p:spPr bwMode="auto">
            <a:xfrm>
              <a:off x="5489747" y="3554740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Rectangle 257"/>
            <p:cNvSpPr>
              <a:spLocks noChangeArrowheads="1"/>
            </p:cNvSpPr>
            <p:nvPr/>
          </p:nvSpPr>
          <p:spPr bwMode="auto">
            <a:xfrm>
              <a:off x="5489747" y="4079814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Rectangle 257"/>
            <p:cNvSpPr>
              <a:spLocks noChangeArrowheads="1"/>
            </p:cNvSpPr>
            <p:nvPr/>
          </p:nvSpPr>
          <p:spPr bwMode="auto">
            <a:xfrm>
              <a:off x="5478111" y="4536622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3692649" y="4645828"/>
              <a:ext cx="1539435" cy="267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25" dirty="0"/>
                <a:t>Kafka broker cluster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88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000" dirty="0"/>
              <a:t>Kafka in Industry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57736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dirty="0"/>
              <a:t>Kafka is widely used by major players in industry</a:t>
            </a:r>
          </a:p>
          <a:p>
            <a:pPr lvl="1" eaLnBrk="1" hangingPunct="1"/>
            <a:r>
              <a:rPr lang="en-GB" altLang="en-US" dirty="0"/>
              <a:t>LinkedIn</a:t>
            </a:r>
          </a:p>
          <a:p>
            <a:pPr lvl="1" eaLnBrk="1" hangingPunct="1"/>
            <a:r>
              <a:rPr lang="en-GB" altLang="en-US" dirty="0"/>
              <a:t>Twitter</a:t>
            </a:r>
          </a:p>
          <a:p>
            <a:pPr lvl="1" eaLnBrk="1" hangingPunct="1"/>
            <a:r>
              <a:rPr lang="en-GB" altLang="en-US" dirty="0"/>
              <a:t>Netflix</a:t>
            </a:r>
          </a:p>
          <a:p>
            <a:pPr lvl="1" eaLnBrk="1" hangingPunct="1"/>
            <a:r>
              <a:rPr lang="en-GB" altLang="en-US" dirty="0"/>
              <a:t>Airbnb</a:t>
            </a:r>
          </a:p>
          <a:p>
            <a:pPr lvl="1" eaLnBrk="1" hangingPunct="1"/>
            <a:r>
              <a:rPr lang="en-GB" altLang="en-US" dirty="0"/>
              <a:t>Goldman Sachs</a:t>
            </a:r>
          </a:p>
          <a:p>
            <a:pPr lvl="1" eaLnBrk="1" hangingPunct="1"/>
            <a:r>
              <a:rPr lang="en-GB" altLang="en-US" dirty="0"/>
              <a:t>PayPal</a:t>
            </a:r>
          </a:p>
          <a:p>
            <a:pPr lvl="1" eaLnBrk="1" hangingPunct="1"/>
            <a:r>
              <a:rPr lang="en-GB" altLang="en-US" dirty="0"/>
              <a:t>Coursera</a:t>
            </a:r>
          </a:p>
          <a:p>
            <a:pPr lvl="1" eaLnBrk="1" hangingPunct="1"/>
            <a:r>
              <a:rPr lang="en-GB" altLang="en-US" dirty="0"/>
              <a:t>Hotels.com</a:t>
            </a:r>
          </a:p>
          <a:p>
            <a:pPr lvl="1" eaLnBrk="1" hangingPunct="1"/>
            <a:r>
              <a:rPr lang="en-GB" altLang="en-US" dirty="0"/>
              <a:t>Absa</a:t>
            </a:r>
          </a:p>
          <a:p>
            <a:pPr lvl="1" eaLnBrk="1" hangingPunct="1"/>
            <a:r>
              <a:rPr lang="en-GB" altLang="en-US" dirty="0"/>
              <a:t>Etc.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16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Installing Kafka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Windows…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Go to </a:t>
            </a:r>
            <a:r>
              <a:rPr lang="en-GB" dirty="0">
                <a:latin typeface="+mj-lt"/>
                <a:sym typeface="Wingdings" pitchFamily="2" charset="2"/>
                <a:hlinkClick r:id="rId3"/>
              </a:rPr>
              <a:t>https://kafka.apache.org/downloads.html</a:t>
            </a:r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Download and unzip the latest binary distribution, 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kafka_2.12-2.8.1.tgz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cs typeface="Lao UI" panose="020B0502040204020203" pitchFamily="34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In macOS: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Install Homebrew (if not already installed)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Then run the following command: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07067" y="3772658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 install kafka</a:t>
            </a:r>
          </a:p>
        </p:txBody>
      </p:sp>
    </p:spTree>
    <p:extLst>
      <p:ext uri="{BB962C8B-B14F-4D97-AF65-F5344CB8AC3E}">
        <p14:creationId xmlns:p14="http://schemas.microsoft.com/office/powerpoint/2010/main" val="37403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A Few Words about Zookeeper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46854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Apache Kafka uses Apache Zookeeper to coordinate cluster info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Zookeeper is a distributed hierarchical key-value store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Provides a naming service for large distributed systems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 Kafka download already includes Zookeeper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So you don’t need to download Zookeeper separately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You just need to run Zookeeper first, then you can run Kafka…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251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>
                <a:sym typeface="Wingdings" pitchFamily="2" charset="2"/>
              </a:rPr>
              <a:t>Tweak the Kafka and Zookeeper Config Files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must edit the Kafka and Zookeeper configuration files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Set the data log directories appropriately for your environment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Edit the Kafka configuration file, located here: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Kafka_Home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&gt;/config/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server.properties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Edit the Zookeeper configuration file, located here: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Kafka_Home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&gt;/config/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zookeeper.properties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7500" y="2733749"/>
            <a:ext cx="6872288" cy="2851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log.dirs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=C:/temp/kafka-logs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6121410" y="2744185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7500" y="4320262"/>
            <a:ext cx="6872288" cy="2851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dataDir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=C:/temp/zookeeper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6121410" y="4330698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7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>
                <a:sym typeface="Wingdings" pitchFamily="2" charset="2"/>
              </a:rPr>
              <a:t>Starting Zookeeper and Kafka on Windows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start Zookeeper on Windows: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Open a Command Prompt window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the Kafka installation directory, run the following command: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To start Kafka on Windows: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Open another Command Prompt window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the Kafka installation directory, run the following command: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85900" y="1964672"/>
            <a:ext cx="7349066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bin\windows\zookeeper-server-start.bat config\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2D2454-00DF-47CE-823F-F4CEC9E4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831571"/>
            <a:ext cx="7349066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bin\windows\kafka-server-start.bat config\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5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Starting Zookeeper and Kafka on macOS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start Zookeeper and Kafka on macOS: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Open a new Terminal window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the Kafka installation directory, run the following commands: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5901" y="1976258"/>
            <a:ext cx="7349066" cy="5006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zookeeper-server-start 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/local/etc/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-server-start 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/local/etc/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6449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8555</TotalTime>
  <Words>1132</Words>
  <Application>Microsoft Office PowerPoint</Application>
  <PresentationFormat>On-screen Show (16:9)</PresentationFormat>
  <Paragraphs>202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Lucida Console</vt:lpstr>
      <vt:lpstr>Tahoma</vt:lpstr>
      <vt:lpstr>Wingdings</vt:lpstr>
      <vt:lpstr>Standard_LiveLessons_2017</vt:lpstr>
      <vt:lpstr>Messaging with Kafka</vt:lpstr>
      <vt:lpstr>1. Overview of Messaging using Kafka</vt:lpstr>
      <vt:lpstr>What is Kafka?</vt:lpstr>
      <vt:lpstr>Kafka in Industry</vt:lpstr>
      <vt:lpstr>Installing Kafka</vt:lpstr>
      <vt:lpstr>A Few Words about Zookeeper</vt:lpstr>
      <vt:lpstr>Tweak the Kafka and Zookeeper Config Files</vt:lpstr>
      <vt:lpstr>Starting Zookeeper and Kafka on Windows</vt:lpstr>
      <vt:lpstr>Starting Zookeeper and Kafka on macOS</vt:lpstr>
      <vt:lpstr>2. Using Kafka in a Spring Boot Application</vt:lpstr>
      <vt:lpstr>Spring Boot Dependency for Kafka</vt:lpstr>
      <vt:lpstr>Configuring Application Properties</vt:lpstr>
      <vt:lpstr>Sending Messages to a Topic</vt:lpstr>
      <vt:lpstr>Consuming Messages from a Topic (1 of 2)</vt:lpstr>
      <vt:lpstr>Consuming Messages from a Topic (2 of 2)</vt:lpstr>
      <vt:lpstr>Example REST API to Publish Messages</vt:lpstr>
      <vt:lpstr>Pinging the REST API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175</cp:revision>
  <dcterms:created xsi:type="dcterms:W3CDTF">2015-09-28T19:52:00Z</dcterms:created>
  <dcterms:modified xsi:type="dcterms:W3CDTF">2023-01-09T08:21:46Z</dcterms:modified>
</cp:coreProperties>
</file>