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5" r:id="rId9"/>
    <p:sldId id="304" r:id="rId10"/>
    <p:sldId id="305" r:id="rId11"/>
    <p:sldId id="266" r:id="rId12"/>
    <p:sldId id="267" r:id="rId13"/>
    <p:sldId id="268" r:id="rId14"/>
    <p:sldId id="269" r:id="rId15"/>
    <p:sldId id="270" r:id="rId16"/>
    <p:sldId id="271" r:id="rId17"/>
    <p:sldId id="272" r:id="rId18"/>
    <p:sldId id="273" r:id="rId19"/>
    <p:sldId id="306"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295"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309B9F-1521-4C43-BBD9-611310DDC268}"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880BB21E-CC81-477A-8DD0-FDC825019B8C}">
      <dgm:prSet/>
      <dgm:spPr/>
      <dgm:t>
        <a:bodyPr/>
        <a:lstStyle/>
        <a:p>
          <a:pPr rtl="0"/>
          <a:r>
            <a:rPr lang="en-US" smtClean="0"/>
            <a:t>Bahir Dar Institute of Technology</a:t>
          </a:r>
          <a:endParaRPr lang="en-US"/>
        </a:p>
      </dgm:t>
    </dgm:pt>
    <dgm:pt modelId="{84FFA602-9AE9-425C-AE86-F188D41D68B1}" type="parTrans" cxnId="{0D6DB6A5-1F2C-4089-A8E1-B889C2898A82}">
      <dgm:prSet/>
      <dgm:spPr/>
      <dgm:t>
        <a:bodyPr/>
        <a:lstStyle/>
        <a:p>
          <a:endParaRPr lang="en-US"/>
        </a:p>
      </dgm:t>
    </dgm:pt>
    <dgm:pt modelId="{D47F7473-98AB-4000-9A73-D507A91E8EF3}" type="sibTrans" cxnId="{0D6DB6A5-1F2C-4089-A8E1-B889C2898A82}">
      <dgm:prSet/>
      <dgm:spPr/>
      <dgm:t>
        <a:bodyPr/>
        <a:lstStyle/>
        <a:p>
          <a:endParaRPr lang="en-US"/>
        </a:p>
      </dgm:t>
    </dgm:pt>
    <dgm:pt modelId="{D6F5E7D9-91AE-47A1-8607-2DFF71135D5A}">
      <dgm:prSet/>
      <dgm:spPr/>
      <dgm:t>
        <a:bodyPr/>
        <a:lstStyle/>
        <a:p>
          <a:pPr rtl="0"/>
          <a:r>
            <a:rPr lang="en-US" smtClean="0"/>
            <a:t>Faculty of Computing</a:t>
          </a:r>
          <a:endParaRPr lang="en-US"/>
        </a:p>
      </dgm:t>
    </dgm:pt>
    <dgm:pt modelId="{3EF07DDB-E4F0-45A5-A68B-0E5EE6C282E9}" type="parTrans" cxnId="{D814ABEE-AD1C-4522-84E8-497EA76DA394}">
      <dgm:prSet/>
      <dgm:spPr/>
      <dgm:t>
        <a:bodyPr/>
        <a:lstStyle/>
        <a:p>
          <a:endParaRPr lang="en-US"/>
        </a:p>
      </dgm:t>
    </dgm:pt>
    <dgm:pt modelId="{77362322-D4CB-405A-845B-E906458571E3}" type="sibTrans" cxnId="{D814ABEE-AD1C-4522-84E8-497EA76DA394}">
      <dgm:prSet/>
      <dgm:spPr/>
      <dgm:t>
        <a:bodyPr/>
        <a:lstStyle/>
        <a:p>
          <a:endParaRPr lang="en-US"/>
        </a:p>
      </dgm:t>
    </dgm:pt>
    <dgm:pt modelId="{DA234F0F-8572-4F92-8908-3977A8E5C682}" type="pres">
      <dgm:prSet presAssocID="{F8309B9F-1521-4C43-BBD9-611310DDC268}" presName="Name0" presStyleCnt="0">
        <dgm:presLayoutVars>
          <dgm:dir/>
          <dgm:resizeHandles val="exact"/>
        </dgm:presLayoutVars>
      </dgm:prSet>
      <dgm:spPr/>
      <dgm:t>
        <a:bodyPr/>
        <a:lstStyle/>
        <a:p>
          <a:endParaRPr lang="en-US"/>
        </a:p>
      </dgm:t>
    </dgm:pt>
    <dgm:pt modelId="{58A99017-5668-48E3-8345-BF8D09CCF72E}" type="pres">
      <dgm:prSet presAssocID="{880BB21E-CC81-477A-8DD0-FDC825019B8C}" presName="node" presStyleLbl="node1" presStyleIdx="0" presStyleCnt="2">
        <dgm:presLayoutVars>
          <dgm:bulletEnabled val="1"/>
        </dgm:presLayoutVars>
      </dgm:prSet>
      <dgm:spPr/>
      <dgm:t>
        <a:bodyPr/>
        <a:lstStyle/>
        <a:p>
          <a:endParaRPr lang="en-US"/>
        </a:p>
      </dgm:t>
    </dgm:pt>
    <dgm:pt modelId="{57163A42-9827-4495-9B82-4F75A4DD7515}" type="pres">
      <dgm:prSet presAssocID="{D47F7473-98AB-4000-9A73-D507A91E8EF3}" presName="sibTrans" presStyleLbl="sibTrans2D1" presStyleIdx="0" presStyleCnt="1"/>
      <dgm:spPr/>
      <dgm:t>
        <a:bodyPr/>
        <a:lstStyle/>
        <a:p>
          <a:endParaRPr lang="en-US"/>
        </a:p>
      </dgm:t>
    </dgm:pt>
    <dgm:pt modelId="{B4B1866C-2A9E-4B65-8BEE-75E8371556BC}" type="pres">
      <dgm:prSet presAssocID="{D47F7473-98AB-4000-9A73-D507A91E8EF3}" presName="connectorText" presStyleLbl="sibTrans2D1" presStyleIdx="0" presStyleCnt="1"/>
      <dgm:spPr/>
      <dgm:t>
        <a:bodyPr/>
        <a:lstStyle/>
        <a:p>
          <a:endParaRPr lang="en-US"/>
        </a:p>
      </dgm:t>
    </dgm:pt>
    <dgm:pt modelId="{771AC48F-4437-4356-A67C-CC9A58865A27}" type="pres">
      <dgm:prSet presAssocID="{D6F5E7D9-91AE-47A1-8607-2DFF71135D5A}" presName="node" presStyleLbl="node1" presStyleIdx="1" presStyleCnt="2">
        <dgm:presLayoutVars>
          <dgm:bulletEnabled val="1"/>
        </dgm:presLayoutVars>
      </dgm:prSet>
      <dgm:spPr/>
      <dgm:t>
        <a:bodyPr/>
        <a:lstStyle/>
        <a:p>
          <a:endParaRPr lang="en-US"/>
        </a:p>
      </dgm:t>
    </dgm:pt>
  </dgm:ptLst>
  <dgm:cxnLst>
    <dgm:cxn modelId="{92934AF4-B2CF-4235-B40E-56E9AC00D965}" type="presOf" srcId="{D47F7473-98AB-4000-9A73-D507A91E8EF3}" destId="{57163A42-9827-4495-9B82-4F75A4DD7515}" srcOrd="0" destOrd="0" presId="urn:microsoft.com/office/officeart/2005/8/layout/process1"/>
    <dgm:cxn modelId="{7DDACDB5-E513-473B-A9A1-20810FAB3108}" type="presOf" srcId="{880BB21E-CC81-477A-8DD0-FDC825019B8C}" destId="{58A99017-5668-48E3-8345-BF8D09CCF72E}" srcOrd="0" destOrd="0" presId="urn:microsoft.com/office/officeart/2005/8/layout/process1"/>
    <dgm:cxn modelId="{D814ABEE-AD1C-4522-84E8-497EA76DA394}" srcId="{F8309B9F-1521-4C43-BBD9-611310DDC268}" destId="{D6F5E7D9-91AE-47A1-8607-2DFF71135D5A}" srcOrd="1" destOrd="0" parTransId="{3EF07DDB-E4F0-45A5-A68B-0E5EE6C282E9}" sibTransId="{77362322-D4CB-405A-845B-E906458571E3}"/>
    <dgm:cxn modelId="{7B1E2196-3415-4C37-83F1-A0A125B5EA63}" type="presOf" srcId="{D6F5E7D9-91AE-47A1-8607-2DFF71135D5A}" destId="{771AC48F-4437-4356-A67C-CC9A58865A27}" srcOrd="0" destOrd="0" presId="urn:microsoft.com/office/officeart/2005/8/layout/process1"/>
    <dgm:cxn modelId="{0D6DB6A5-1F2C-4089-A8E1-B889C2898A82}" srcId="{F8309B9F-1521-4C43-BBD9-611310DDC268}" destId="{880BB21E-CC81-477A-8DD0-FDC825019B8C}" srcOrd="0" destOrd="0" parTransId="{84FFA602-9AE9-425C-AE86-F188D41D68B1}" sibTransId="{D47F7473-98AB-4000-9A73-D507A91E8EF3}"/>
    <dgm:cxn modelId="{FF4C33C6-F768-4613-87D8-D43B9B82003D}" type="presOf" srcId="{D47F7473-98AB-4000-9A73-D507A91E8EF3}" destId="{B4B1866C-2A9E-4B65-8BEE-75E8371556BC}" srcOrd="1" destOrd="0" presId="urn:microsoft.com/office/officeart/2005/8/layout/process1"/>
    <dgm:cxn modelId="{C861B63B-C8C7-418F-9BE8-EA2401F5B314}" type="presOf" srcId="{F8309B9F-1521-4C43-BBD9-611310DDC268}" destId="{DA234F0F-8572-4F92-8908-3977A8E5C682}" srcOrd="0" destOrd="0" presId="urn:microsoft.com/office/officeart/2005/8/layout/process1"/>
    <dgm:cxn modelId="{8FE510C7-3F3C-4873-B615-9B463EDB2C25}" type="presParOf" srcId="{DA234F0F-8572-4F92-8908-3977A8E5C682}" destId="{58A99017-5668-48E3-8345-BF8D09CCF72E}" srcOrd="0" destOrd="0" presId="urn:microsoft.com/office/officeart/2005/8/layout/process1"/>
    <dgm:cxn modelId="{19B3171B-49BF-4728-8C8A-2A17428C668B}" type="presParOf" srcId="{DA234F0F-8572-4F92-8908-3977A8E5C682}" destId="{57163A42-9827-4495-9B82-4F75A4DD7515}" srcOrd="1" destOrd="0" presId="urn:microsoft.com/office/officeart/2005/8/layout/process1"/>
    <dgm:cxn modelId="{A62858F1-8AC6-40DC-9BEE-27888323B903}" type="presParOf" srcId="{57163A42-9827-4495-9B82-4F75A4DD7515}" destId="{B4B1866C-2A9E-4B65-8BEE-75E8371556BC}" srcOrd="0" destOrd="0" presId="urn:microsoft.com/office/officeart/2005/8/layout/process1"/>
    <dgm:cxn modelId="{D85D84E8-C64D-417A-A5FE-B22BA6B70F8B}" type="presParOf" srcId="{DA234F0F-8572-4F92-8908-3977A8E5C682}" destId="{771AC48F-4437-4356-A67C-CC9A58865A2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99017-5668-48E3-8345-BF8D09CCF72E}">
      <dsp:nvSpPr>
        <dsp:cNvPr id="0" name=""/>
        <dsp:cNvSpPr/>
      </dsp:nvSpPr>
      <dsp:spPr>
        <a:xfrm>
          <a:off x="1518" y="0"/>
          <a:ext cx="3237234" cy="1019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smtClean="0"/>
            <a:t>Bahir Dar Institute of Technology</a:t>
          </a:r>
          <a:endParaRPr lang="en-US" sz="2700" kern="1200"/>
        </a:p>
      </dsp:txBody>
      <dsp:txXfrm>
        <a:off x="31369" y="29851"/>
        <a:ext cx="3177532" cy="959473"/>
      </dsp:txXfrm>
    </dsp:sp>
    <dsp:sp modelId="{57163A42-9827-4495-9B82-4F75A4DD7515}">
      <dsp:nvSpPr>
        <dsp:cNvPr id="0" name=""/>
        <dsp:cNvSpPr/>
      </dsp:nvSpPr>
      <dsp:spPr>
        <a:xfrm>
          <a:off x="3562476" y="108170"/>
          <a:ext cx="686293" cy="8028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562476" y="268737"/>
        <a:ext cx="480405" cy="481700"/>
      </dsp:txXfrm>
    </dsp:sp>
    <dsp:sp modelId="{771AC48F-4437-4356-A67C-CC9A58865A27}">
      <dsp:nvSpPr>
        <dsp:cNvPr id="0" name=""/>
        <dsp:cNvSpPr/>
      </dsp:nvSpPr>
      <dsp:spPr>
        <a:xfrm>
          <a:off x="4533646" y="0"/>
          <a:ext cx="3237234" cy="1019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smtClean="0"/>
            <a:t>Faculty of Computing</a:t>
          </a:r>
          <a:endParaRPr lang="en-US" sz="2700" kern="1200"/>
        </a:p>
      </dsp:txBody>
      <dsp:txXfrm>
        <a:off x="4563497" y="29851"/>
        <a:ext cx="3177532" cy="9594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新細明體" pitchFamily="18" charset="-120"/>
                  </a:defRPr>
                </a:lvl1pPr>
                <a:lvl2pPr marL="742950" indent="-285750">
                  <a:defRPr sz="2400">
                    <a:solidFill>
                      <a:schemeClr val="tx1"/>
                    </a:solidFill>
                    <a:latin typeface="Tahoma" panose="020B0604030504040204" pitchFamily="34" charset="0"/>
                    <a:ea typeface="新細明體" pitchFamily="18" charset="-120"/>
                  </a:defRPr>
                </a:lvl2pPr>
                <a:lvl3pPr marL="1143000" indent="-228600">
                  <a:defRPr sz="2400">
                    <a:solidFill>
                      <a:schemeClr val="tx1"/>
                    </a:solidFill>
                    <a:latin typeface="Tahoma" panose="020B0604030504040204" pitchFamily="34" charset="0"/>
                    <a:ea typeface="新細明體" pitchFamily="18" charset="-120"/>
                  </a:defRPr>
                </a:lvl3pPr>
                <a:lvl4pPr marL="1600200" indent="-228600">
                  <a:defRPr sz="2400">
                    <a:solidFill>
                      <a:schemeClr val="tx1"/>
                    </a:solidFill>
                    <a:latin typeface="Tahoma" panose="020B0604030504040204" pitchFamily="34" charset="0"/>
                    <a:ea typeface="新細明體" pitchFamily="18" charset="-120"/>
                  </a:defRPr>
                </a:lvl4pPr>
                <a:lvl5pPr marL="2057400" indent="-228600">
                  <a:defRPr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9pPr>
              </a:lstStyle>
              <a:p>
                <a:pPr eaLnBrk="1" hangingPunct="1">
                  <a:defRPr/>
                </a:pPr>
                <a:endParaRPr lang="en-US" altLang="en-US" sz="2400" smtClean="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sp>
        <p:nvSpPr>
          <p:cNvPr id="5187" name="Rectangle 67"/>
          <p:cNvSpPr>
            <a:spLocks noGrp="1" noChangeArrowheads="1"/>
          </p:cNvSpPr>
          <p:nvPr>
            <p:ph type="ctrTitle"/>
          </p:nvPr>
        </p:nvSpPr>
        <p:spPr>
          <a:xfrm>
            <a:off x="1320800" y="1752600"/>
            <a:ext cx="103632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solidFill>
                  <a:srgbClr val="003399"/>
                </a:solidFill>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fld id="{679FA458-3309-4CD5-9FB0-C38DE74B08D8}" type="datetime1">
              <a:rPr lang="en-US"/>
              <a:pPr>
                <a:defRPr/>
              </a:pPr>
              <a:t>3/18/2023</a:t>
            </a:fld>
            <a:endParaRPr lang="en-US"/>
          </a:p>
        </p:txBody>
      </p:sp>
      <p:sp>
        <p:nvSpPr>
          <p:cNvPr id="70" name="Rectangle 70"/>
          <p:cNvSpPr>
            <a:spLocks noGrp="1" noChangeArrowheads="1"/>
          </p:cNvSpPr>
          <p:nvPr>
            <p:ph type="ftr" sz="quarter" idx="11"/>
          </p:nvPr>
        </p:nvSpPr>
        <p:spPr/>
        <p:txBody>
          <a:bodyPr/>
          <a:lstStyle>
            <a:lvl1pPr>
              <a:defRPr/>
            </a:lvl1pPr>
          </a:lstStyle>
          <a:p>
            <a:pPr>
              <a:defRPr/>
            </a:pPr>
            <a:endParaRPr lang="en-US"/>
          </a:p>
        </p:txBody>
      </p:sp>
      <p:sp>
        <p:nvSpPr>
          <p:cNvPr id="71" name="Rectangle 71"/>
          <p:cNvSpPr>
            <a:spLocks noGrp="1" noChangeArrowheads="1"/>
          </p:cNvSpPr>
          <p:nvPr>
            <p:ph type="sldNum" sz="quarter" idx="12"/>
          </p:nvPr>
        </p:nvSpPr>
        <p:spPr/>
        <p:txBody>
          <a:bodyPr/>
          <a:lstStyle>
            <a:lvl1pPr>
              <a:defRPr/>
            </a:lvl1pPr>
          </a:lstStyle>
          <a:p>
            <a:pPr>
              <a:defRPr/>
            </a:pPr>
            <a:fld id="{71FB517F-9F79-4374-A008-2E56444684FF}" type="slidenum">
              <a:rPr lang="en-US" altLang="en-US"/>
              <a:pPr>
                <a:defRPr/>
              </a:pPr>
              <a:t>‹#›</a:t>
            </a:fld>
            <a:endParaRPr lang="en-US" altLang="en-US"/>
          </a:p>
        </p:txBody>
      </p:sp>
    </p:spTree>
    <p:extLst>
      <p:ext uri="{BB962C8B-B14F-4D97-AF65-F5344CB8AC3E}">
        <p14:creationId xmlns:p14="http://schemas.microsoft.com/office/powerpoint/2010/main" val="242406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C9063883-1CF1-496A-9F2B-6BF60C861AE2}" type="datetime1">
              <a:rPr lang="en-US"/>
              <a:pPr>
                <a:defRPr/>
              </a:pPr>
              <a:t>3/18/2023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FD3F622-D01F-4338-B7D2-4F74D24B2691}" type="slidenum">
              <a:rPr lang="en-US" altLang="en-US"/>
              <a:pPr>
                <a:defRPr/>
              </a:pPr>
              <a:t>‹#›</a:t>
            </a:fld>
            <a:endParaRPr lang="en-US" altLang="en-US"/>
          </a:p>
        </p:txBody>
      </p:sp>
    </p:spTree>
    <p:extLst>
      <p:ext uri="{BB962C8B-B14F-4D97-AF65-F5344CB8AC3E}">
        <p14:creationId xmlns:p14="http://schemas.microsoft.com/office/powerpoint/2010/main" val="77831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4C7D220B-3A76-4097-958D-7A6727E747B8}" type="datetime1">
              <a:rPr lang="en-US"/>
              <a:pPr>
                <a:defRPr/>
              </a:pPr>
              <a:t>3/18/2023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7A2F38A8-E6AA-44FE-ADED-08AB46BCD46A}" type="slidenum">
              <a:rPr lang="en-US" altLang="en-US"/>
              <a:pPr>
                <a:defRPr/>
              </a:pPr>
              <a:t>‹#›</a:t>
            </a:fld>
            <a:endParaRPr lang="en-US" altLang="en-US"/>
          </a:p>
        </p:txBody>
      </p:sp>
    </p:spTree>
    <p:extLst>
      <p:ext uri="{BB962C8B-B14F-4D97-AF65-F5344CB8AC3E}">
        <p14:creationId xmlns:p14="http://schemas.microsoft.com/office/powerpoint/2010/main" val="72199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fld id="{510FB91A-0DC4-46A0-9263-ED926330A104}" type="datetime1">
              <a:rPr lang="en-US"/>
              <a:pPr>
                <a:defRPr/>
              </a:pPr>
              <a:t>3/18/2023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20A83E54-7A75-456E-A515-DE5E814CCF93}" type="slidenum">
              <a:rPr lang="en-US" altLang="en-US"/>
              <a:pPr>
                <a:defRPr/>
              </a:pPr>
              <a:t>‹#›</a:t>
            </a:fld>
            <a:endParaRPr lang="en-US" altLang="en-US"/>
          </a:p>
        </p:txBody>
      </p:sp>
    </p:spTree>
    <p:extLst>
      <p:ext uri="{BB962C8B-B14F-4D97-AF65-F5344CB8AC3E}">
        <p14:creationId xmlns:p14="http://schemas.microsoft.com/office/powerpoint/2010/main" val="167710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fld id="{E7C14ECF-9808-4053-8F5E-A5663771390D}" type="datetime1">
              <a:rPr lang="en-US"/>
              <a:pPr>
                <a:defRPr/>
              </a:pPr>
              <a:t>3/18/2023</a:t>
            </a:fld>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F9B3B6C-3347-41BB-BFB6-88004E20FF55}" type="slidenum">
              <a:rPr lang="en-US" altLang="en-US"/>
              <a:pPr>
                <a:defRPr/>
              </a:pPr>
              <a:t>‹#›</a:t>
            </a:fld>
            <a:endParaRPr lang="en-US" altLang="en-US"/>
          </a:p>
        </p:txBody>
      </p:sp>
    </p:spTree>
    <p:extLst>
      <p:ext uri="{BB962C8B-B14F-4D97-AF65-F5344CB8AC3E}">
        <p14:creationId xmlns:p14="http://schemas.microsoft.com/office/powerpoint/2010/main" val="135165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fld id="{E7E5CF43-B369-4BF7-B799-D34F82418719}" type="datetime1">
              <a:rPr lang="en-US"/>
              <a:pPr>
                <a:defRPr/>
              </a:pPr>
              <a:t>3/18/2023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2EC7D865-FB6C-493D-BABD-5A311A466254}" type="slidenum">
              <a:rPr lang="en-US" altLang="en-US"/>
              <a:pPr>
                <a:defRPr/>
              </a:pPr>
              <a:t>‹#›</a:t>
            </a:fld>
            <a:endParaRPr lang="en-US" altLang="en-US"/>
          </a:p>
        </p:txBody>
      </p:sp>
    </p:spTree>
    <p:extLst>
      <p:ext uri="{BB962C8B-B14F-4D97-AF65-F5344CB8AC3E}">
        <p14:creationId xmlns:p14="http://schemas.microsoft.com/office/powerpoint/2010/main" val="286718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ln/>
        </p:spPr>
        <p:txBody>
          <a:bodyPr/>
          <a:lstStyle>
            <a:lvl1pPr>
              <a:defRPr/>
            </a:lvl1pPr>
          </a:lstStyle>
          <a:p>
            <a:pPr>
              <a:defRPr/>
            </a:pPr>
            <a:fld id="{33271A22-D142-46AA-9450-1ED91E90F1A4}" type="datetime1">
              <a:rPr lang="en-US"/>
              <a:pPr>
                <a:defRPr/>
              </a:pPr>
              <a:t>3/18/2023</a:t>
            </a:fld>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pPr>
              <a:defRPr/>
            </a:pPr>
            <a:fld id="{DEC998A9-0E5D-451E-8DA3-B91DF2452DD5}" type="slidenum">
              <a:rPr lang="en-US" altLang="en-US"/>
              <a:pPr>
                <a:defRPr/>
              </a:pPr>
              <a:t>‹#›</a:t>
            </a:fld>
            <a:endParaRPr lang="en-US" altLang="en-US"/>
          </a:p>
        </p:txBody>
      </p:sp>
    </p:spTree>
    <p:extLst>
      <p:ext uri="{BB962C8B-B14F-4D97-AF65-F5344CB8AC3E}">
        <p14:creationId xmlns:p14="http://schemas.microsoft.com/office/powerpoint/2010/main" val="30881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ln/>
        </p:spPr>
        <p:txBody>
          <a:bodyPr/>
          <a:lstStyle>
            <a:lvl1pPr>
              <a:defRPr/>
            </a:lvl1pPr>
          </a:lstStyle>
          <a:p>
            <a:pPr>
              <a:defRPr/>
            </a:pPr>
            <a:fld id="{ECBE05C6-B2E2-478F-9392-3A3868E30701}" type="datetime1">
              <a:rPr lang="en-US"/>
              <a:pPr>
                <a:defRPr/>
              </a:pPr>
              <a:t>3/18/2023</a:t>
            </a:fld>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pPr>
              <a:defRPr/>
            </a:pPr>
            <a:fld id="{AECB2AE1-6AEE-42A4-9767-46A21F0DAA10}" type="slidenum">
              <a:rPr lang="en-US" altLang="en-US"/>
              <a:pPr>
                <a:defRPr/>
              </a:pPr>
              <a:t>‹#›</a:t>
            </a:fld>
            <a:endParaRPr lang="en-US" altLang="en-US"/>
          </a:p>
        </p:txBody>
      </p:sp>
    </p:spTree>
    <p:extLst>
      <p:ext uri="{BB962C8B-B14F-4D97-AF65-F5344CB8AC3E}">
        <p14:creationId xmlns:p14="http://schemas.microsoft.com/office/powerpoint/2010/main" val="10770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fld id="{6F647999-1844-4525-9F16-A8BBC5A2DA88}" type="datetime1">
              <a:rPr lang="en-US"/>
              <a:pPr>
                <a:defRPr/>
              </a:pPr>
              <a:t>3/18/2023</a:t>
            </a:fld>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72805DC9-BBDB-4AF0-B801-E7639292EAD9}" type="slidenum">
              <a:rPr lang="en-US" altLang="en-US"/>
              <a:pPr>
                <a:defRPr/>
              </a:pPr>
              <a:t>‹#›</a:t>
            </a:fld>
            <a:endParaRPr lang="en-US" altLang="en-US"/>
          </a:p>
        </p:txBody>
      </p:sp>
    </p:spTree>
    <p:extLst>
      <p:ext uri="{BB962C8B-B14F-4D97-AF65-F5344CB8AC3E}">
        <p14:creationId xmlns:p14="http://schemas.microsoft.com/office/powerpoint/2010/main" val="252891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08E9CE0E-1554-4030-9A32-834B75973898}" type="datetime1">
              <a:rPr lang="en-US"/>
              <a:pPr>
                <a:defRPr/>
              </a:pPr>
              <a:t>3/18/2023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851D2377-B4A3-4616-AE9A-4EB6CCBAB817}" type="slidenum">
              <a:rPr lang="en-US" altLang="en-US"/>
              <a:pPr>
                <a:defRPr/>
              </a:pPr>
              <a:t>‹#›</a:t>
            </a:fld>
            <a:endParaRPr lang="en-US" altLang="en-US"/>
          </a:p>
        </p:txBody>
      </p:sp>
    </p:spTree>
    <p:extLst>
      <p:ext uri="{BB962C8B-B14F-4D97-AF65-F5344CB8AC3E}">
        <p14:creationId xmlns:p14="http://schemas.microsoft.com/office/powerpoint/2010/main" val="368302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fld id="{6785B478-60A9-4C30-A947-C59983924915}" type="datetime1">
              <a:rPr lang="en-US"/>
              <a:pPr>
                <a:defRPr/>
              </a:pPr>
              <a:t>3/18/2023</a:t>
            </a:fld>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06FA9696-D020-47EF-94C5-DA6EC439C1D7}" type="slidenum">
              <a:rPr lang="en-US" altLang="en-US"/>
              <a:pPr>
                <a:defRPr/>
              </a:pPr>
              <a:t>‹#›</a:t>
            </a:fld>
            <a:endParaRPr lang="en-US" altLang="en-US"/>
          </a:p>
        </p:txBody>
      </p:sp>
    </p:spTree>
    <p:extLst>
      <p:ext uri="{BB962C8B-B14F-4D97-AF65-F5344CB8AC3E}">
        <p14:creationId xmlns:p14="http://schemas.microsoft.com/office/powerpoint/2010/main" val="186668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2192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pSp>
        </p:grpSp>
        <p:sp>
          <p:nvSpPr>
            <p:cNvPr id="1033" name="Rectangle 57" descr="60%"/>
            <p:cNvSpPr>
              <a:spLocks noChangeArrowheads="1"/>
            </p:cNvSpPr>
            <p:nvPr/>
          </p:nvSpPr>
          <p:spPr bwMode="ltGray">
            <a:xfrm>
              <a:off x="2112" y="0"/>
              <a:ext cx="3648" cy="96"/>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新細明體" pitchFamily="18" charset="-120"/>
                </a:defRPr>
              </a:lvl1pPr>
              <a:lvl2pPr marL="742950" indent="-285750">
                <a:defRPr sz="2400">
                  <a:solidFill>
                    <a:schemeClr val="tx1"/>
                  </a:solidFill>
                  <a:latin typeface="Tahoma" panose="020B0604030504040204" pitchFamily="34" charset="0"/>
                  <a:ea typeface="新細明體" pitchFamily="18" charset="-120"/>
                </a:defRPr>
              </a:lvl2pPr>
              <a:lvl3pPr marL="1143000" indent="-228600">
                <a:defRPr sz="2400">
                  <a:solidFill>
                    <a:schemeClr val="tx1"/>
                  </a:solidFill>
                  <a:latin typeface="Tahoma" panose="020B0604030504040204" pitchFamily="34" charset="0"/>
                  <a:ea typeface="新細明體" pitchFamily="18" charset="-120"/>
                </a:defRPr>
              </a:lvl3pPr>
              <a:lvl4pPr marL="1600200" indent="-228600">
                <a:defRPr sz="2400">
                  <a:solidFill>
                    <a:schemeClr val="tx1"/>
                  </a:solidFill>
                  <a:latin typeface="Tahoma" panose="020B0604030504040204" pitchFamily="34" charset="0"/>
                  <a:ea typeface="新細明體" pitchFamily="18" charset="-120"/>
                </a:defRPr>
              </a:lvl4pPr>
              <a:lvl5pPr marL="2057400" indent="-228600">
                <a:defRPr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新細明體" pitchFamily="18" charset="-120"/>
                </a:defRPr>
              </a:lvl9pPr>
            </a:lstStyle>
            <a:p>
              <a:pPr eaLnBrk="1" hangingPunct="1">
                <a:defRPr/>
              </a:pPr>
              <a:endParaRPr lang="en-US" altLang="en-US" sz="2400" smtClean="0"/>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1" name="Rectangle 6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20AD9F15-BF1D-4C57-B4C6-6687F540435E}" type="datetime1">
              <a:rPr lang="en-US"/>
              <a:pPr>
                <a:defRPr/>
              </a:pPr>
              <a:t>3/18/2023</a:t>
            </a:fld>
            <a:endParaRPr lang="en-US"/>
          </a:p>
        </p:txBody>
      </p:sp>
      <p:sp>
        <p:nvSpPr>
          <p:cNvPr id="4162" name="Rectangle 6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4163" name="Rectangle 6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0D38D309-D19B-4393-9A07-BC13F3B9D161}" type="slidenum">
              <a:rPr lang="en-US" altLang="en-US"/>
              <a:pPr>
                <a:defRPr/>
              </a:pPr>
              <a:t>‹#›</a:t>
            </a:fld>
            <a:endParaRPr lang="en-US" altLang="en-US"/>
          </a:p>
        </p:txBody>
      </p:sp>
    </p:spTree>
    <p:extLst>
      <p:ext uri="{BB962C8B-B14F-4D97-AF65-F5344CB8AC3E}">
        <p14:creationId xmlns:p14="http://schemas.microsoft.com/office/powerpoint/2010/main" val="2785057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spcBef>
          <a:spcPct val="0"/>
        </a:spcBef>
        <a:spcAft>
          <a:spcPct val="0"/>
        </a:spcAft>
        <a:defRPr sz="4000">
          <a:solidFill>
            <a:srgbClr val="003399"/>
          </a:solidFill>
          <a:latin typeface="+mj-lt"/>
          <a:ea typeface="+mj-ea"/>
          <a:cs typeface="+mj-cs"/>
        </a:defRPr>
      </a:lvl1pPr>
      <a:lvl2pPr algn="l" rtl="0" eaLnBrk="0" fontAlgn="base" hangingPunct="0">
        <a:spcBef>
          <a:spcPct val="0"/>
        </a:spcBef>
        <a:spcAft>
          <a:spcPct val="0"/>
        </a:spcAft>
        <a:defRPr sz="4000">
          <a:solidFill>
            <a:srgbClr val="003399"/>
          </a:solidFill>
          <a:latin typeface="Tahoma" pitchFamily="34" charset="0"/>
        </a:defRPr>
      </a:lvl2pPr>
      <a:lvl3pPr algn="l" rtl="0" eaLnBrk="0" fontAlgn="base" hangingPunct="0">
        <a:spcBef>
          <a:spcPct val="0"/>
        </a:spcBef>
        <a:spcAft>
          <a:spcPct val="0"/>
        </a:spcAft>
        <a:defRPr sz="4000">
          <a:solidFill>
            <a:srgbClr val="003399"/>
          </a:solidFill>
          <a:latin typeface="Tahoma" pitchFamily="34" charset="0"/>
        </a:defRPr>
      </a:lvl3pPr>
      <a:lvl4pPr algn="l" rtl="0" eaLnBrk="0" fontAlgn="base" hangingPunct="0">
        <a:spcBef>
          <a:spcPct val="0"/>
        </a:spcBef>
        <a:spcAft>
          <a:spcPct val="0"/>
        </a:spcAft>
        <a:defRPr sz="4000">
          <a:solidFill>
            <a:srgbClr val="003399"/>
          </a:solidFill>
          <a:latin typeface="Tahoma" pitchFamily="34" charset="0"/>
        </a:defRPr>
      </a:lvl4pPr>
      <a:lvl5pPr algn="l" rtl="0" eaLnBrk="0" fontAlgn="base" hangingPunct="0">
        <a:spcBef>
          <a:spcPct val="0"/>
        </a:spcBef>
        <a:spcAft>
          <a:spcPct val="0"/>
        </a:spcAft>
        <a:defRPr sz="4000">
          <a:solidFill>
            <a:srgbClr val="003399"/>
          </a:solidFill>
          <a:latin typeface="Tahoma" pitchFamily="34" charset="0"/>
        </a:defRPr>
      </a:lvl5pPr>
      <a:lvl6pPr marL="457200" algn="l" rtl="0" fontAlgn="base">
        <a:spcBef>
          <a:spcPct val="0"/>
        </a:spcBef>
        <a:spcAft>
          <a:spcPct val="0"/>
        </a:spcAft>
        <a:defRPr sz="4000">
          <a:solidFill>
            <a:srgbClr val="003399"/>
          </a:solidFill>
          <a:latin typeface="Tahoma" pitchFamily="34" charset="0"/>
        </a:defRPr>
      </a:lvl6pPr>
      <a:lvl7pPr marL="914400" algn="l" rtl="0" fontAlgn="base">
        <a:spcBef>
          <a:spcPct val="0"/>
        </a:spcBef>
        <a:spcAft>
          <a:spcPct val="0"/>
        </a:spcAft>
        <a:defRPr sz="4000">
          <a:solidFill>
            <a:srgbClr val="003399"/>
          </a:solidFill>
          <a:latin typeface="Tahoma" pitchFamily="34" charset="0"/>
        </a:defRPr>
      </a:lvl7pPr>
      <a:lvl8pPr marL="1371600" algn="l" rtl="0" fontAlgn="base">
        <a:spcBef>
          <a:spcPct val="0"/>
        </a:spcBef>
        <a:spcAft>
          <a:spcPct val="0"/>
        </a:spcAft>
        <a:defRPr sz="4000">
          <a:solidFill>
            <a:srgbClr val="003399"/>
          </a:solidFill>
          <a:latin typeface="Tahoma" pitchFamily="34" charset="0"/>
        </a:defRPr>
      </a:lvl8pPr>
      <a:lvl9pPr marL="1828800" algn="l" rtl="0" fontAlgn="base">
        <a:spcBef>
          <a:spcPct val="0"/>
        </a:spcBef>
        <a:spcAft>
          <a:spcPct val="0"/>
        </a:spcAft>
        <a:defRPr sz="4000">
          <a:solidFill>
            <a:srgbClr val="003399"/>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0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9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37855" y="2852738"/>
            <a:ext cx="8469745" cy="1143000"/>
          </a:xfrm>
        </p:spPr>
        <p:txBody>
          <a:bodyPr/>
          <a:lstStyle/>
          <a:p>
            <a:r>
              <a:rPr lang="en-US" altLang="en-US" sz="2800" b="1" dirty="0" smtClean="0"/>
              <a:t>Chapter </a:t>
            </a:r>
            <a:r>
              <a:rPr lang="en-US" altLang="en-US" sz="2800" b="1" dirty="0"/>
              <a:t>3</a:t>
            </a:r>
            <a:r>
              <a:rPr lang="en-US" altLang="en-US" sz="2800" b="1" dirty="0" smtClean="0"/>
              <a:t>: </a:t>
            </a:r>
            <a:r>
              <a:rPr lang="en-US" altLang="en-US" sz="2800" b="1" dirty="0"/>
              <a:t>Source code generation from UML models </a:t>
            </a:r>
            <a:endParaRPr lang="en-US" altLang="en-US" sz="5400" b="1" dirty="0"/>
          </a:p>
        </p:txBody>
      </p:sp>
      <p:sp>
        <p:nvSpPr>
          <p:cNvPr id="5123" name="Rectangle 3" descr="Rectangle: Click to edit Master text styles&#10;Second level&#10;Third level&#10;Fourth level&#10;Fifth level"/>
          <p:cNvSpPr>
            <a:spLocks noGrp="1" noChangeArrowheads="1"/>
          </p:cNvSpPr>
          <p:nvPr>
            <p:ph type="subTitle" idx="1"/>
          </p:nvPr>
        </p:nvSpPr>
        <p:spPr>
          <a:xfrm>
            <a:off x="2328864" y="4419600"/>
            <a:ext cx="7272337" cy="1752600"/>
          </a:xfrm>
        </p:spPr>
        <p:txBody>
          <a:bodyPr/>
          <a:lstStyle/>
          <a:p>
            <a:pPr eaLnBrk="1" hangingPunct="1"/>
            <a:r>
              <a:rPr lang="en-US" altLang="en-US" sz="2400" dirty="0"/>
              <a:t>Target </a:t>
            </a:r>
            <a:r>
              <a:rPr lang="en-US" altLang="en-US" sz="2400" dirty="0" smtClean="0"/>
              <a:t>group:3</a:t>
            </a:r>
            <a:r>
              <a:rPr lang="en-US" altLang="en-US" sz="2400" baseline="30000" dirty="0" smtClean="0"/>
              <a:t>rd</a:t>
            </a:r>
            <a:r>
              <a:rPr lang="en-US" altLang="en-US" sz="2400" dirty="0" smtClean="0"/>
              <a:t> </a:t>
            </a:r>
            <a:r>
              <a:rPr lang="en-US" altLang="en-US" sz="2400" dirty="0"/>
              <a:t>year software engineering students</a:t>
            </a:r>
          </a:p>
          <a:p>
            <a:pPr eaLnBrk="1" hangingPunct="1"/>
            <a:endParaRPr lang="en-US" altLang="en-US" sz="2400" dirty="0"/>
          </a:p>
          <a:p>
            <a:pPr eaLnBrk="1" hangingPunct="1"/>
            <a:endParaRPr lang="en-US" altLang="en-US" sz="2400" dirty="0"/>
          </a:p>
          <a:p>
            <a:pPr eaLnBrk="1" hangingPunct="1"/>
            <a:r>
              <a:rPr lang="en-US" altLang="en-US" sz="2400" dirty="0"/>
              <a:t>Compiled by </a:t>
            </a:r>
            <a:r>
              <a:rPr lang="en-US" altLang="en-US" sz="2400" dirty="0" err="1"/>
              <a:t>Samuel.A</a:t>
            </a:r>
            <a:endParaRPr lang="en-US" altLang="en-US" sz="2400" dirty="0"/>
          </a:p>
        </p:txBody>
      </p:sp>
      <p:sp>
        <p:nvSpPr>
          <p:cNvPr id="512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9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0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90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fld id="{EB4E8229-A557-4B00-8D36-6C9118EC6F0A}" type="datetime1">
              <a:rPr lang="en-US" altLang="en-US" sz="1400">
                <a:solidFill>
                  <a:srgbClr val="40458C"/>
                </a:solidFill>
                <a:ea typeface="新細明體" pitchFamily="18" charset="-120"/>
              </a:rPr>
              <a:pPr fontAlgn="base">
                <a:spcBef>
                  <a:spcPct val="0"/>
                </a:spcBef>
                <a:spcAft>
                  <a:spcPct val="0"/>
                </a:spcAft>
                <a:buClrTx/>
                <a:buSzTx/>
                <a:buNone/>
              </a:pPr>
              <a:t>3/18/2023</a:t>
            </a:fld>
            <a:endParaRPr lang="en-US" altLang="en-US" sz="1400">
              <a:solidFill>
                <a:srgbClr val="40458C"/>
              </a:solidFill>
              <a:ea typeface="新細明體" pitchFamily="18" charset="-120"/>
            </a:endParaRPr>
          </a:p>
        </p:txBody>
      </p:sp>
      <p:sp>
        <p:nvSpPr>
          <p:cNvPr id="51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9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0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90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Tahoma" panose="020B0604030504040204" pitchFamily="34" charset="0"/>
              </a:defRPr>
            </a:lvl9pPr>
          </a:lstStyle>
          <a:p>
            <a:pPr fontAlgn="base">
              <a:spcBef>
                <a:spcPct val="0"/>
              </a:spcBef>
              <a:spcAft>
                <a:spcPct val="0"/>
              </a:spcAft>
              <a:buClrTx/>
              <a:buSzTx/>
              <a:buNone/>
            </a:pPr>
            <a:fld id="{14757D35-AF05-4F4C-B177-DC76D7A07D19}" type="slidenum">
              <a:rPr lang="en-US" altLang="en-US" sz="1400">
                <a:solidFill>
                  <a:srgbClr val="40458C"/>
                </a:solidFill>
                <a:ea typeface="新細明體" pitchFamily="18" charset="-120"/>
              </a:rPr>
              <a:pPr fontAlgn="base">
                <a:spcBef>
                  <a:spcPct val="0"/>
                </a:spcBef>
                <a:spcAft>
                  <a:spcPct val="0"/>
                </a:spcAft>
                <a:buClrTx/>
                <a:buSzTx/>
                <a:buNone/>
              </a:pPr>
              <a:t>1</a:t>
            </a:fld>
            <a:endParaRPr lang="en-US" altLang="en-US" sz="1400">
              <a:solidFill>
                <a:srgbClr val="40458C"/>
              </a:solidFill>
              <a:ea typeface="新細明體" pitchFamily="18" charset="-120"/>
            </a:endParaRPr>
          </a:p>
        </p:txBody>
      </p:sp>
      <p:graphicFrame>
        <p:nvGraphicFramePr>
          <p:cNvPr id="3" name="Diagram 2"/>
          <p:cNvGraphicFramePr/>
          <p:nvPr>
            <p:extLst>
              <p:ext uri="{D42A27DB-BD31-4B8C-83A1-F6EECF244321}">
                <p14:modId xmlns:p14="http://schemas.microsoft.com/office/powerpoint/2010/main" val="2654705030"/>
              </p:ext>
            </p:extLst>
          </p:nvPr>
        </p:nvGraphicFramePr>
        <p:xfrm>
          <a:off x="2362200" y="928256"/>
          <a:ext cx="7772400" cy="101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3" descr="Rectangle: Click to edit Master text styles&#10;Second level&#10;Third level&#10;Fourth level&#10;Fifth level"/>
          <p:cNvSpPr txBox="1">
            <a:spLocks noChangeArrowheads="1"/>
          </p:cNvSpPr>
          <p:nvPr/>
        </p:nvSpPr>
        <p:spPr bwMode="auto">
          <a:xfrm>
            <a:off x="2362200" y="2023630"/>
            <a:ext cx="8125691" cy="127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chemeClr val="hlink"/>
              </a:buClr>
              <a:buSzPct val="90000"/>
              <a:buFont typeface="Wingdings" pitchFamily="2" charset="2"/>
              <a:buNone/>
              <a:defRPr sz="3200">
                <a:solidFill>
                  <a:srgbClr val="003399"/>
                </a:solidFill>
                <a:latin typeface="+mn-lt"/>
                <a:ea typeface="+mn-ea"/>
                <a:cs typeface="+mn-cs"/>
              </a:defRPr>
            </a:lvl1pPr>
            <a:lvl2pPr marL="742950" indent="-285750" algn="l" rtl="0" eaLnBrk="0" fontAlgn="base" hangingPunct="0">
              <a:spcBef>
                <a:spcPct val="20000"/>
              </a:spcBef>
              <a:spcAft>
                <a:spcPct val="0"/>
              </a:spcAft>
              <a:buClr>
                <a:schemeClr val="tx1"/>
              </a:buClr>
              <a:buSzPct val="9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0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9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9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90000"/>
              <a:buFont typeface="Wingdings" pitchFamily="2" charset="2"/>
              <a:buChar char="n"/>
              <a:defRPr sz="2000">
                <a:solidFill>
                  <a:schemeClr val="tx1"/>
                </a:solidFill>
                <a:latin typeface="+mn-lt"/>
              </a:defRPr>
            </a:lvl9pPr>
          </a:lstStyle>
          <a:p>
            <a:pPr eaLnBrk="1" hangingPunct="1"/>
            <a:r>
              <a:rPr lang="en-US" altLang="en-US" dirty="0"/>
              <a:t>Course Name: </a:t>
            </a:r>
            <a:r>
              <a:rPr lang="en-US" altLang="en-US" dirty="0" smtClean="0"/>
              <a:t> Software Tools and practice</a:t>
            </a:r>
            <a:endParaRPr lang="en-US" altLang="en-US" sz="2400" kern="0" dirty="0" smtClean="0"/>
          </a:p>
        </p:txBody>
      </p:sp>
    </p:spTree>
    <p:extLst>
      <p:ext uri="{BB962C8B-B14F-4D97-AF65-F5344CB8AC3E}">
        <p14:creationId xmlns:p14="http://schemas.microsoft.com/office/powerpoint/2010/main" val="109421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10</a:t>
            </a:fld>
            <a:endParaRPr lang="en-US" altLang="en-US" sz="1400">
              <a:latin typeface="Arial" panose="020B0604020202020204" pitchFamily="34" charset="0"/>
            </a:endParaRPr>
          </a:p>
        </p:txBody>
      </p:sp>
      <p:sp>
        <p:nvSpPr>
          <p:cNvPr id="2" name="Content Placeholder 1"/>
          <p:cNvSpPr>
            <a:spLocks noGrp="1"/>
          </p:cNvSpPr>
          <p:nvPr>
            <p:ph idx="1"/>
          </p:nvPr>
        </p:nvSpPr>
        <p:spPr/>
        <p:txBody>
          <a:bodyPr/>
          <a:lstStyle/>
          <a:p>
            <a:pPr marL="0" indent="0">
              <a:buNone/>
            </a:pPr>
            <a:r>
              <a:rPr lang="en-US" sz="2400" dirty="0"/>
              <a:t>class Table </a:t>
            </a:r>
            <a:r>
              <a:rPr lang="en-US" sz="2400" dirty="0" smtClean="0"/>
              <a:t>{</a:t>
            </a:r>
            <a:endParaRPr lang="en-US" sz="2400" dirty="0"/>
          </a:p>
          <a:p>
            <a:pPr marL="0" indent="0">
              <a:buNone/>
            </a:pPr>
            <a:r>
              <a:rPr lang="en-US" sz="2400" dirty="0"/>
              <a:t>    private Integer number;</a:t>
            </a:r>
          </a:p>
          <a:p>
            <a:pPr marL="0" indent="0">
              <a:buNone/>
            </a:pPr>
            <a:r>
              <a:rPr lang="en-US" sz="2400" dirty="0"/>
              <a:t>    private Chair[] chairs = null</a:t>
            </a:r>
            <a:r>
              <a:rPr lang="en-US" sz="2400" dirty="0" smtClean="0"/>
              <a:t>;</a:t>
            </a:r>
            <a:endParaRPr lang="en-US" sz="2400" dirty="0"/>
          </a:p>
          <a:p>
            <a:pPr marL="0" indent="0">
              <a:buNone/>
            </a:pPr>
            <a:r>
              <a:rPr lang="en-US" sz="2400" dirty="0"/>
              <a:t>    public Integer </a:t>
            </a:r>
            <a:r>
              <a:rPr lang="en-US" sz="2400" dirty="0" err="1"/>
              <a:t>getNumber</a:t>
            </a:r>
            <a:r>
              <a:rPr lang="en-US" sz="2400" dirty="0"/>
              <a:t>() {</a:t>
            </a:r>
          </a:p>
          <a:p>
            <a:pPr marL="0" indent="0">
              <a:buNone/>
            </a:pPr>
            <a:r>
              <a:rPr lang="en-US" sz="2400" dirty="0"/>
              <a:t>        //...</a:t>
            </a:r>
          </a:p>
          <a:p>
            <a:pPr marL="0" indent="0">
              <a:buNone/>
            </a:pPr>
            <a:r>
              <a:rPr lang="en-US" sz="2400" dirty="0"/>
              <a:t>    </a:t>
            </a:r>
            <a:r>
              <a:rPr lang="en-US" sz="2400" dirty="0" smtClean="0"/>
              <a:t>}</a:t>
            </a:r>
            <a:endParaRPr lang="en-US" sz="2400" dirty="0"/>
          </a:p>
          <a:p>
            <a:pPr marL="0" indent="0">
              <a:buNone/>
            </a:pPr>
            <a:r>
              <a:rPr lang="en-US" sz="2400" dirty="0"/>
              <a:t>    public void </a:t>
            </a:r>
            <a:r>
              <a:rPr lang="en-US" sz="2400" dirty="0" err="1"/>
              <a:t>setNumber</a:t>
            </a:r>
            <a:r>
              <a:rPr lang="en-US" sz="2400" dirty="0"/>
              <a:t>(Integer n) {</a:t>
            </a:r>
          </a:p>
          <a:p>
            <a:pPr marL="0" indent="0">
              <a:buNone/>
            </a:pPr>
            <a:r>
              <a:rPr lang="en-US" sz="2400" dirty="0"/>
              <a:t>        //...</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2513538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099" name="Content Placeholder 2"/>
          <p:cNvSpPr>
            <a:spLocks noGrp="1"/>
          </p:cNvSpPr>
          <p:nvPr>
            <p:ph idx="1"/>
          </p:nvPr>
        </p:nvSpPr>
        <p:spPr/>
        <p:txBody>
          <a:bodyPr/>
          <a:lstStyle/>
          <a:p>
            <a:r>
              <a:rPr lang="en-US" sz="2400" dirty="0"/>
              <a:t>The representation of the programming code as model constructs helps you to gain a better understanding of the structure of the code and how it implements the design, architecture and the requirements, and ultimately how it delivers the business value.</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11</a:t>
            </a:fld>
            <a:endParaRPr lang="en-US" altLang="en-US" sz="1400">
              <a:latin typeface="Arial" panose="020B0604020202020204" pitchFamily="34" charset="0"/>
            </a:endParaRPr>
          </a:p>
        </p:txBody>
      </p:sp>
    </p:spTree>
    <p:extLst>
      <p:ext uri="{BB962C8B-B14F-4D97-AF65-F5344CB8AC3E}">
        <p14:creationId xmlns:p14="http://schemas.microsoft.com/office/powerpoint/2010/main" val="3097345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099" name="Content Placeholder 2"/>
          <p:cNvSpPr>
            <a:spLocks noGrp="1"/>
          </p:cNvSpPr>
          <p:nvPr>
            <p:ph idx="1"/>
          </p:nvPr>
        </p:nvSpPr>
        <p:spPr/>
        <p:txBody>
          <a:bodyPr/>
          <a:lstStyle/>
          <a:p>
            <a:r>
              <a:rPr lang="en-US" sz="2400" dirty="0"/>
              <a:t>It is important to note that if a system is not well designed, simply importing the source into Enterprise Architect does not turn it into an easily understandable UML model</a:t>
            </a:r>
            <a:r>
              <a:rPr lang="en-US" sz="2400" dirty="0" smtClean="0"/>
              <a:t>.</a:t>
            </a:r>
          </a:p>
          <a:p>
            <a:r>
              <a:rPr lang="en-US" sz="2400" dirty="0" smtClean="0"/>
              <a:t> </a:t>
            </a:r>
            <a:r>
              <a:rPr lang="en-US" sz="2400" dirty="0"/>
              <a:t>When working with a poorly designed system it is useful to assess the code in manageable units by examining the individual model Packages or elements generated from the code; for example, dragging a specific Class of interest onto a diagram and then using the 'Insert Related Elements' option at one level to determine the immediate relationships between that Class and other Classes. </a:t>
            </a:r>
            <a:endParaRPr lang="en-US" sz="2400" dirty="0" smtClean="0"/>
          </a:p>
          <a:p>
            <a:r>
              <a:rPr lang="en-US" sz="2400" dirty="0" smtClean="0"/>
              <a:t>From </a:t>
            </a:r>
            <a:r>
              <a:rPr lang="en-US" sz="2400" dirty="0"/>
              <a:t>this point it is possible to create Use Cases that identify the interaction between the source code Classes, providing an overview of the application's operation.</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12</a:t>
            </a:fld>
            <a:endParaRPr lang="en-US" altLang="en-US" sz="1400">
              <a:latin typeface="Arial" panose="020B0604020202020204" pitchFamily="34" charset="0"/>
            </a:endParaRPr>
          </a:p>
        </p:txBody>
      </p:sp>
    </p:spTree>
    <p:extLst>
      <p:ext uri="{BB962C8B-B14F-4D97-AF65-F5344CB8AC3E}">
        <p14:creationId xmlns:p14="http://schemas.microsoft.com/office/powerpoint/2010/main" val="2914884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ctrTitle"/>
          </p:nvPr>
        </p:nvSpPr>
        <p:spPr>
          <a:xfrm>
            <a:off x="2209800" y="2263776"/>
            <a:ext cx="7772400" cy="1470025"/>
          </a:xfrm>
        </p:spPr>
        <p:txBody>
          <a:bodyPr/>
          <a:lstStyle/>
          <a:p>
            <a:r>
              <a:rPr lang="en-US" altLang="en-US" smtClean="0"/>
              <a:t>UML Review – class diagrams</a:t>
            </a:r>
          </a:p>
        </p:txBody>
      </p:sp>
      <p:sp>
        <p:nvSpPr>
          <p:cNvPr id="30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369210-C705-4404-A4E0-157D838CD73D}" type="slidenum">
              <a:rPr lang="en-US" altLang="en-US"/>
              <a:pPr/>
              <a:t>13</a:t>
            </a:fld>
            <a:endParaRPr lang="en-US" altLang="en-US"/>
          </a:p>
        </p:txBody>
      </p:sp>
    </p:spTree>
    <p:extLst>
      <p:ext uri="{BB962C8B-B14F-4D97-AF65-F5344CB8AC3E}">
        <p14:creationId xmlns:p14="http://schemas.microsoft.com/office/powerpoint/2010/main" val="2732805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905000" y="0"/>
            <a:ext cx="7543800" cy="1371600"/>
          </a:xfrm>
        </p:spPr>
        <p:txBody>
          <a:bodyPr/>
          <a:lstStyle/>
          <a:p>
            <a:r>
              <a:rPr lang="en-US" altLang="en-US" sz="2400"/>
              <a:t>Remember UML Diagrams from SE1021 or CS2852?</a:t>
            </a:r>
            <a:endParaRPr lang="en-US" altLang="en-US" sz="2000"/>
          </a:p>
        </p:txBody>
      </p:sp>
      <p:sp>
        <p:nvSpPr>
          <p:cNvPr id="41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A047E4-81D9-44CD-B877-F055E5C56890}" type="slidenum">
              <a:rPr lang="en-US" altLang="en-US"/>
              <a:pPr/>
              <a:t>14</a:t>
            </a:fld>
            <a:endParaRPr lang="en-US" altLang="en-US"/>
          </a:p>
        </p:txBody>
      </p:sp>
      <p:pic>
        <p:nvPicPr>
          <p:cNvPr id="4101" name="Picture 7" descr="D:\MyDocs\Documents\MSOE\Courses\Website\Courses\se1021\labs\DrawingPro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72" y="277091"/>
            <a:ext cx="11069783" cy="597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7"/>
          <p:cNvSpPr txBox="1">
            <a:spLocks noChangeArrowheads="1"/>
          </p:cNvSpPr>
          <p:nvPr/>
        </p:nvSpPr>
        <p:spPr bwMode="auto">
          <a:xfrm>
            <a:off x="1905000" y="2286001"/>
            <a:ext cx="2120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rPr>
              <a:t>What does a Class</a:t>
            </a:r>
            <a:br>
              <a:rPr lang="en-US" altLang="en-US">
                <a:solidFill>
                  <a:srgbClr val="FF0000"/>
                </a:solidFill>
              </a:rPr>
            </a:br>
            <a:r>
              <a:rPr lang="en-US" altLang="en-US">
                <a:solidFill>
                  <a:srgbClr val="FF0000"/>
                </a:solidFill>
              </a:rPr>
              <a:t>diagram illustrate?</a:t>
            </a:r>
          </a:p>
        </p:txBody>
      </p:sp>
    </p:spTree>
    <p:extLst>
      <p:ext uri="{BB962C8B-B14F-4D97-AF65-F5344CB8AC3E}">
        <p14:creationId xmlns:p14="http://schemas.microsoft.com/office/powerpoint/2010/main" val="1987258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p:txBody>
          <a:bodyPr/>
          <a:lstStyle/>
          <a:p>
            <a:r>
              <a:rPr lang="en-US" altLang="en-US" smtClean="0"/>
              <a:t>UML Review:</a:t>
            </a:r>
            <a:br>
              <a:rPr lang="en-US" altLang="en-US" smtClean="0"/>
            </a:br>
            <a:r>
              <a:rPr lang="en-US" altLang="en-US" smtClean="0"/>
              <a:t>Class diagrams</a:t>
            </a:r>
          </a:p>
        </p:txBody>
      </p:sp>
      <p:sp>
        <p:nvSpPr>
          <p:cNvPr id="7171" name="Content Placeholder 2">
            <a:extLst/>
          </p:cNvPr>
          <p:cNvSpPr>
            <a:spLocks noGrp="1"/>
          </p:cNvSpPr>
          <p:nvPr>
            <p:ph idx="1"/>
          </p:nvPr>
        </p:nvSpPr>
        <p:spPr>
          <a:xfrm>
            <a:off x="1981200" y="1719264"/>
            <a:ext cx="8229600" cy="4148137"/>
          </a:xfrm>
        </p:spPr>
        <p:txBody>
          <a:bodyPr/>
          <a:lstStyle/>
          <a:p>
            <a:pPr>
              <a:defRPr/>
            </a:pPr>
            <a:r>
              <a:rPr lang="en-US" altLang="en-US" sz="2400" dirty="0"/>
              <a:t>A UML Class Diagram represents classes and their </a:t>
            </a:r>
            <a:r>
              <a:rPr lang="en-US" altLang="en-US" sz="2400" u="sng" dirty="0"/>
              <a:t>relationships</a:t>
            </a:r>
            <a:r>
              <a:rPr lang="en-US" altLang="en-US" sz="2400" dirty="0"/>
              <a:t> to one another</a:t>
            </a:r>
          </a:p>
          <a:p>
            <a:pPr lvl="1">
              <a:defRPr/>
            </a:pPr>
            <a:r>
              <a:rPr lang="en-US" altLang="en-US" sz="2000" b="1" dirty="0"/>
              <a:t>UML is not specific to Java</a:t>
            </a:r>
            <a:r>
              <a:rPr lang="en-US" altLang="en-US" sz="2000" dirty="0"/>
              <a:t>, so a Class Diagram really represents the generic concept of a class </a:t>
            </a:r>
            <a:r>
              <a:rPr lang="en-US" altLang="en-US" sz="2000" b="1" dirty="0"/>
              <a:t>without regard to what language implements the actual class</a:t>
            </a:r>
          </a:p>
          <a:p>
            <a:pPr lvl="1">
              <a:defRPr/>
            </a:pPr>
            <a:r>
              <a:rPr lang="en-US" altLang="en-US" sz="2000" dirty="0"/>
              <a:t>The name of the class always appears at the top of a Class Diagram rectangle:</a:t>
            </a:r>
          </a:p>
          <a:p>
            <a:pPr marL="344487" lvl="1" indent="0">
              <a:buNone/>
              <a:defRPr/>
            </a:pPr>
            <a:r>
              <a:rPr lang="en-US" altLang="en-US" sz="2000" dirty="0"/>
              <a:t>              </a:t>
            </a:r>
            <a:r>
              <a:rPr lang="en-US" altLang="en-US" sz="2000" dirty="0">
                <a:solidFill>
                  <a:srgbClr val="FF0000"/>
                </a:solidFill>
              </a:rPr>
              <a:t>UML                             equivalent (Java) code</a:t>
            </a:r>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C09752-24D1-4B4D-8057-92EAC834C38B}" type="slidenum">
              <a:rPr lang="en-US" altLang="en-US"/>
              <a:pPr/>
              <a:t>15</a:t>
            </a:fld>
            <a:endParaRPr lang="en-US" altLang="en-US"/>
          </a:p>
        </p:txBody>
      </p:sp>
      <p:sp>
        <p:nvSpPr>
          <p:cNvPr id="5126" name="Rectangle 11"/>
          <p:cNvSpPr>
            <a:spLocks noChangeArrowheads="1"/>
          </p:cNvSpPr>
          <p:nvPr/>
        </p:nvSpPr>
        <p:spPr bwMode="auto">
          <a:xfrm>
            <a:off x="2838450" y="4495800"/>
            <a:ext cx="1828800" cy="12192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Account</a:t>
            </a:r>
          </a:p>
        </p:txBody>
      </p:sp>
      <p:sp>
        <p:nvSpPr>
          <p:cNvPr id="5127" name="TextBox 12"/>
          <p:cNvSpPr txBox="1">
            <a:spLocks noChangeArrowheads="1"/>
          </p:cNvSpPr>
          <p:nvPr/>
        </p:nvSpPr>
        <p:spPr bwMode="auto">
          <a:xfrm>
            <a:off x="5562600" y="4572001"/>
            <a:ext cx="3200400" cy="923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public class Account </a:t>
            </a:r>
          </a:p>
          <a:p>
            <a:pPr eaLnBrk="1" hangingPunct="1"/>
            <a:r>
              <a:rPr lang="en-US" altLang="en-US" dirty="0"/>
              <a:t>{</a:t>
            </a:r>
          </a:p>
          <a:p>
            <a:pPr eaLnBrk="1" hangingPunct="1"/>
            <a:r>
              <a:rPr lang="en-US" altLang="en-US" dirty="0"/>
              <a:t>}</a:t>
            </a:r>
          </a:p>
        </p:txBody>
      </p:sp>
    </p:spTree>
    <p:extLst>
      <p:ext uri="{BB962C8B-B14F-4D97-AF65-F5344CB8AC3E}">
        <p14:creationId xmlns:p14="http://schemas.microsoft.com/office/powerpoint/2010/main" val="63691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r>
              <a:rPr lang="en-US" altLang="en-US" smtClean="0"/>
              <a:t>Class diagrams:</a:t>
            </a:r>
            <a:br>
              <a:rPr lang="en-US" altLang="en-US" smtClean="0"/>
            </a:br>
            <a:r>
              <a:rPr lang="en-US" altLang="en-US" smtClean="0"/>
              <a:t>Attributes</a:t>
            </a:r>
          </a:p>
        </p:txBody>
      </p:sp>
      <p:sp>
        <p:nvSpPr>
          <p:cNvPr id="6147" name="Content Placeholder 2"/>
          <p:cNvSpPr>
            <a:spLocks noGrp="1" noChangeArrowheads="1"/>
          </p:cNvSpPr>
          <p:nvPr>
            <p:ph idx="1"/>
          </p:nvPr>
        </p:nvSpPr>
        <p:spPr>
          <a:xfrm>
            <a:off x="1981200" y="1719264"/>
            <a:ext cx="8229600" cy="4148137"/>
          </a:xfrm>
        </p:spPr>
        <p:txBody>
          <a:bodyPr/>
          <a:lstStyle/>
          <a:p>
            <a:r>
              <a:rPr lang="en-US" altLang="en-US" sz="2400"/>
              <a:t>A Class Diagram can also show class </a:t>
            </a:r>
            <a:r>
              <a:rPr lang="en-US" altLang="en-US" sz="2400" i="1"/>
              <a:t>attributes </a:t>
            </a:r>
            <a:r>
              <a:rPr lang="en-US" altLang="en-US" sz="2400"/>
              <a:t>or </a:t>
            </a:r>
            <a:r>
              <a:rPr lang="en-US" altLang="en-US" sz="2400" i="1"/>
              <a:t>fields</a:t>
            </a:r>
          </a:p>
          <a:p>
            <a:pPr lvl="1"/>
            <a:r>
              <a:rPr lang="en-US" altLang="en-US" sz="2000"/>
              <a:t>Syntax: </a:t>
            </a:r>
            <a:r>
              <a:rPr lang="en-US" altLang="en-US" sz="2000">
                <a:solidFill>
                  <a:srgbClr val="00B050"/>
                </a:solidFill>
              </a:rPr>
              <a:t>[visibility] &lt;attr_name&gt; [ : &lt;type&gt; [=default_value] ]</a:t>
            </a:r>
          </a:p>
          <a:p>
            <a:pPr lvl="1"/>
            <a:r>
              <a:rPr lang="en-US" altLang="en-US" sz="2000"/>
              <a:t>Note: The </a:t>
            </a:r>
            <a:r>
              <a:rPr lang="en-US" altLang="en-US" sz="2000" b="1"/>
              <a:t>static</a:t>
            </a:r>
            <a:r>
              <a:rPr lang="en-US" altLang="en-US" sz="2000"/>
              <a:t> specification may be illustrated with an </a:t>
            </a:r>
            <a:r>
              <a:rPr lang="en-US" altLang="en-US" sz="2000" u="sng"/>
              <a:t>underscore</a:t>
            </a:r>
            <a:r>
              <a:rPr lang="en-US" altLang="en-US" sz="2000"/>
              <a:t> or with </a:t>
            </a:r>
            <a:r>
              <a:rPr lang="en-US" altLang="en-US" sz="2000" i="1"/>
              <a:t>italics</a:t>
            </a: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9D999D-1F4F-4A0C-9211-92CFAFEE16C3}" type="slidenum">
              <a:rPr lang="en-US" altLang="en-US"/>
              <a:pPr/>
              <a:t>16</a:t>
            </a:fld>
            <a:endParaRPr lang="en-US" altLang="en-US"/>
          </a:p>
        </p:txBody>
      </p:sp>
      <p:sp>
        <p:nvSpPr>
          <p:cNvPr id="6150" name="Rectangle 11"/>
          <p:cNvSpPr>
            <a:spLocks noChangeArrowheads="1"/>
          </p:cNvSpPr>
          <p:nvPr/>
        </p:nvSpPr>
        <p:spPr bwMode="auto">
          <a:xfrm>
            <a:off x="2438400" y="4038600"/>
            <a:ext cx="2133600" cy="4572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Account</a:t>
            </a:r>
          </a:p>
        </p:txBody>
      </p:sp>
      <p:sp>
        <p:nvSpPr>
          <p:cNvPr id="6151" name="TextBox 12"/>
          <p:cNvSpPr txBox="1">
            <a:spLocks noChangeArrowheads="1"/>
          </p:cNvSpPr>
          <p:nvPr/>
        </p:nvSpPr>
        <p:spPr bwMode="auto">
          <a:xfrm>
            <a:off x="5562600" y="3886201"/>
            <a:ext cx="3810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public class Account </a:t>
            </a:r>
          </a:p>
          <a:p>
            <a:pPr eaLnBrk="1" hangingPunct="1"/>
            <a:r>
              <a:rPr lang="en-US" altLang="en-US" dirty="0"/>
              <a:t>{</a:t>
            </a:r>
            <a:br>
              <a:rPr lang="en-US" altLang="en-US" dirty="0"/>
            </a:br>
            <a:r>
              <a:rPr lang="en-US" altLang="en-US" dirty="0"/>
              <a:t>   private </a:t>
            </a:r>
            <a:r>
              <a:rPr lang="en-US" altLang="en-US" dirty="0" smtClean="0"/>
              <a:t>double balance;</a:t>
            </a:r>
            <a:endParaRPr lang="en-US" altLang="en-US" dirty="0"/>
          </a:p>
          <a:p>
            <a:pPr eaLnBrk="1" hangingPunct="1"/>
            <a:r>
              <a:rPr lang="en-US" altLang="en-US" dirty="0"/>
              <a:t>   public </a:t>
            </a:r>
            <a:r>
              <a:rPr lang="en-US" altLang="en-US" b="1" dirty="0"/>
              <a:t>static</a:t>
            </a:r>
            <a:r>
              <a:rPr lang="en-US" altLang="en-US" dirty="0"/>
              <a:t> double </a:t>
            </a:r>
            <a:r>
              <a:rPr lang="en-US" altLang="en-US" dirty="0" smtClean="0"/>
              <a:t>rate </a:t>
            </a:r>
            <a:r>
              <a:rPr lang="en-US" altLang="en-US" dirty="0"/>
              <a:t>= 2.5;</a:t>
            </a:r>
          </a:p>
          <a:p>
            <a:pPr eaLnBrk="1" hangingPunct="1"/>
            <a:r>
              <a:rPr lang="en-US" altLang="en-US" dirty="0"/>
              <a:t>}</a:t>
            </a:r>
          </a:p>
        </p:txBody>
      </p:sp>
      <p:cxnSp>
        <p:nvCxnSpPr>
          <p:cNvPr id="6152" name="Straight Arrow Connector 15"/>
          <p:cNvCxnSpPr>
            <a:cxnSpLocks noChangeShapeType="1"/>
          </p:cNvCxnSpPr>
          <p:nvPr/>
        </p:nvCxnSpPr>
        <p:spPr bwMode="auto">
          <a:xfrm>
            <a:off x="4762500" y="4624389"/>
            <a:ext cx="609600" cy="3175"/>
          </a:xfrm>
          <a:prstGeom prst="straightConnector1">
            <a:avLst/>
          </a:prstGeom>
          <a:noFill/>
          <a:ln w="57150" cmpd="dbl"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153" name="Rectangle 8"/>
          <p:cNvSpPr>
            <a:spLocks noChangeArrowheads="1"/>
          </p:cNvSpPr>
          <p:nvPr/>
        </p:nvSpPr>
        <p:spPr bwMode="auto">
          <a:xfrm>
            <a:off x="2438400" y="4495800"/>
            <a:ext cx="2133600" cy="7620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balance: double</a:t>
            </a:r>
          </a:p>
          <a:p>
            <a:pPr eaLnBrk="1" hangingPunct="1"/>
            <a:r>
              <a:rPr lang="en-US" altLang="en-US" u="sng" dirty="0"/>
              <a:t>+ rate: double</a:t>
            </a:r>
            <a:r>
              <a:rPr lang="en-US" altLang="en-US" dirty="0"/>
              <a:t> </a:t>
            </a:r>
            <a:r>
              <a:rPr lang="en-US" altLang="en-US" u="sng" dirty="0"/>
              <a:t>= 2.5</a:t>
            </a:r>
          </a:p>
        </p:txBody>
      </p:sp>
      <p:sp>
        <p:nvSpPr>
          <p:cNvPr id="6154" name="TextBox 9"/>
          <p:cNvSpPr txBox="1">
            <a:spLocks noChangeArrowheads="1"/>
          </p:cNvSpPr>
          <p:nvPr/>
        </p:nvSpPr>
        <p:spPr bwMode="auto">
          <a:xfrm>
            <a:off x="2097088" y="5527675"/>
            <a:ext cx="32750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rPr>
              <a:t>What if </a:t>
            </a:r>
            <a:r>
              <a:rPr lang="en-US" altLang="en-US" b="1">
                <a:solidFill>
                  <a:srgbClr val="FF0000"/>
                </a:solidFill>
              </a:rPr>
              <a:t>balance</a:t>
            </a:r>
            <a:r>
              <a:rPr lang="en-US" altLang="en-US">
                <a:solidFill>
                  <a:srgbClr val="FF0000"/>
                </a:solidFill>
              </a:rPr>
              <a:t> is declared</a:t>
            </a:r>
            <a:br>
              <a:rPr lang="en-US" altLang="en-US">
                <a:solidFill>
                  <a:srgbClr val="FF0000"/>
                </a:solidFill>
              </a:rPr>
            </a:br>
            <a:r>
              <a:rPr lang="en-US" altLang="en-US">
                <a:solidFill>
                  <a:srgbClr val="FF0000"/>
                </a:solidFill>
              </a:rPr>
              <a:t>as with </a:t>
            </a:r>
            <a:r>
              <a:rPr lang="en-US" altLang="en-US" u="sng">
                <a:solidFill>
                  <a:srgbClr val="FF0000"/>
                </a:solidFill>
              </a:rPr>
              <a:t>protected</a:t>
            </a:r>
            <a:r>
              <a:rPr lang="en-US" altLang="en-US">
                <a:solidFill>
                  <a:srgbClr val="FF0000"/>
                </a:solidFill>
              </a:rPr>
              <a:t> visibility?</a:t>
            </a:r>
          </a:p>
          <a:p>
            <a:r>
              <a:rPr lang="en-US" altLang="en-US">
                <a:solidFill>
                  <a:srgbClr val="FF0000"/>
                </a:solidFill>
              </a:rPr>
              <a:t>How about </a:t>
            </a:r>
            <a:r>
              <a:rPr lang="en-US" altLang="en-US" u="sng">
                <a:solidFill>
                  <a:srgbClr val="FF0000"/>
                </a:solidFill>
              </a:rPr>
              <a:t>package</a:t>
            </a:r>
            <a:r>
              <a:rPr lang="en-US" altLang="en-US">
                <a:solidFill>
                  <a:srgbClr val="FF0000"/>
                </a:solidFill>
              </a:rPr>
              <a:t> visibility? </a:t>
            </a:r>
          </a:p>
        </p:txBody>
      </p:sp>
    </p:spTree>
    <p:extLst>
      <p:ext uri="{BB962C8B-B14F-4D97-AF65-F5344CB8AC3E}">
        <p14:creationId xmlns:p14="http://schemas.microsoft.com/office/powerpoint/2010/main" val="3882878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r>
              <a:rPr lang="en-US" altLang="en-US" smtClean="0"/>
              <a:t>Class diagrams:</a:t>
            </a:r>
            <a:br>
              <a:rPr lang="en-US" altLang="en-US" smtClean="0"/>
            </a:br>
            <a:r>
              <a:rPr lang="en-US" altLang="en-US" smtClean="0"/>
              <a:t>Operations</a:t>
            </a:r>
          </a:p>
        </p:txBody>
      </p:sp>
      <p:sp>
        <p:nvSpPr>
          <p:cNvPr id="7171" name="Content Placeholder 2"/>
          <p:cNvSpPr>
            <a:spLocks noGrp="1" noChangeArrowheads="1"/>
          </p:cNvSpPr>
          <p:nvPr>
            <p:ph idx="1"/>
          </p:nvPr>
        </p:nvSpPr>
        <p:spPr>
          <a:xfrm>
            <a:off x="1981200" y="1719264"/>
            <a:ext cx="8229600" cy="4148137"/>
          </a:xfrm>
        </p:spPr>
        <p:txBody>
          <a:bodyPr/>
          <a:lstStyle/>
          <a:p>
            <a:r>
              <a:rPr lang="en-US" altLang="en-US" sz="2400"/>
              <a:t>A Class Diagram can also show class </a:t>
            </a:r>
            <a:r>
              <a:rPr lang="en-US" altLang="en-US" sz="2400" i="1"/>
              <a:t>methods</a:t>
            </a:r>
            <a:r>
              <a:rPr lang="en-US" altLang="en-US" sz="2400"/>
              <a:t> or </a:t>
            </a:r>
            <a:r>
              <a:rPr lang="en-US" altLang="en-US" sz="2400" i="1"/>
              <a:t>operations</a:t>
            </a:r>
          </a:p>
          <a:p>
            <a:pPr lvl="1"/>
            <a:r>
              <a:rPr lang="en-US" altLang="en-US" sz="1800">
                <a:solidFill>
                  <a:srgbClr val="00B050"/>
                </a:solidFill>
              </a:rPr>
              <a:t>UML Syntax: [visibility] &lt;name&gt;([ [in|out] param:type]*] [:&lt;return_type&gt;]</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C109CB-5EC2-4453-8387-349E24A0A227}" type="slidenum">
              <a:rPr lang="en-US" altLang="en-US"/>
              <a:pPr/>
              <a:t>17</a:t>
            </a:fld>
            <a:endParaRPr lang="en-US" altLang="en-US"/>
          </a:p>
        </p:txBody>
      </p:sp>
      <p:sp>
        <p:nvSpPr>
          <p:cNvPr id="7174" name="Rectangle 11"/>
          <p:cNvSpPr>
            <a:spLocks noChangeArrowheads="1"/>
          </p:cNvSpPr>
          <p:nvPr/>
        </p:nvSpPr>
        <p:spPr bwMode="auto">
          <a:xfrm>
            <a:off x="1752600" y="3124200"/>
            <a:ext cx="3733800" cy="4572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Account</a:t>
            </a:r>
          </a:p>
        </p:txBody>
      </p:sp>
      <p:sp>
        <p:nvSpPr>
          <p:cNvPr id="7175" name="TextBox 12"/>
          <p:cNvSpPr txBox="1">
            <a:spLocks noChangeArrowheads="1"/>
          </p:cNvSpPr>
          <p:nvPr/>
        </p:nvSpPr>
        <p:spPr bwMode="auto">
          <a:xfrm>
            <a:off x="5943600" y="2971801"/>
            <a:ext cx="4419600" cy="3324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t>public class Account </a:t>
            </a:r>
          </a:p>
          <a:p>
            <a:pPr eaLnBrk="1" hangingPunct="1"/>
            <a:r>
              <a:rPr lang="en-US" altLang="en-US" sz="1400" dirty="0"/>
              <a:t>{</a:t>
            </a:r>
            <a:br>
              <a:rPr lang="en-US" altLang="en-US" sz="1400" dirty="0"/>
            </a:br>
            <a:r>
              <a:rPr lang="en-US" altLang="en-US" sz="1400" dirty="0"/>
              <a:t>   private double balance;</a:t>
            </a:r>
          </a:p>
          <a:p>
            <a:pPr eaLnBrk="1" hangingPunct="1"/>
            <a:r>
              <a:rPr lang="en-US" altLang="en-US" sz="1400" dirty="0"/>
              <a:t>   public </a:t>
            </a:r>
            <a:r>
              <a:rPr lang="en-US" altLang="en-US" sz="1400" b="1" dirty="0"/>
              <a:t>static</a:t>
            </a:r>
            <a:r>
              <a:rPr lang="en-US" altLang="en-US" sz="1400" dirty="0"/>
              <a:t> double rate = 2.5;</a:t>
            </a:r>
          </a:p>
          <a:p>
            <a:pPr eaLnBrk="1" hangingPunct="1"/>
            <a:endParaRPr lang="en-US" altLang="en-US" sz="1400" dirty="0"/>
          </a:p>
          <a:p>
            <a:pPr eaLnBrk="1" hangingPunct="1"/>
            <a:r>
              <a:rPr lang="en-US" altLang="en-US" sz="1400" dirty="0"/>
              <a:t>   public void deposit (double amount)  {</a:t>
            </a:r>
          </a:p>
          <a:p>
            <a:pPr eaLnBrk="1" hangingPunct="1"/>
            <a:r>
              <a:rPr lang="en-US" altLang="en-US" sz="1400" dirty="0"/>
              <a:t>	balance += amount;</a:t>
            </a:r>
          </a:p>
          <a:p>
            <a:pPr eaLnBrk="1" hangingPunct="1"/>
            <a:r>
              <a:rPr lang="en-US" altLang="en-US" sz="1400" dirty="0"/>
              <a:t>   }</a:t>
            </a:r>
          </a:p>
          <a:p>
            <a:pPr eaLnBrk="1" hangingPunct="1"/>
            <a:r>
              <a:rPr lang="en-US" altLang="en-US" sz="1400" dirty="0"/>
              <a:t>   </a:t>
            </a:r>
            <a:r>
              <a:rPr lang="en-US" altLang="en-US" sz="1400" dirty="0">
                <a:solidFill>
                  <a:srgbClr val="00B0F0"/>
                </a:solidFill>
              </a:rPr>
              <a:t>/*package*/</a:t>
            </a:r>
            <a:r>
              <a:rPr lang="en-US" altLang="en-US" sz="1400" dirty="0"/>
              <a:t> double </a:t>
            </a:r>
            <a:r>
              <a:rPr lang="en-US" altLang="en-US" sz="1400" dirty="0" err="1"/>
              <a:t>getBalance</a:t>
            </a:r>
            <a:r>
              <a:rPr lang="en-US" altLang="en-US" sz="1400" dirty="0"/>
              <a:t>()  {</a:t>
            </a:r>
          </a:p>
          <a:p>
            <a:pPr eaLnBrk="1" hangingPunct="1"/>
            <a:r>
              <a:rPr lang="en-US" altLang="en-US" sz="1400" dirty="0"/>
              <a:t>	return balance;</a:t>
            </a:r>
          </a:p>
          <a:p>
            <a:pPr eaLnBrk="1" hangingPunct="1"/>
            <a:r>
              <a:rPr lang="en-US" altLang="en-US" sz="1400" dirty="0"/>
              <a:t>   }</a:t>
            </a:r>
          </a:p>
          <a:p>
            <a:pPr eaLnBrk="1" hangingPunct="1"/>
            <a:r>
              <a:rPr lang="en-US" altLang="en-US" sz="1400" dirty="0"/>
              <a:t>   public </a:t>
            </a:r>
            <a:r>
              <a:rPr lang="en-US" altLang="en-US" sz="1400" b="1" dirty="0"/>
              <a:t>static</a:t>
            </a:r>
            <a:r>
              <a:rPr lang="en-US" altLang="en-US" sz="1400" dirty="0"/>
              <a:t> void </a:t>
            </a:r>
            <a:r>
              <a:rPr lang="en-US" altLang="en-US" sz="1400" dirty="0" err="1"/>
              <a:t>setRate</a:t>
            </a:r>
            <a:r>
              <a:rPr lang="en-US" altLang="en-US" sz="1400" dirty="0"/>
              <a:t>( double </a:t>
            </a:r>
            <a:r>
              <a:rPr lang="en-US" altLang="en-US" sz="1400" dirty="0" err="1"/>
              <a:t>intRate</a:t>
            </a:r>
            <a:r>
              <a:rPr lang="en-US" altLang="en-US" sz="1400" dirty="0"/>
              <a:t> ) {</a:t>
            </a:r>
          </a:p>
          <a:p>
            <a:pPr eaLnBrk="1" hangingPunct="1"/>
            <a:r>
              <a:rPr lang="en-US" altLang="en-US" sz="1400" dirty="0"/>
              <a:t>	rate = </a:t>
            </a:r>
            <a:r>
              <a:rPr lang="en-US" altLang="en-US" sz="1400" dirty="0" err="1"/>
              <a:t>intRate</a:t>
            </a:r>
            <a:r>
              <a:rPr lang="en-US" altLang="en-US" sz="1400" dirty="0"/>
              <a:t>;</a:t>
            </a:r>
          </a:p>
          <a:p>
            <a:pPr eaLnBrk="1" hangingPunct="1"/>
            <a:r>
              <a:rPr lang="en-US" altLang="en-US" sz="1400" dirty="0"/>
              <a:t>   }</a:t>
            </a:r>
          </a:p>
          <a:p>
            <a:pPr eaLnBrk="1" hangingPunct="1"/>
            <a:r>
              <a:rPr lang="en-US" altLang="en-US" sz="1400" dirty="0"/>
              <a:t>}</a:t>
            </a:r>
          </a:p>
        </p:txBody>
      </p:sp>
      <p:cxnSp>
        <p:nvCxnSpPr>
          <p:cNvPr id="7176" name="Straight Arrow Connector 15"/>
          <p:cNvCxnSpPr>
            <a:cxnSpLocks noChangeShapeType="1"/>
          </p:cNvCxnSpPr>
          <p:nvPr/>
        </p:nvCxnSpPr>
        <p:spPr bwMode="auto">
          <a:xfrm>
            <a:off x="5562600" y="4267200"/>
            <a:ext cx="304800"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177" name="Rectangle 8"/>
          <p:cNvSpPr>
            <a:spLocks noChangeArrowheads="1"/>
          </p:cNvSpPr>
          <p:nvPr/>
        </p:nvSpPr>
        <p:spPr bwMode="auto">
          <a:xfrm>
            <a:off x="1752600" y="3581400"/>
            <a:ext cx="3733800" cy="7620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dirty="0"/>
              <a:t> balance: double</a:t>
            </a:r>
          </a:p>
          <a:p>
            <a:pPr eaLnBrk="1" hangingPunct="1"/>
            <a:r>
              <a:rPr lang="en-US" altLang="en-US" u="sng" dirty="0"/>
              <a:t>+ rate: double= 2.5</a:t>
            </a:r>
          </a:p>
        </p:txBody>
      </p:sp>
      <p:sp>
        <p:nvSpPr>
          <p:cNvPr id="7178" name="Rectangle 9"/>
          <p:cNvSpPr>
            <a:spLocks noChangeArrowheads="1"/>
          </p:cNvSpPr>
          <p:nvPr/>
        </p:nvSpPr>
        <p:spPr bwMode="auto">
          <a:xfrm>
            <a:off x="1752600" y="4343400"/>
            <a:ext cx="3733800" cy="1066800"/>
          </a:xfrm>
          <a:prstGeom prst="rect">
            <a:avLst/>
          </a:prstGeom>
          <a:solidFill>
            <a:schemeClr val="accent1"/>
          </a:solidFill>
          <a:ln w="9525" algn="ctr">
            <a:solidFill>
              <a:schemeClr val="tx1"/>
            </a:solidFill>
            <a:miter lim="800000"/>
            <a:headEnd/>
            <a:tailEnd/>
          </a:ln>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 deposit(amount : double) : void</a:t>
            </a:r>
          </a:p>
          <a:p>
            <a:pPr eaLnBrk="1" hangingPunct="1"/>
            <a:r>
              <a:rPr lang="en-US" altLang="en-US" dirty="0"/>
              <a:t>~ </a:t>
            </a:r>
            <a:r>
              <a:rPr lang="en-US" altLang="en-US" dirty="0" err="1"/>
              <a:t>getBalance</a:t>
            </a:r>
            <a:r>
              <a:rPr lang="en-US" altLang="en-US" dirty="0"/>
              <a:t>() : double</a:t>
            </a:r>
          </a:p>
          <a:p>
            <a:pPr eaLnBrk="1" hangingPunct="1"/>
            <a:r>
              <a:rPr lang="en-US" altLang="en-US" u="sng" dirty="0"/>
              <a:t>+ </a:t>
            </a:r>
            <a:r>
              <a:rPr lang="en-US" altLang="en-US" u="sng" dirty="0" err="1"/>
              <a:t>setRate</a:t>
            </a:r>
            <a:r>
              <a:rPr lang="en-US" altLang="en-US" u="sng" dirty="0"/>
              <a:t>(</a:t>
            </a:r>
            <a:r>
              <a:rPr lang="en-US" altLang="en-US" u="sng" dirty="0" err="1"/>
              <a:t>intRate</a:t>
            </a:r>
            <a:r>
              <a:rPr lang="en-US" altLang="en-US" u="sng" dirty="0"/>
              <a:t>: double) : void</a:t>
            </a:r>
          </a:p>
        </p:txBody>
      </p:sp>
      <p:sp>
        <p:nvSpPr>
          <p:cNvPr id="7179" name="TextBox 11"/>
          <p:cNvSpPr txBox="1">
            <a:spLocks noChangeArrowheads="1"/>
          </p:cNvSpPr>
          <p:nvPr/>
        </p:nvSpPr>
        <p:spPr bwMode="auto">
          <a:xfrm>
            <a:off x="2097089" y="5527675"/>
            <a:ext cx="3582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rPr>
              <a:t>Methods can also have protected</a:t>
            </a:r>
            <a:br>
              <a:rPr lang="en-US" altLang="en-US">
                <a:solidFill>
                  <a:srgbClr val="FF0000"/>
                </a:solidFill>
              </a:rPr>
            </a:br>
            <a:r>
              <a:rPr lang="en-US" altLang="en-US">
                <a:solidFill>
                  <a:srgbClr val="FF0000"/>
                </a:solidFill>
              </a:rPr>
              <a:t>or package visibility.</a:t>
            </a:r>
          </a:p>
          <a:p>
            <a:endParaRPr lang="en-US" altLang="en-US">
              <a:solidFill>
                <a:srgbClr val="FF0000"/>
              </a:solidFill>
            </a:endParaRPr>
          </a:p>
          <a:p>
            <a:r>
              <a:rPr lang="en-US" altLang="en-US">
                <a:solidFill>
                  <a:srgbClr val="FF0000"/>
                </a:solidFill>
              </a:rPr>
              <a:t>What is </a:t>
            </a:r>
            <a:r>
              <a:rPr lang="en-US" altLang="en-US">
                <a:solidFill>
                  <a:srgbClr val="00B050"/>
                </a:solidFill>
              </a:rPr>
              <a:t>[in|out] </a:t>
            </a:r>
            <a:r>
              <a:rPr lang="en-US" altLang="en-US">
                <a:solidFill>
                  <a:srgbClr val="FF0000"/>
                </a:solidFill>
              </a:rPr>
              <a:t>about?</a:t>
            </a:r>
          </a:p>
        </p:txBody>
      </p:sp>
    </p:spTree>
    <p:extLst>
      <p:ext uri="{BB962C8B-B14F-4D97-AF65-F5344CB8AC3E}">
        <p14:creationId xmlns:p14="http://schemas.microsoft.com/office/powerpoint/2010/main" val="309427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1981200" y="228600"/>
            <a:ext cx="7543800" cy="1295400"/>
          </a:xfrm>
        </p:spPr>
        <p:txBody>
          <a:bodyPr/>
          <a:lstStyle/>
          <a:p>
            <a:r>
              <a:rPr lang="en-US" altLang="en-US" sz="2800" dirty="0" smtClean="0"/>
              <a:t>Exercise </a:t>
            </a:r>
            <a:endParaRPr lang="en-US" altLang="en-US" sz="2800" dirty="0"/>
          </a:p>
        </p:txBody>
      </p:sp>
      <p:sp>
        <p:nvSpPr>
          <p:cNvPr id="4099" name="Content Placeholder 2">
            <a:extLst/>
          </p:cNvPr>
          <p:cNvSpPr>
            <a:spLocks noGrp="1"/>
          </p:cNvSpPr>
          <p:nvPr>
            <p:ph idx="1"/>
          </p:nvPr>
        </p:nvSpPr>
        <p:spPr>
          <a:xfrm>
            <a:off x="1752600" y="1905001"/>
            <a:ext cx="8229600" cy="4411663"/>
          </a:xfrm>
        </p:spPr>
        <p:txBody>
          <a:bodyPr/>
          <a:lstStyle/>
          <a:p>
            <a:pPr>
              <a:buFont typeface="Wingdings" panose="05000000000000000000" pitchFamily="2" charset="2"/>
              <a:buNone/>
              <a:defRPr/>
            </a:pPr>
            <a:r>
              <a:rPr lang="en-US" sz="2400" dirty="0" smtClean="0"/>
              <a:t> </a:t>
            </a:r>
            <a:endParaRPr lang="en-US" sz="2000" b="1" dirty="0">
              <a:solidFill>
                <a:srgbClr val="C00000"/>
              </a:solidFill>
            </a:endParaRP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992DF8-FC17-44DA-8EA8-2C99D5466659}" type="slidenum">
              <a:rPr lang="en-US" altLang="en-US"/>
              <a:pPr/>
              <a:t>18</a:t>
            </a:fld>
            <a:endParaRPr lang="en-US" altLang="en-US"/>
          </a:p>
        </p:txBody>
      </p:sp>
      <p:pic>
        <p:nvPicPr>
          <p:cNvPr id="2" name="Picture 1"/>
          <p:cNvPicPr>
            <a:picLocks noChangeAspect="1"/>
          </p:cNvPicPr>
          <p:nvPr/>
        </p:nvPicPr>
        <p:blipFill>
          <a:blip r:embed="rId2"/>
          <a:stretch>
            <a:fillRect/>
          </a:stretch>
        </p:blipFill>
        <p:spPr>
          <a:xfrm>
            <a:off x="1025236" y="1642409"/>
            <a:ext cx="8499764" cy="4428579"/>
          </a:xfrm>
          <a:prstGeom prst="rect">
            <a:avLst/>
          </a:prstGeom>
        </p:spPr>
      </p:pic>
    </p:spTree>
    <p:extLst>
      <p:ext uri="{BB962C8B-B14F-4D97-AF65-F5344CB8AC3E}">
        <p14:creationId xmlns:p14="http://schemas.microsoft.com/office/powerpoint/2010/main" val="273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1981200" y="228600"/>
            <a:ext cx="7543800" cy="1295400"/>
          </a:xfrm>
        </p:spPr>
        <p:txBody>
          <a:bodyPr/>
          <a:lstStyle/>
          <a:p>
            <a:r>
              <a:rPr lang="en-US" altLang="en-US" sz="2800"/>
              <a:t>Repeat: UML Class Diagrams typically illustrate some type of </a:t>
            </a:r>
            <a:r>
              <a:rPr lang="en-US" altLang="en-US" sz="2800" i="1"/>
              <a:t>relationship </a:t>
            </a:r>
            <a:r>
              <a:rPr lang="en-US" altLang="en-US" sz="2800"/>
              <a:t>between classes</a:t>
            </a:r>
          </a:p>
        </p:txBody>
      </p:sp>
      <p:sp>
        <p:nvSpPr>
          <p:cNvPr id="4099" name="Content Placeholder 2">
            <a:extLst/>
          </p:cNvPr>
          <p:cNvSpPr>
            <a:spLocks noGrp="1"/>
          </p:cNvSpPr>
          <p:nvPr>
            <p:ph idx="1"/>
          </p:nvPr>
        </p:nvSpPr>
        <p:spPr>
          <a:xfrm>
            <a:off x="1752600" y="1905001"/>
            <a:ext cx="8229600" cy="4411663"/>
          </a:xfrm>
        </p:spPr>
        <p:txBody>
          <a:bodyPr/>
          <a:lstStyle/>
          <a:p>
            <a:pPr>
              <a:buFont typeface="Wingdings" panose="05000000000000000000" pitchFamily="2" charset="2"/>
              <a:buNone/>
              <a:defRPr/>
            </a:pPr>
            <a:r>
              <a:rPr lang="en-US" sz="2400" dirty="0"/>
              <a:t>The easiest to master are those that illustrate a </a:t>
            </a:r>
            <a:r>
              <a:rPr lang="en-US" sz="2400" b="1" dirty="0"/>
              <a:t>permanent</a:t>
            </a:r>
            <a:r>
              <a:rPr lang="en-US" sz="2400" dirty="0"/>
              <a:t> (that is, </a:t>
            </a:r>
            <a:r>
              <a:rPr lang="en-US" sz="2400" b="1" dirty="0"/>
              <a:t>static</a:t>
            </a:r>
            <a:r>
              <a:rPr lang="en-US" sz="2400" dirty="0"/>
              <a:t>) relationship between classes  </a:t>
            </a:r>
          </a:p>
          <a:p>
            <a:pPr marL="0" indent="0">
              <a:buNone/>
              <a:defRPr/>
            </a:pPr>
            <a:endParaRPr lang="en-US" sz="2400" dirty="0"/>
          </a:p>
          <a:p>
            <a:pPr>
              <a:buFont typeface="Wingdings" panose="05000000000000000000" pitchFamily="2" charset="2"/>
              <a:buNone/>
              <a:defRPr/>
            </a:pPr>
            <a:r>
              <a:rPr lang="en-US" sz="2400" dirty="0"/>
              <a:t>There are two basic categories of </a:t>
            </a:r>
            <a:r>
              <a:rPr lang="en-US" sz="2400" u="sng" dirty="0"/>
              <a:t>static</a:t>
            </a:r>
            <a:r>
              <a:rPr lang="en-US" sz="2400" dirty="0"/>
              <a:t> relationships:</a:t>
            </a:r>
          </a:p>
          <a:p>
            <a:pPr lvl="1">
              <a:defRPr/>
            </a:pPr>
            <a:r>
              <a:rPr lang="en-US" sz="2000" dirty="0">
                <a:solidFill>
                  <a:srgbClr val="C00000"/>
                </a:solidFill>
              </a:rPr>
              <a:t>Inheritance (2 forms of this)</a:t>
            </a:r>
            <a:endParaRPr lang="en-US" sz="2000" b="1" dirty="0">
              <a:solidFill>
                <a:srgbClr val="C00000"/>
              </a:solidFill>
            </a:endParaRPr>
          </a:p>
          <a:p>
            <a:pPr lvl="1">
              <a:defRPr/>
            </a:pPr>
            <a:r>
              <a:rPr lang="en-US" sz="2000" dirty="0">
                <a:solidFill>
                  <a:srgbClr val="C00000"/>
                </a:solidFill>
              </a:rPr>
              <a:t>Dependency </a:t>
            </a:r>
            <a:endParaRPr lang="en-US" sz="2000" b="1" dirty="0">
              <a:solidFill>
                <a:srgbClr val="C00000"/>
              </a:solidFill>
            </a:endParaRP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1992DF8-FC17-44DA-8EA8-2C99D5466659}" type="slidenum">
              <a:rPr lang="en-US" altLang="en-US"/>
              <a:pPr/>
              <a:t>19</a:t>
            </a:fld>
            <a:endParaRPr lang="en-US" altLang="en-US"/>
          </a:p>
        </p:txBody>
      </p:sp>
      <p:pic>
        <p:nvPicPr>
          <p:cNvPr id="8198" name="Picture 2" descr="C:\Documents and Settings\hornick\Local Settings\Temporary Internet Files\Content.IE5\PFYR14UO\MCBD04961_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39000" y="4114800"/>
            <a:ext cx="26035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73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3200" dirty="0"/>
              <a:t>Source code generation from UML models </a:t>
            </a:r>
            <a:endParaRPr lang="en-US" altLang="en-US" sz="3200" dirty="0" smtClean="0"/>
          </a:p>
        </p:txBody>
      </p:sp>
      <p:sp>
        <p:nvSpPr>
          <p:cNvPr id="4099" name="Content Placeholder 2"/>
          <p:cNvSpPr>
            <a:spLocks noGrp="1"/>
          </p:cNvSpPr>
          <p:nvPr>
            <p:ph idx="1"/>
          </p:nvPr>
        </p:nvSpPr>
        <p:spPr/>
        <p:txBody>
          <a:bodyPr/>
          <a:lstStyle/>
          <a:p>
            <a:r>
              <a:rPr lang="en-US" sz="2400" dirty="0"/>
              <a:t>Source code generation is </a:t>
            </a:r>
            <a:r>
              <a:rPr lang="en-US" sz="2400" b="1" dirty="0"/>
              <a:t>the process of creating programming code from a UML model</a:t>
            </a:r>
            <a:r>
              <a:rPr lang="en-US" sz="2400" dirty="0"/>
              <a:t>. </a:t>
            </a:r>
            <a:endParaRPr lang="en-US" sz="2400" dirty="0" smtClean="0"/>
          </a:p>
          <a:p>
            <a:r>
              <a:rPr lang="en-US" sz="2400" dirty="0" smtClean="0"/>
              <a:t>There </a:t>
            </a:r>
            <a:r>
              <a:rPr lang="en-US" sz="2400" dirty="0"/>
              <a:t>are great benefits in taking this approach as the source code Packages, Classes and Interfaces are automatically created and elaborated with variables and methods.</a:t>
            </a:r>
            <a:endParaRPr lang="en-US" altLang="en-US" sz="2000" dirty="0"/>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2</a:t>
            </a:fld>
            <a:endParaRPr lang="en-US" altLang="en-US" sz="1400">
              <a:latin typeface="Arial" panose="020B0604020202020204" pitchFamily="34" charset="0"/>
            </a:endParaRPr>
          </a:p>
        </p:txBody>
      </p:sp>
    </p:spTree>
    <p:extLst>
      <p:ext uri="{BB962C8B-B14F-4D97-AF65-F5344CB8AC3E}">
        <p14:creationId xmlns:p14="http://schemas.microsoft.com/office/powerpoint/2010/main" val="4279258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1981200" y="457200"/>
            <a:ext cx="7543800" cy="1295400"/>
          </a:xfrm>
        </p:spPr>
        <p:txBody>
          <a:bodyPr/>
          <a:lstStyle/>
          <a:p>
            <a:r>
              <a:rPr lang="en-US" altLang="en-US" sz="2000" i="1"/>
              <a:t>Generalization </a:t>
            </a:r>
            <a:r>
              <a:rPr lang="en-US" altLang="en-US" sz="2000"/>
              <a:t>is a form of inheritance that indicates that a class (LoginScreen) inherits behavior defined and implemented in another class (JFrame)</a:t>
            </a:r>
            <a:br>
              <a:rPr lang="en-US" altLang="en-US" sz="2000"/>
            </a:br>
            <a:r>
              <a:rPr lang="en-US" altLang="en-US" sz="2000"/>
              <a:t/>
            </a:r>
            <a:br>
              <a:rPr lang="en-US" altLang="en-US" sz="2000"/>
            </a:br>
            <a:r>
              <a:rPr lang="en-US" altLang="en-US" sz="2000"/>
              <a:t>We also say: LoginScreen is a subclass of JFrame</a:t>
            </a:r>
          </a:p>
        </p:txBody>
      </p:sp>
      <p:sp>
        <p:nvSpPr>
          <p:cNvPr id="92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5DE2BB-0888-41F1-82A0-9904041CC892}" type="slidenum">
              <a:rPr lang="en-US" altLang="en-US"/>
              <a:pPr/>
              <a:t>20</a:t>
            </a:fld>
            <a:endParaRPr lang="en-US" altLang="en-US"/>
          </a:p>
        </p:txBody>
      </p:sp>
      <p:sp>
        <p:nvSpPr>
          <p:cNvPr id="9221" name="TextBox 6"/>
          <p:cNvSpPr txBox="1">
            <a:spLocks noChangeArrowheads="1"/>
          </p:cNvSpPr>
          <p:nvPr/>
        </p:nvSpPr>
        <p:spPr bwMode="auto">
          <a:xfrm>
            <a:off x="6781800" y="2133600"/>
            <a:ext cx="3581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The connector is a </a:t>
            </a:r>
            <a:r>
              <a:rPr lang="en-US" altLang="en-US">
                <a:solidFill>
                  <a:srgbClr val="0070C0"/>
                </a:solidFill>
              </a:rPr>
              <a:t>solid line </a:t>
            </a:r>
            <a:r>
              <a:rPr lang="en-US" altLang="en-US"/>
              <a:t>pointing to the class whose behavior is being inherited with a </a:t>
            </a:r>
            <a:r>
              <a:rPr lang="en-US" altLang="en-US">
                <a:solidFill>
                  <a:srgbClr val="0070C0"/>
                </a:solidFill>
              </a:rPr>
              <a:t>triangle (not an arrow!)</a:t>
            </a:r>
          </a:p>
          <a:p>
            <a:pPr eaLnBrk="1" hangingPunct="1"/>
            <a:endParaRPr lang="en-US" altLang="en-US">
              <a:solidFill>
                <a:srgbClr val="FF0000"/>
              </a:solidFill>
            </a:endParaRPr>
          </a:p>
          <a:p>
            <a:pPr eaLnBrk="1" hangingPunct="1"/>
            <a:r>
              <a:rPr lang="en-US" altLang="en-US">
                <a:solidFill>
                  <a:srgbClr val="FF0000"/>
                </a:solidFill>
              </a:rPr>
              <a:t>The connector “points” from the subclass to the parent class.</a:t>
            </a:r>
          </a:p>
        </p:txBody>
      </p:sp>
      <p:sp>
        <p:nvSpPr>
          <p:cNvPr id="9222" name="TextBox 6"/>
          <p:cNvSpPr txBox="1">
            <a:spLocks noChangeArrowheads="1"/>
          </p:cNvSpPr>
          <p:nvPr/>
        </p:nvSpPr>
        <p:spPr bwMode="auto">
          <a:xfrm>
            <a:off x="1981200" y="5105401"/>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i="1">
                <a:solidFill>
                  <a:srgbClr val="9A0075"/>
                </a:solidFill>
              </a:rPr>
              <a:t>Reducing clutter: </a:t>
            </a:r>
            <a:r>
              <a:rPr lang="en-US" altLang="en-US" i="1">
                <a:solidFill>
                  <a:srgbClr val="9A0075"/>
                </a:solidFill>
              </a:rPr>
              <a:t>Generalization </a:t>
            </a:r>
            <a:r>
              <a:rPr lang="en-US" altLang="en-US">
                <a:solidFill>
                  <a:srgbClr val="9A0075"/>
                </a:solidFill>
              </a:rPr>
              <a:t>can be illustrated in the alternate notation shown if the parent class is not present in the class diagram</a:t>
            </a:r>
          </a:p>
        </p:txBody>
      </p:sp>
      <p:pic>
        <p:nvPicPr>
          <p:cNvPr id="922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8826" y="2200276"/>
            <a:ext cx="40671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46482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25" name="Straight Arrow Connector 4"/>
          <p:cNvCxnSpPr>
            <a:cxnSpLocks noChangeShapeType="1"/>
          </p:cNvCxnSpPr>
          <p:nvPr/>
        </p:nvCxnSpPr>
        <p:spPr bwMode="auto">
          <a:xfrm flipV="1">
            <a:off x="7315200" y="4953000"/>
            <a:ext cx="1295400" cy="1524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32056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905000" y="457200"/>
            <a:ext cx="7543800" cy="1447800"/>
          </a:xfrm>
        </p:spPr>
        <p:txBody>
          <a:bodyPr/>
          <a:lstStyle/>
          <a:p>
            <a:r>
              <a:rPr lang="en-US" altLang="en-US" sz="2800" i="1"/>
              <a:t>Realization </a:t>
            </a:r>
            <a:r>
              <a:rPr lang="en-US" altLang="en-US" sz="2800"/>
              <a:t>is also a form of </a:t>
            </a:r>
            <a:r>
              <a:rPr lang="en-US" altLang="en-US" sz="2800">
                <a:solidFill>
                  <a:srgbClr val="C00000"/>
                </a:solidFill>
              </a:rPr>
              <a:t>Inheritance</a:t>
            </a:r>
            <a:r>
              <a:rPr lang="en-US" altLang="en-US" sz="2800"/>
              <a:t> that indicates that a class implements the behavior defined in an </a:t>
            </a:r>
            <a:r>
              <a:rPr lang="en-US" altLang="en-US" sz="2800" u="sng"/>
              <a:t>interface</a:t>
            </a:r>
          </a:p>
        </p:txBody>
      </p:sp>
      <p:sp>
        <p:nvSpPr>
          <p:cNvPr id="102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8C4B73-E114-4597-8D92-B81246FECADC}" type="slidenum">
              <a:rPr lang="en-US" altLang="en-US"/>
              <a:pPr/>
              <a:t>21</a:t>
            </a:fld>
            <a:endParaRPr lang="en-US" altLang="en-US"/>
          </a:p>
        </p:txBody>
      </p:sp>
      <p:sp>
        <p:nvSpPr>
          <p:cNvPr id="10245" name="TextBox 6"/>
          <p:cNvSpPr txBox="1">
            <a:spLocks noChangeArrowheads="1"/>
          </p:cNvSpPr>
          <p:nvPr/>
        </p:nvSpPr>
        <p:spPr bwMode="auto">
          <a:xfrm>
            <a:off x="2008188" y="3533775"/>
            <a:ext cx="7010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a:t>Here, the </a:t>
            </a:r>
            <a:r>
              <a:rPr lang="en-US" altLang="en-US" b="1"/>
              <a:t>LoginScreen </a:t>
            </a:r>
            <a:r>
              <a:rPr lang="en-US" altLang="en-US"/>
              <a:t>implements the behavior of the </a:t>
            </a:r>
            <a:r>
              <a:rPr lang="en-US" altLang="en-US" b="1"/>
              <a:t>Serializable</a:t>
            </a:r>
            <a:r>
              <a:rPr lang="en-US" altLang="en-US"/>
              <a:t> interface. </a:t>
            </a:r>
          </a:p>
          <a:p>
            <a:pPr eaLnBrk="1" hangingPunct="1">
              <a:buFont typeface="Wingdings" panose="05000000000000000000" pitchFamily="2" charset="2"/>
              <a:buNone/>
            </a:pPr>
            <a:endParaRPr lang="en-US" altLang="en-US"/>
          </a:p>
          <a:p>
            <a:pPr eaLnBrk="1" hangingPunct="1"/>
            <a:r>
              <a:rPr lang="en-US" altLang="en-US"/>
              <a:t>The connector is a </a:t>
            </a:r>
            <a:r>
              <a:rPr lang="en-US" altLang="en-US">
                <a:solidFill>
                  <a:srgbClr val="FF0000"/>
                </a:solidFill>
              </a:rPr>
              <a:t>dashed line </a:t>
            </a:r>
            <a:r>
              <a:rPr lang="en-US" altLang="en-US"/>
              <a:t>pointing to the class whose behavior is being implemented with a </a:t>
            </a:r>
            <a:r>
              <a:rPr lang="en-US" altLang="en-US">
                <a:solidFill>
                  <a:srgbClr val="FF0000"/>
                </a:solidFill>
              </a:rPr>
              <a:t>triangle (not an arrow!)</a:t>
            </a:r>
          </a:p>
          <a:p>
            <a:pPr eaLnBrk="1" hangingPunct="1"/>
            <a:endParaRPr lang="en-US" altLang="en-US"/>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981200"/>
            <a:ext cx="46958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938" y="4953000"/>
            <a:ext cx="2470150" cy="157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8" name="TextBox 6"/>
          <p:cNvSpPr txBox="1">
            <a:spLocks noChangeArrowheads="1"/>
          </p:cNvSpPr>
          <p:nvPr/>
        </p:nvSpPr>
        <p:spPr bwMode="auto">
          <a:xfrm>
            <a:off x="1981200" y="5105401"/>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a:solidFill>
                  <a:srgbClr val="9A0075"/>
                </a:solidFill>
              </a:rPr>
              <a:t>Realization </a:t>
            </a:r>
            <a:r>
              <a:rPr lang="en-US" altLang="en-US">
                <a:solidFill>
                  <a:srgbClr val="9A0075"/>
                </a:solidFill>
              </a:rPr>
              <a:t>can also be illustrated in the alternate notation shown if the parent class is not present in the class diagram</a:t>
            </a:r>
          </a:p>
        </p:txBody>
      </p:sp>
      <p:sp>
        <p:nvSpPr>
          <p:cNvPr id="10249" name="Rectangle 10"/>
          <p:cNvSpPr>
            <a:spLocks noChangeArrowheads="1"/>
          </p:cNvSpPr>
          <p:nvPr/>
        </p:nvSpPr>
        <p:spPr bwMode="auto">
          <a:xfrm>
            <a:off x="8701088" y="5135563"/>
            <a:ext cx="1357312" cy="304800"/>
          </a:xfrm>
          <a:prstGeom prst="rect">
            <a:avLst/>
          </a:prstGeom>
          <a:solidFill>
            <a:srgbClr val="FF0000">
              <a:alpha val="3803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250" name="Straight Arrow Connector 2"/>
          <p:cNvCxnSpPr>
            <a:cxnSpLocks noChangeShapeType="1"/>
          </p:cNvCxnSpPr>
          <p:nvPr/>
        </p:nvCxnSpPr>
        <p:spPr bwMode="auto">
          <a:xfrm>
            <a:off x="7162800" y="5287963"/>
            <a:ext cx="1447800" cy="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5792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r>
              <a:rPr lang="en-US" altLang="en-US" sz="2800"/>
              <a:t>Class diagrams sometimes explicitly illustrate Dependency relationships of classes on other classes (or packages)</a:t>
            </a:r>
          </a:p>
        </p:txBody>
      </p:sp>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933E29-80C4-46C9-BEB5-B1F0F10CAED5}" type="slidenum">
              <a:rPr lang="en-US" altLang="en-US"/>
              <a:pPr/>
              <a:t>22</a:t>
            </a:fld>
            <a:endParaRPr lang="en-US" altLang="en-US"/>
          </a:p>
        </p:txBody>
      </p:sp>
      <p:sp>
        <p:nvSpPr>
          <p:cNvPr id="11269" name="TextBox 7"/>
          <p:cNvSpPr txBox="1">
            <a:spLocks noChangeArrowheads="1"/>
          </p:cNvSpPr>
          <p:nvPr/>
        </p:nvSpPr>
        <p:spPr bwMode="auto">
          <a:xfrm>
            <a:off x="2198688" y="3048000"/>
            <a:ext cx="7162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70C0"/>
                </a:solidFill>
              </a:rPr>
              <a:t>Dependency is indicated by a </a:t>
            </a:r>
            <a:r>
              <a:rPr lang="en-US" altLang="en-US">
                <a:solidFill>
                  <a:srgbClr val="FF0000"/>
                </a:solidFill>
              </a:rPr>
              <a:t>dashed-line </a:t>
            </a:r>
            <a:r>
              <a:rPr lang="en-US" altLang="en-US" b="1">
                <a:solidFill>
                  <a:srgbClr val="0070C0"/>
                </a:solidFill>
              </a:rPr>
              <a:t>connector</a:t>
            </a:r>
            <a:r>
              <a:rPr lang="en-US" altLang="en-US">
                <a:solidFill>
                  <a:srgbClr val="0070C0"/>
                </a:solidFill>
              </a:rPr>
              <a:t>, with the line originating from the dependent class  and pointing (</a:t>
            </a:r>
            <a:r>
              <a:rPr lang="en-US" altLang="en-US">
                <a:solidFill>
                  <a:srgbClr val="FF0000"/>
                </a:solidFill>
              </a:rPr>
              <a:t>with an arrow</a:t>
            </a:r>
            <a:r>
              <a:rPr lang="en-US" altLang="en-US">
                <a:solidFill>
                  <a:srgbClr val="0070C0"/>
                </a:solidFill>
              </a:rPr>
              <a:t>) at the other class it depends upon.</a:t>
            </a:r>
          </a:p>
          <a:p>
            <a:pPr eaLnBrk="1" hangingPunct="1"/>
            <a:endParaRPr lang="en-US" altLang="en-US">
              <a:solidFill>
                <a:srgbClr val="0070C0"/>
              </a:solidFill>
            </a:endParaRPr>
          </a:p>
          <a:p>
            <a:pPr eaLnBrk="1" hangingPunct="1"/>
            <a:r>
              <a:rPr lang="en-US" altLang="en-US">
                <a:solidFill>
                  <a:srgbClr val="9A0075"/>
                </a:solidFill>
              </a:rPr>
              <a:t>The arrow may also point at a </a:t>
            </a:r>
            <a:r>
              <a:rPr lang="en-US" altLang="en-US" b="1">
                <a:solidFill>
                  <a:srgbClr val="9A0075"/>
                </a:solidFill>
              </a:rPr>
              <a:t>package</a:t>
            </a:r>
            <a:r>
              <a:rPr lang="en-US" altLang="en-US">
                <a:solidFill>
                  <a:srgbClr val="9A0075"/>
                </a:solidFill>
              </a:rPr>
              <a:t> (e.g. javax.swing), implying a dependency on many of the classes within that package.</a:t>
            </a:r>
          </a:p>
        </p:txBody>
      </p:sp>
      <p:pic>
        <p:nvPicPr>
          <p:cNvPr id="11270" name="Picture 7" descr="Dependenc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50989"/>
            <a:ext cx="68341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4876800"/>
            <a:ext cx="489426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7841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1981200" y="439738"/>
            <a:ext cx="7543800" cy="1295400"/>
          </a:xfrm>
        </p:spPr>
        <p:txBody>
          <a:bodyPr/>
          <a:lstStyle/>
          <a:p>
            <a:r>
              <a:rPr lang="en-US" altLang="en-US" sz="2400"/>
              <a:t>There are additional relationships between classes that are not necessarily permanent – meaning they can change during program execution. </a:t>
            </a:r>
          </a:p>
        </p:txBody>
      </p:sp>
      <p:sp>
        <p:nvSpPr>
          <p:cNvPr id="12291" name="Content Placeholder 2"/>
          <p:cNvSpPr>
            <a:spLocks noGrp="1" noChangeArrowheads="1"/>
          </p:cNvSpPr>
          <p:nvPr>
            <p:ph idx="1"/>
          </p:nvPr>
        </p:nvSpPr>
        <p:spPr>
          <a:xfrm>
            <a:off x="1752600" y="1905001"/>
            <a:ext cx="8229600" cy="4411663"/>
          </a:xfrm>
        </p:spPr>
        <p:txBody>
          <a:bodyPr/>
          <a:lstStyle/>
          <a:p>
            <a:pPr marL="0" indent="0">
              <a:buNone/>
            </a:pPr>
            <a:r>
              <a:rPr lang="en-US" altLang="en-US" sz="2400" b="1"/>
              <a:t>Dynamic relationships</a:t>
            </a:r>
            <a:r>
              <a:rPr lang="en-US" altLang="en-US" sz="2400"/>
              <a:t> between </a:t>
            </a:r>
            <a:r>
              <a:rPr lang="en-US" altLang="en-US" sz="2400">
                <a:solidFill>
                  <a:srgbClr val="FF0000"/>
                </a:solidFill>
              </a:rPr>
              <a:t>instances of classes </a:t>
            </a:r>
            <a:r>
              <a:rPr lang="en-US" altLang="en-US" sz="2400"/>
              <a:t>(that is, between objects), </a:t>
            </a:r>
            <a:r>
              <a:rPr lang="en-US" altLang="en-US" sz="2000"/>
              <a:t>or between classes and objects (if a class is non-instantiable, as in a static class) are:</a:t>
            </a:r>
          </a:p>
          <a:p>
            <a:pPr lvl="1"/>
            <a:r>
              <a:rPr lang="en-US" altLang="en-US" sz="2000">
                <a:solidFill>
                  <a:srgbClr val="0070C0"/>
                </a:solidFill>
              </a:rPr>
              <a:t>Association </a:t>
            </a:r>
            <a:endParaRPr lang="en-US" altLang="en-US" sz="2000" b="1">
              <a:solidFill>
                <a:srgbClr val="0070C0"/>
              </a:solidFill>
            </a:endParaRPr>
          </a:p>
          <a:p>
            <a:pPr lvl="1"/>
            <a:r>
              <a:rPr lang="en-US" altLang="en-US" sz="2000">
                <a:solidFill>
                  <a:srgbClr val="0070C0"/>
                </a:solidFill>
              </a:rPr>
              <a:t>Aggregation (2 forms of this)</a:t>
            </a:r>
            <a:endParaRPr lang="en-US" altLang="en-US" sz="2000" b="1">
              <a:solidFill>
                <a:srgbClr val="0070C0"/>
              </a:solidFill>
            </a:endParaRP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3B6847-1D02-4FB8-B77A-46630584FF1D}" type="slidenum">
              <a:rPr lang="en-US" altLang="en-US"/>
              <a:pPr/>
              <a:t>23</a:t>
            </a:fld>
            <a:endParaRPr lang="en-US" altLang="en-US"/>
          </a:p>
        </p:txBody>
      </p:sp>
      <p:pic>
        <p:nvPicPr>
          <p:cNvPr id="12294" name="Picture 2" descr="C:\Documents and Settings\hornick\Local Settings\Temporary Internet Files\Content.IE5\PFYR14UO\MCBD04961_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40500" y="3644900"/>
            <a:ext cx="26035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2163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1981200" y="231775"/>
            <a:ext cx="7543800" cy="1295400"/>
          </a:xfrm>
        </p:spPr>
        <p:txBody>
          <a:bodyPr/>
          <a:lstStyle/>
          <a:p>
            <a:r>
              <a:rPr lang="en-US" altLang="en-US" sz="2800"/>
              <a:t>The </a:t>
            </a:r>
            <a:r>
              <a:rPr lang="en-US" altLang="en-US" sz="2800">
                <a:solidFill>
                  <a:srgbClr val="FF0000"/>
                </a:solidFill>
              </a:rPr>
              <a:t>Association</a:t>
            </a:r>
            <a:r>
              <a:rPr lang="en-US" altLang="en-US" sz="2800"/>
              <a:t> connector is used to indicate a run-time (dynamic) interaction between </a:t>
            </a:r>
            <a:r>
              <a:rPr lang="en-US" altLang="en-US" sz="2800" u="sng"/>
              <a:t>instances of classes</a:t>
            </a:r>
          </a:p>
        </p:txBody>
      </p:sp>
      <p:sp>
        <p:nvSpPr>
          <p:cNvPr id="133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6C4D1B-9958-4489-A560-A25406F0E0D0}" type="slidenum">
              <a:rPr lang="en-US" altLang="en-US"/>
              <a:pPr/>
              <a:t>24</a:t>
            </a:fld>
            <a:endParaRPr lang="en-US" altLang="en-US"/>
          </a:p>
        </p:txBody>
      </p:sp>
      <p:sp>
        <p:nvSpPr>
          <p:cNvPr id="13317" name="TextBox 6"/>
          <p:cNvSpPr txBox="1">
            <a:spLocks noChangeArrowheads="1"/>
          </p:cNvSpPr>
          <p:nvPr/>
        </p:nvSpPr>
        <p:spPr bwMode="auto">
          <a:xfrm>
            <a:off x="1828800" y="2838450"/>
            <a:ext cx="8382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The single-line connector doesn’t indicate anything specific – that</a:t>
            </a:r>
            <a:br>
              <a:rPr lang="en-US" altLang="en-US"/>
            </a:br>
            <a:r>
              <a:rPr lang="en-US" altLang="en-US"/>
              <a:t>is, it’s an </a:t>
            </a:r>
            <a:r>
              <a:rPr lang="en-US" altLang="en-US" i="1"/>
              <a:t>unspecified association. </a:t>
            </a:r>
            <a:br>
              <a:rPr lang="en-US" altLang="en-US" i="1"/>
            </a:br>
            <a:r>
              <a:rPr lang="en-US" altLang="en-US" i="1"/>
              <a:t/>
            </a:r>
            <a:br>
              <a:rPr lang="en-US" altLang="en-US" i="1"/>
            </a:br>
            <a:r>
              <a:rPr lang="en-US" altLang="en-US"/>
              <a:t>About all we can say is that objects of these classes somehow interact when the application executes – perhaps an </a:t>
            </a:r>
            <a:r>
              <a:rPr lang="en-US" altLang="en-US" b="1"/>
              <a:t>Invoice</a:t>
            </a:r>
            <a:r>
              <a:rPr lang="en-US" altLang="en-US"/>
              <a:t> somehow accesses  an </a:t>
            </a:r>
            <a:r>
              <a:rPr lang="en-US" altLang="en-US" b="1"/>
              <a:t>Order</a:t>
            </a:r>
            <a:r>
              <a:rPr lang="en-US" altLang="en-US"/>
              <a:t> (or vice versa). </a:t>
            </a:r>
            <a:br>
              <a:rPr lang="en-US" altLang="en-US"/>
            </a:br>
            <a:endParaRPr lang="en-US" altLang="en-US"/>
          </a:p>
          <a:p>
            <a:pPr eaLnBrk="1" hangingPunct="1"/>
            <a:r>
              <a:rPr lang="en-US" altLang="en-US" u="sng"/>
              <a:t>In fact, the Invoice can create the Order at runtime (and later delete it); or the Order can create the Invoice at runtime – thus these relationships are dynamic.</a:t>
            </a:r>
          </a:p>
          <a:p>
            <a:pPr eaLnBrk="1" hangingPunct="1"/>
            <a:endParaRPr lang="en-US" altLang="en-US"/>
          </a:p>
          <a:p>
            <a:pPr eaLnBrk="1" hangingPunct="1"/>
            <a:r>
              <a:rPr lang="en-US" altLang="en-US">
                <a:solidFill>
                  <a:srgbClr val="0070C0"/>
                </a:solidFill>
              </a:rPr>
              <a:t>We may not know enough to be more specific when we’re </a:t>
            </a:r>
            <a:r>
              <a:rPr lang="en-US" altLang="en-US" b="1">
                <a:solidFill>
                  <a:srgbClr val="0070C0"/>
                </a:solidFill>
              </a:rPr>
              <a:t>designing</a:t>
            </a:r>
            <a:r>
              <a:rPr lang="en-US" altLang="en-US">
                <a:solidFill>
                  <a:srgbClr val="0070C0"/>
                </a:solidFill>
              </a:rPr>
              <a:t> our application – it may have to wait until we get into </a:t>
            </a:r>
            <a:r>
              <a:rPr lang="en-US" altLang="en-US" b="1">
                <a:solidFill>
                  <a:srgbClr val="0070C0"/>
                </a:solidFill>
              </a:rPr>
              <a:t>implementation</a:t>
            </a:r>
          </a:p>
        </p:txBody>
      </p:sp>
      <p:pic>
        <p:nvPicPr>
          <p:cNvPr id="1331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668463"/>
            <a:ext cx="39243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659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sz="2800"/>
              <a:t>An Association can indicate </a:t>
            </a:r>
            <a:r>
              <a:rPr lang="en-US" altLang="en-US" sz="2800" i="1"/>
              <a:t>multiplicity</a:t>
            </a:r>
            <a:r>
              <a:rPr lang="en-US" altLang="en-US" sz="2800"/>
              <a:t> – that is, how many objects of one class interact with objects of the other</a:t>
            </a:r>
          </a:p>
        </p:txBody>
      </p:sp>
      <p:sp>
        <p:nvSpPr>
          <p:cNvPr id="143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6FE10D-E6D1-4A85-AFAB-B60C2A680D78}" type="slidenum">
              <a:rPr lang="en-US" altLang="en-US"/>
              <a:pPr/>
              <a:t>25</a:t>
            </a:fld>
            <a:endParaRPr lang="en-US" altLang="en-US"/>
          </a:p>
        </p:txBody>
      </p:sp>
      <p:sp>
        <p:nvSpPr>
          <p:cNvPr id="14341" name="TextBox 6"/>
          <p:cNvSpPr txBox="1">
            <a:spLocks noChangeArrowheads="1"/>
          </p:cNvSpPr>
          <p:nvPr/>
        </p:nvSpPr>
        <p:spPr bwMode="auto">
          <a:xfrm>
            <a:off x="2362200" y="4572000"/>
            <a:ext cx="7239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Association indicates that there is a </a:t>
            </a:r>
            <a:r>
              <a:rPr lang="en-US" altLang="en-US" b="1"/>
              <a:t>one-to-one</a:t>
            </a:r>
            <a:r>
              <a:rPr lang="en-US" altLang="en-US"/>
              <a:t> correspondence between Invoice instances and Order instances; that is, for every Invoice object, there is one corresponding Order object, and vice versa.</a:t>
            </a:r>
          </a:p>
          <a:p>
            <a:pPr eaLnBrk="1" hangingPunct="1"/>
            <a:r>
              <a:rPr lang="en-US" altLang="en-US">
                <a:solidFill>
                  <a:srgbClr val="FF0000"/>
                </a:solidFill>
              </a:rPr>
              <a:t>If the numbers are absent, you can assume that there is a one-to-one correspondence.</a:t>
            </a:r>
          </a:p>
        </p:txBody>
      </p:sp>
      <p:pic>
        <p:nvPicPr>
          <p:cNvPr id="143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3289" y="2220914"/>
            <a:ext cx="46196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3" name="Straight Arrow Connector 4"/>
          <p:cNvCxnSpPr>
            <a:cxnSpLocks noChangeShapeType="1"/>
          </p:cNvCxnSpPr>
          <p:nvPr/>
        </p:nvCxnSpPr>
        <p:spPr bwMode="auto">
          <a:xfrm flipH="1" flipV="1">
            <a:off x="5181600" y="3276600"/>
            <a:ext cx="1524000" cy="1371600"/>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4344" name="Straight Arrow Connector 6"/>
          <p:cNvCxnSpPr>
            <a:cxnSpLocks noChangeShapeType="1"/>
          </p:cNvCxnSpPr>
          <p:nvPr/>
        </p:nvCxnSpPr>
        <p:spPr bwMode="auto">
          <a:xfrm flipH="1" flipV="1">
            <a:off x="6400800" y="3421064"/>
            <a:ext cx="228600" cy="1023937"/>
          </a:xfrm>
          <a:prstGeom prst="straightConnector1">
            <a:avLst/>
          </a:prstGeom>
          <a:noFill/>
          <a:ln w="9525" algn="ctr">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073235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z="2800"/>
              <a:t>Associations can indicate </a:t>
            </a:r>
            <a:r>
              <a:rPr lang="en-US" altLang="en-US" sz="2800" i="1"/>
              <a:t>navigability </a:t>
            </a:r>
            <a:r>
              <a:rPr lang="en-US" altLang="en-US" sz="2800"/>
              <a:t>– that is, whether an object holds a reference to the other</a:t>
            </a:r>
          </a:p>
        </p:txBody>
      </p:sp>
      <p:sp>
        <p:nvSpPr>
          <p:cNvPr id="153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C2A1C7-2591-4A09-8C7C-E43615C620EC}" type="slidenum">
              <a:rPr lang="en-US" altLang="en-US"/>
              <a:pPr/>
              <a:t>26</a:t>
            </a:fld>
            <a:endParaRPr lang="en-US" altLang="en-US"/>
          </a:p>
        </p:txBody>
      </p:sp>
      <p:sp>
        <p:nvSpPr>
          <p:cNvPr id="15365" name="TextBox 6"/>
          <p:cNvSpPr txBox="1">
            <a:spLocks noChangeArrowheads="1"/>
          </p:cNvSpPr>
          <p:nvPr/>
        </p:nvSpPr>
        <p:spPr bwMode="auto">
          <a:xfrm>
            <a:off x="6934200" y="1981200"/>
            <a:ext cx="3429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a:t>
            </a:r>
            <a:r>
              <a:rPr lang="en-US" altLang="en-US">
                <a:solidFill>
                  <a:srgbClr val="0070C0"/>
                </a:solidFill>
              </a:rPr>
              <a:t>one-way directed</a:t>
            </a:r>
            <a:r>
              <a:rPr lang="en-US" altLang="en-US"/>
              <a:t> </a:t>
            </a:r>
            <a:r>
              <a:rPr lang="en-US" altLang="en-US">
                <a:solidFill>
                  <a:srgbClr val="0070C0"/>
                </a:solidFill>
              </a:rPr>
              <a:t>association</a:t>
            </a:r>
            <a:r>
              <a:rPr lang="en-US" altLang="en-US"/>
              <a:t> indicates that an Invoice object holds a reference to a single Order object, </a:t>
            </a:r>
            <a:r>
              <a:rPr lang="en-US" altLang="en-US">
                <a:solidFill>
                  <a:srgbClr val="0070C0"/>
                </a:solidFill>
              </a:rPr>
              <a:t>but the </a:t>
            </a:r>
            <a:r>
              <a:rPr lang="en-US" altLang="en-US" b="1">
                <a:solidFill>
                  <a:srgbClr val="0070C0"/>
                </a:solidFill>
              </a:rPr>
              <a:t>Order</a:t>
            </a:r>
            <a:r>
              <a:rPr lang="en-US" altLang="en-US">
                <a:solidFill>
                  <a:srgbClr val="0070C0"/>
                </a:solidFill>
              </a:rPr>
              <a:t> does not hold a reference to an </a:t>
            </a:r>
            <a:r>
              <a:rPr lang="en-US" altLang="en-US" b="1">
                <a:solidFill>
                  <a:srgbClr val="0070C0"/>
                </a:solidFill>
              </a:rPr>
              <a:t>Invoice</a:t>
            </a:r>
            <a:r>
              <a:rPr lang="en-US" altLang="en-US">
                <a:solidFill>
                  <a:srgbClr val="0070C0"/>
                </a:solidFill>
              </a:rPr>
              <a:t>.</a:t>
            </a:r>
          </a:p>
        </p:txBody>
      </p:sp>
      <p:pic>
        <p:nvPicPr>
          <p:cNvPr id="1536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6314" y="2171701"/>
            <a:ext cx="43719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Box 5"/>
          <p:cNvSpPr txBox="1">
            <a:spLocks noChangeArrowheads="1"/>
          </p:cNvSpPr>
          <p:nvPr/>
        </p:nvSpPr>
        <p:spPr bwMode="auto">
          <a:xfrm>
            <a:off x="3124201" y="3505201"/>
            <a:ext cx="2836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FF0000"/>
                </a:solidFill>
              </a:rPr>
              <a:t>Note that we’ve omitted the multiplicity</a:t>
            </a:r>
            <a:br>
              <a:rPr lang="en-US" altLang="en-US" sz="1200">
                <a:solidFill>
                  <a:srgbClr val="FF0000"/>
                </a:solidFill>
              </a:rPr>
            </a:br>
            <a:r>
              <a:rPr lang="en-US" altLang="en-US" sz="1200">
                <a:solidFill>
                  <a:srgbClr val="FF0000"/>
                </a:solidFill>
              </a:rPr>
              <a:t> here, so it’s assumed to be one-to one</a:t>
            </a:r>
          </a:p>
        </p:txBody>
      </p:sp>
    </p:spTree>
    <p:extLst>
      <p:ext uri="{BB962C8B-B14F-4D97-AF65-F5344CB8AC3E}">
        <p14:creationId xmlns:p14="http://schemas.microsoft.com/office/powerpoint/2010/main" val="3414549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sz="2800" i="1"/>
              <a:t>End Roles</a:t>
            </a:r>
            <a:r>
              <a:rPr lang="en-US" altLang="en-US" sz="2800"/>
              <a:t> indicate that an association is maintained via a specific attribute defined within a class</a:t>
            </a:r>
          </a:p>
        </p:txBody>
      </p:sp>
      <p:sp>
        <p:nvSpPr>
          <p:cNvPr id="163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07EFC8-EE5C-4E40-B77B-F2949093C019}" type="slidenum">
              <a:rPr lang="en-US" altLang="en-US"/>
              <a:pPr/>
              <a:t>27</a:t>
            </a:fld>
            <a:endParaRPr lang="en-US" altLang="en-US"/>
          </a:p>
        </p:txBody>
      </p:sp>
      <p:sp>
        <p:nvSpPr>
          <p:cNvPr id="16389" name="TextBox 6"/>
          <p:cNvSpPr txBox="1">
            <a:spLocks noChangeArrowheads="1"/>
          </p:cNvSpPr>
          <p:nvPr/>
        </p:nvSpPr>
        <p:spPr bwMode="auto">
          <a:xfrm>
            <a:off x="6172200" y="1752601"/>
            <a:ext cx="4191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one-to-one, one-way</a:t>
            </a:r>
            <a:r>
              <a:rPr lang="en-US" altLang="en-US">
                <a:solidFill>
                  <a:srgbClr val="FF0000"/>
                </a:solidFill>
              </a:rPr>
              <a:t> </a:t>
            </a:r>
            <a:r>
              <a:rPr lang="en-US" altLang="en-US"/>
              <a:t>association with </a:t>
            </a:r>
            <a:r>
              <a:rPr lang="en-US" altLang="en-US" b="1"/>
              <a:t>end role </a:t>
            </a:r>
            <a:r>
              <a:rPr lang="en-US" altLang="en-US" b="1">
                <a:solidFill>
                  <a:srgbClr val="FF0000"/>
                </a:solidFill>
              </a:rPr>
              <a:t>acct</a:t>
            </a:r>
            <a:r>
              <a:rPr lang="en-US" altLang="en-US"/>
              <a:t> indicates that an </a:t>
            </a:r>
            <a:r>
              <a:rPr lang="en-US" altLang="en-US" b="1"/>
              <a:t>Order</a:t>
            </a:r>
            <a:r>
              <a:rPr lang="en-US" altLang="en-US"/>
              <a:t> object holds a reference to a single </a:t>
            </a:r>
            <a:r>
              <a:rPr lang="en-US" altLang="en-US" b="1"/>
              <a:t>Account</a:t>
            </a:r>
            <a:r>
              <a:rPr lang="en-US" altLang="en-US"/>
              <a:t> object via a private </a:t>
            </a:r>
            <a:r>
              <a:rPr lang="en-US" altLang="en-US" b="1"/>
              <a:t>Account</a:t>
            </a:r>
            <a:r>
              <a:rPr lang="en-US" altLang="en-US"/>
              <a:t> attribute named </a:t>
            </a:r>
            <a:r>
              <a:rPr lang="en-US" altLang="en-US" b="1">
                <a:solidFill>
                  <a:srgbClr val="FF0000"/>
                </a:solidFill>
              </a:rPr>
              <a:t>acct</a:t>
            </a:r>
            <a:r>
              <a:rPr lang="en-US" altLang="en-US"/>
              <a:t>. </a:t>
            </a:r>
          </a:p>
        </p:txBody>
      </p:sp>
      <p:sp>
        <p:nvSpPr>
          <p:cNvPr id="16390" name="TextBox 10"/>
          <p:cNvSpPr txBox="1">
            <a:spLocks noChangeArrowheads="1"/>
          </p:cNvSpPr>
          <p:nvPr/>
        </p:nvSpPr>
        <p:spPr bwMode="auto">
          <a:xfrm>
            <a:off x="6324600" y="44196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70C0"/>
                </a:solidFill>
              </a:rPr>
              <a:t>Here is another way of showing the same relationship.</a:t>
            </a:r>
          </a:p>
          <a:p>
            <a:pPr eaLnBrk="1" hangingPunct="1"/>
            <a:r>
              <a:rPr lang="en-US" altLang="en-US">
                <a:solidFill>
                  <a:srgbClr val="0070C0"/>
                </a:solidFill>
              </a:rPr>
              <a:t/>
            </a:r>
            <a:br>
              <a:rPr lang="en-US" altLang="en-US">
                <a:solidFill>
                  <a:srgbClr val="0070C0"/>
                </a:solidFill>
              </a:rPr>
            </a:br>
            <a:r>
              <a:rPr lang="en-US" altLang="en-US">
                <a:solidFill>
                  <a:srgbClr val="0070C0"/>
                </a:solidFill>
              </a:rPr>
              <a:t>Is this more or less illustrative?</a:t>
            </a:r>
          </a:p>
        </p:txBody>
      </p:sp>
      <p:pic>
        <p:nvPicPr>
          <p:cNvPr id="1639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33576"/>
            <a:ext cx="37338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257676"/>
            <a:ext cx="38290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Box 10"/>
          <p:cNvSpPr txBox="1">
            <a:spLocks noChangeArrowheads="1"/>
          </p:cNvSpPr>
          <p:nvPr/>
        </p:nvSpPr>
        <p:spPr bwMode="auto">
          <a:xfrm>
            <a:off x="2667000" y="3065463"/>
            <a:ext cx="3189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FF0000"/>
                </a:solidFill>
              </a:rPr>
              <a:t>Note that we’ve </a:t>
            </a:r>
            <a:r>
              <a:rPr lang="en-US" altLang="en-US" sz="1200" u="sng">
                <a:solidFill>
                  <a:srgbClr val="FF0000"/>
                </a:solidFill>
              </a:rPr>
              <a:t>included</a:t>
            </a:r>
            <a:r>
              <a:rPr lang="en-US" altLang="en-US" sz="1200">
                <a:solidFill>
                  <a:srgbClr val="FF0000"/>
                </a:solidFill>
              </a:rPr>
              <a:t> the multiplicity</a:t>
            </a:r>
            <a:br>
              <a:rPr lang="en-US" altLang="en-US" sz="1200">
                <a:solidFill>
                  <a:srgbClr val="FF0000"/>
                </a:solidFill>
              </a:rPr>
            </a:br>
            <a:r>
              <a:rPr lang="en-US" altLang="en-US" sz="1200">
                <a:solidFill>
                  <a:srgbClr val="FF0000"/>
                </a:solidFill>
              </a:rPr>
              <a:t>here, but we could have omitted them since</a:t>
            </a:r>
            <a:br>
              <a:rPr lang="en-US" altLang="en-US" sz="1200">
                <a:solidFill>
                  <a:srgbClr val="FF0000"/>
                </a:solidFill>
              </a:rPr>
            </a:br>
            <a:r>
              <a:rPr lang="en-US" altLang="en-US" sz="1200">
                <a:solidFill>
                  <a:srgbClr val="FF0000"/>
                </a:solidFill>
              </a:rPr>
              <a:t>the correspondence is one-to-one</a:t>
            </a:r>
          </a:p>
        </p:txBody>
      </p:sp>
    </p:spTree>
    <p:extLst>
      <p:ext uri="{BB962C8B-B14F-4D97-AF65-F5344CB8AC3E}">
        <p14:creationId xmlns:p14="http://schemas.microsoft.com/office/powerpoint/2010/main" val="1509102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sz="2800" i="1"/>
              <a:t>Bi-directional navigability</a:t>
            </a:r>
            <a:endParaRPr lang="en-US" altLang="en-US" sz="2800"/>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236CA7-C6CA-4645-8452-1C343089C2C6}" type="slidenum">
              <a:rPr lang="en-US" altLang="en-US"/>
              <a:pPr/>
              <a:t>28</a:t>
            </a:fld>
            <a:endParaRPr lang="en-US" altLang="en-US"/>
          </a:p>
        </p:txBody>
      </p:sp>
      <p:sp>
        <p:nvSpPr>
          <p:cNvPr id="17413" name="TextBox 6"/>
          <p:cNvSpPr txBox="1">
            <a:spLocks noChangeArrowheads="1"/>
          </p:cNvSpPr>
          <p:nvPr/>
        </p:nvSpPr>
        <p:spPr bwMode="auto">
          <a:xfrm>
            <a:off x="6553200" y="1524001"/>
            <a:ext cx="3886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This </a:t>
            </a:r>
            <a:r>
              <a:rPr lang="en-US" altLang="en-US" sz="1600" b="1"/>
              <a:t>bi-directional association </a:t>
            </a:r>
            <a:r>
              <a:rPr lang="en-US" altLang="en-US" sz="1600"/>
              <a:t>indicates that an </a:t>
            </a:r>
            <a:r>
              <a:rPr lang="en-US" altLang="en-US" sz="1600" b="1"/>
              <a:t>Order</a:t>
            </a:r>
            <a:r>
              <a:rPr lang="en-US" altLang="en-US" sz="1600"/>
              <a:t> object holds a reference to a single </a:t>
            </a:r>
            <a:r>
              <a:rPr lang="en-US" altLang="en-US" sz="1600" b="1"/>
              <a:t>Account</a:t>
            </a:r>
            <a:r>
              <a:rPr lang="en-US" altLang="en-US" sz="1600"/>
              <a:t> object via a private </a:t>
            </a:r>
            <a:r>
              <a:rPr lang="en-US" altLang="en-US" sz="1600" b="1"/>
              <a:t>Account</a:t>
            </a:r>
            <a:r>
              <a:rPr lang="en-US" altLang="en-US" sz="1600"/>
              <a:t> attribute named </a:t>
            </a:r>
            <a:r>
              <a:rPr lang="en-US" altLang="en-US" sz="1600" b="1">
                <a:solidFill>
                  <a:srgbClr val="FF0000"/>
                </a:solidFill>
              </a:rPr>
              <a:t>acct</a:t>
            </a:r>
            <a:r>
              <a:rPr lang="en-US" altLang="en-US" sz="1600"/>
              <a:t>, and that an </a:t>
            </a:r>
            <a:r>
              <a:rPr lang="en-US" altLang="en-US" sz="1600" b="1"/>
              <a:t>Account</a:t>
            </a:r>
            <a:r>
              <a:rPr lang="en-US" altLang="en-US" sz="1600"/>
              <a:t> object holds a reference to a single </a:t>
            </a:r>
            <a:r>
              <a:rPr lang="en-US" altLang="en-US" sz="1600" b="1"/>
              <a:t>Order</a:t>
            </a:r>
            <a:r>
              <a:rPr lang="en-US" altLang="en-US" sz="1600"/>
              <a:t> object via a private </a:t>
            </a:r>
            <a:r>
              <a:rPr lang="en-US" altLang="en-US" sz="1600" b="1"/>
              <a:t>Order</a:t>
            </a:r>
            <a:r>
              <a:rPr lang="en-US" altLang="en-US" sz="1600"/>
              <a:t> attribute named </a:t>
            </a:r>
            <a:r>
              <a:rPr lang="en-US" altLang="en-US" sz="1600" b="1">
                <a:solidFill>
                  <a:srgbClr val="FF0000"/>
                </a:solidFill>
              </a:rPr>
              <a:t>ord</a:t>
            </a:r>
            <a:r>
              <a:rPr lang="en-US" altLang="en-US" sz="1600"/>
              <a:t>.</a:t>
            </a:r>
            <a:br>
              <a:rPr lang="en-US" altLang="en-US" sz="1600"/>
            </a:br>
            <a:r>
              <a:rPr lang="en-US" altLang="en-US" sz="1600"/>
              <a:t/>
            </a:r>
            <a:br>
              <a:rPr lang="en-US" altLang="en-US" sz="1600"/>
            </a:br>
            <a:endParaRPr lang="en-US" altLang="en-US" sz="1600"/>
          </a:p>
          <a:p>
            <a:pPr eaLnBrk="1" hangingPunct="1"/>
            <a:endParaRPr lang="en-US" altLang="en-US" sz="1600"/>
          </a:p>
          <a:p>
            <a:pPr eaLnBrk="1" hangingPunct="1"/>
            <a:r>
              <a:rPr lang="en-US" altLang="en-US" sz="1600">
                <a:solidFill>
                  <a:srgbClr val="FF0000"/>
                </a:solidFill>
              </a:rPr>
              <a:t>However, it is always best to avoid bi-directional associations, and instead to use two uni-directional arrows to illustrate this relationship.</a:t>
            </a:r>
          </a:p>
        </p:txBody>
      </p:sp>
      <p:pic>
        <p:nvPicPr>
          <p:cNvPr id="174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1364" y="1676400"/>
            <a:ext cx="39338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3962400"/>
            <a:ext cx="3886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Box 10"/>
          <p:cNvSpPr txBox="1">
            <a:spLocks noChangeArrowheads="1"/>
          </p:cNvSpPr>
          <p:nvPr/>
        </p:nvSpPr>
        <p:spPr bwMode="auto">
          <a:xfrm>
            <a:off x="2667001" y="5100638"/>
            <a:ext cx="2879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FF0000"/>
                </a:solidFill>
              </a:rPr>
              <a:t>Note that we’ve omitted the multiplicity</a:t>
            </a:r>
            <a:br>
              <a:rPr lang="en-US" altLang="en-US" sz="1200">
                <a:solidFill>
                  <a:srgbClr val="FF0000"/>
                </a:solidFill>
              </a:rPr>
            </a:br>
            <a:r>
              <a:rPr lang="en-US" altLang="en-US" sz="1200">
                <a:solidFill>
                  <a:srgbClr val="FF0000"/>
                </a:solidFill>
              </a:rPr>
              <a:t>here, so it’s assumed to be one-to one.</a:t>
            </a:r>
          </a:p>
          <a:p>
            <a:pPr eaLnBrk="1" hangingPunct="1"/>
            <a:endParaRPr lang="en-US" altLang="en-US" sz="1200">
              <a:solidFill>
                <a:srgbClr val="FF0000"/>
              </a:solidFill>
            </a:endParaRPr>
          </a:p>
          <a:p>
            <a:pPr eaLnBrk="1" hangingPunct="1"/>
            <a:r>
              <a:rPr lang="en-US" altLang="en-US" sz="1200">
                <a:solidFill>
                  <a:srgbClr val="FF0000"/>
                </a:solidFill>
              </a:rPr>
              <a:t>It also reduces clutter.</a:t>
            </a:r>
          </a:p>
        </p:txBody>
      </p:sp>
    </p:spTree>
    <p:extLst>
      <p:ext uri="{BB962C8B-B14F-4D97-AF65-F5344CB8AC3E}">
        <p14:creationId xmlns:p14="http://schemas.microsoft.com/office/powerpoint/2010/main" val="398876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sz="2800"/>
              <a:t>An Association can be </a:t>
            </a:r>
            <a:r>
              <a:rPr lang="en-US" altLang="en-US" sz="2800" u="sng"/>
              <a:t>labeled</a:t>
            </a:r>
            <a:r>
              <a:rPr lang="en-US" altLang="en-US" sz="2800"/>
              <a:t> to indicate the nature of the relationship</a:t>
            </a:r>
          </a:p>
        </p:txBody>
      </p:sp>
      <p:sp>
        <p:nvSpPr>
          <p:cNvPr id="1843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489530-10CA-43D4-8337-B7C275BD0546}" type="slidenum">
              <a:rPr lang="en-US" altLang="en-US"/>
              <a:pPr/>
              <a:t>29</a:t>
            </a:fld>
            <a:endParaRPr lang="en-US" altLang="en-US"/>
          </a:p>
        </p:txBody>
      </p:sp>
      <p:pic>
        <p:nvPicPr>
          <p:cNvPr id="18437" name="Picture 9" descr="PersonHou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286000"/>
            <a:ext cx="6299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Box 6"/>
          <p:cNvSpPr txBox="1">
            <a:spLocks noChangeArrowheads="1"/>
          </p:cNvSpPr>
          <p:nvPr/>
        </p:nvSpPr>
        <p:spPr bwMode="auto">
          <a:xfrm>
            <a:off x="2362200" y="4572001"/>
            <a:ext cx="723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diagram can be read as follows: “A </a:t>
            </a:r>
            <a:r>
              <a:rPr lang="en-US" altLang="en-US" b="1"/>
              <a:t>Person</a:t>
            </a:r>
            <a:r>
              <a:rPr lang="en-US" altLang="en-US"/>
              <a:t> </a:t>
            </a:r>
            <a:r>
              <a:rPr lang="en-US" altLang="en-US" u="sng"/>
              <a:t>lives in </a:t>
            </a:r>
            <a:r>
              <a:rPr lang="en-US" altLang="en-US"/>
              <a:t>a </a:t>
            </a:r>
            <a:r>
              <a:rPr lang="en-US" altLang="en-US" b="1"/>
              <a:t>House</a:t>
            </a:r>
            <a:r>
              <a:rPr lang="en-US" altLang="en-US"/>
              <a:t>, which the </a:t>
            </a:r>
            <a:r>
              <a:rPr lang="en-US" altLang="en-US" b="1"/>
              <a:t>Person</a:t>
            </a:r>
            <a:r>
              <a:rPr lang="en-US" altLang="en-US"/>
              <a:t> refers to as </a:t>
            </a:r>
            <a:r>
              <a:rPr lang="en-US" altLang="en-US" u="sng"/>
              <a:t>home</a:t>
            </a:r>
            <a:r>
              <a:rPr lang="en-US" altLang="en-US"/>
              <a:t>”.</a:t>
            </a:r>
          </a:p>
          <a:p>
            <a:pPr eaLnBrk="1" hangingPunct="1"/>
            <a:endParaRPr lang="en-US" altLang="en-US"/>
          </a:p>
        </p:txBody>
      </p:sp>
      <p:sp>
        <p:nvSpPr>
          <p:cNvPr id="18439" name="TextBox 6"/>
          <p:cNvSpPr txBox="1">
            <a:spLocks noChangeArrowheads="1"/>
          </p:cNvSpPr>
          <p:nvPr/>
        </p:nvSpPr>
        <p:spPr bwMode="auto">
          <a:xfrm>
            <a:off x="2384426" y="5334001"/>
            <a:ext cx="714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FF0000"/>
                </a:solidFill>
              </a:rPr>
              <a:t>Again, we’ve omitted the multiplicity here, so it’s assumed to be one-to one.</a:t>
            </a:r>
          </a:p>
          <a:p>
            <a:pPr eaLnBrk="1" hangingPunct="1"/>
            <a:endParaRPr lang="en-US" altLang="en-US" sz="1200">
              <a:solidFill>
                <a:srgbClr val="FF0000"/>
              </a:solidFill>
            </a:endParaRPr>
          </a:p>
          <a:p>
            <a:pPr eaLnBrk="1" hangingPunct="1"/>
            <a:r>
              <a:rPr lang="en-US" altLang="en-US" sz="1200">
                <a:solidFill>
                  <a:srgbClr val="FF0000"/>
                </a:solidFill>
              </a:rPr>
              <a:t>It also reduces clutter.</a:t>
            </a:r>
          </a:p>
        </p:txBody>
      </p:sp>
    </p:spTree>
    <p:extLst>
      <p:ext uri="{BB962C8B-B14F-4D97-AF65-F5344CB8AC3E}">
        <p14:creationId xmlns:p14="http://schemas.microsoft.com/office/powerpoint/2010/main" val="856177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3200" dirty="0"/>
              <a:t>Source code generation from UML models </a:t>
            </a:r>
            <a:endParaRPr lang="en-US" altLang="en-US" sz="3200" dirty="0" smtClean="0"/>
          </a:p>
        </p:txBody>
      </p:sp>
      <p:pic>
        <p:nvPicPr>
          <p:cNvPr id="2" name="Content Placeholder 1"/>
          <p:cNvPicPr>
            <a:picLocks noGrp="1" noChangeAspect="1"/>
          </p:cNvPicPr>
          <p:nvPr>
            <p:ph idx="1"/>
          </p:nvPr>
        </p:nvPicPr>
        <p:blipFill>
          <a:blip r:embed="rId2"/>
          <a:stretch>
            <a:fillRect/>
          </a:stretch>
        </p:blipFill>
        <p:spPr>
          <a:xfrm>
            <a:off x="811412" y="1787236"/>
            <a:ext cx="9957610" cy="2691246"/>
          </a:xfrm>
          <a:prstGeom prst="rect">
            <a:avLst/>
          </a:prstGeom>
        </p:spPr>
      </p:pic>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3</a:t>
            </a:fld>
            <a:endParaRPr lang="en-US" altLang="en-US" sz="1400">
              <a:latin typeface="Arial" panose="020B0604020202020204" pitchFamily="34" charset="0"/>
            </a:endParaRPr>
          </a:p>
        </p:txBody>
      </p:sp>
    </p:spTree>
    <p:extLst>
      <p:ext uri="{BB962C8B-B14F-4D97-AF65-F5344CB8AC3E}">
        <p14:creationId xmlns:p14="http://schemas.microsoft.com/office/powerpoint/2010/main" val="2897040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ltLang="en-US" sz="2800"/>
              <a:t>Associations can indicate various degrees of multiplicity</a:t>
            </a:r>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C1191F-85BD-4630-B8BF-83632194EBD8}" type="slidenum">
              <a:rPr lang="en-US" altLang="en-US"/>
              <a:pPr/>
              <a:t>30</a:t>
            </a:fld>
            <a:endParaRPr lang="en-US" altLang="en-US"/>
          </a:p>
        </p:txBody>
      </p:sp>
      <p:sp>
        <p:nvSpPr>
          <p:cNvPr id="19461" name="TextBox 6"/>
          <p:cNvSpPr txBox="1">
            <a:spLocks noChangeArrowheads="1"/>
          </p:cNvSpPr>
          <p:nvPr/>
        </p:nvSpPr>
        <p:spPr bwMode="auto">
          <a:xfrm>
            <a:off x="7391400" y="1981201"/>
            <a:ext cx="2971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Association indicates that for every </a:t>
            </a:r>
            <a:r>
              <a:rPr lang="en-US" altLang="en-US" b="1"/>
              <a:t>Order</a:t>
            </a:r>
            <a:r>
              <a:rPr lang="en-US" altLang="en-US"/>
              <a:t> object, there is </a:t>
            </a:r>
            <a:r>
              <a:rPr lang="en-US" altLang="en-US" u="sng"/>
              <a:t>at least one </a:t>
            </a:r>
            <a:r>
              <a:rPr lang="en-US" altLang="en-US"/>
              <a:t>corresponding </a:t>
            </a:r>
            <a:r>
              <a:rPr lang="en-US" altLang="en-US" b="1"/>
              <a:t>Entry</a:t>
            </a:r>
            <a:r>
              <a:rPr lang="en-US" altLang="en-US"/>
              <a:t> object.</a:t>
            </a:r>
          </a:p>
        </p:txBody>
      </p:sp>
      <p:sp>
        <p:nvSpPr>
          <p:cNvPr id="19462" name="TextBox 8"/>
          <p:cNvSpPr txBox="1">
            <a:spLocks noChangeArrowheads="1"/>
          </p:cNvSpPr>
          <p:nvPr/>
        </p:nvSpPr>
        <p:spPr bwMode="auto">
          <a:xfrm>
            <a:off x="7391400" y="4191000"/>
            <a:ext cx="3048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Here, </a:t>
            </a:r>
            <a:r>
              <a:rPr lang="en-US" altLang="en-US" u="sng"/>
              <a:t>any number </a:t>
            </a:r>
            <a:r>
              <a:rPr lang="en-US" altLang="en-US"/>
              <a:t>(including zero) of </a:t>
            </a:r>
            <a:r>
              <a:rPr lang="en-US" altLang="en-US" b="1"/>
              <a:t>Entry</a:t>
            </a:r>
            <a:r>
              <a:rPr lang="en-US" altLang="en-US"/>
              <a:t> objects correspond to each </a:t>
            </a:r>
            <a:r>
              <a:rPr lang="en-US" altLang="en-US" b="1"/>
              <a:t>Order</a:t>
            </a:r>
            <a:r>
              <a:rPr lang="en-US" altLang="en-US"/>
              <a:t> object</a:t>
            </a:r>
          </a:p>
        </p:txBody>
      </p:sp>
      <p:pic>
        <p:nvPicPr>
          <p:cNvPr id="1946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905000"/>
            <a:ext cx="4400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9" y="3775076"/>
            <a:ext cx="42386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Box 13"/>
          <p:cNvSpPr txBox="1">
            <a:spLocks noChangeArrowheads="1"/>
          </p:cNvSpPr>
          <p:nvPr/>
        </p:nvSpPr>
        <p:spPr bwMode="auto">
          <a:xfrm>
            <a:off x="2376489" y="5229226"/>
            <a:ext cx="41560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FF0000"/>
                </a:solidFill>
              </a:rPr>
              <a:t>We can omit the 1 next to the Order class to reduce clutter</a:t>
            </a:r>
          </a:p>
        </p:txBody>
      </p:sp>
    </p:spTree>
    <p:extLst>
      <p:ext uri="{BB962C8B-B14F-4D97-AF65-F5344CB8AC3E}">
        <p14:creationId xmlns:p14="http://schemas.microsoft.com/office/powerpoint/2010/main" val="534591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sz="2800"/>
              <a:t>Associations with multiplicity &gt;1 implies that a reference is a </a:t>
            </a:r>
            <a:r>
              <a:rPr lang="en-US" altLang="en-US" sz="2800" i="1"/>
              <a:t>collection</a:t>
            </a:r>
            <a:r>
              <a:rPr lang="en-US" altLang="en-US" sz="2800"/>
              <a:t> of objects</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AFC1EE-60ED-4749-8BB3-D36D9571565A}" type="slidenum">
              <a:rPr lang="en-US" altLang="en-US"/>
              <a:pPr/>
              <a:t>31</a:t>
            </a:fld>
            <a:endParaRPr lang="en-US" altLang="en-US"/>
          </a:p>
        </p:txBody>
      </p:sp>
      <p:sp>
        <p:nvSpPr>
          <p:cNvPr id="20485" name="TextBox 6"/>
          <p:cNvSpPr txBox="1">
            <a:spLocks noChangeArrowheads="1"/>
          </p:cNvSpPr>
          <p:nvPr/>
        </p:nvSpPr>
        <p:spPr bwMode="auto">
          <a:xfrm>
            <a:off x="6477000" y="1752600"/>
            <a:ext cx="3886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This one-way association indicates that an </a:t>
            </a:r>
            <a:r>
              <a:rPr lang="en-US" altLang="en-US" b="1"/>
              <a:t>Order</a:t>
            </a:r>
            <a:r>
              <a:rPr lang="en-US" altLang="en-US"/>
              <a:t> object holds a reference to a </a:t>
            </a:r>
            <a:r>
              <a:rPr lang="en-US" altLang="en-US" b="1" u="sng"/>
              <a:t>collection</a:t>
            </a:r>
            <a:r>
              <a:rPr lang="en-US" altLang="en-US"/>
              <a:t> of zero or more </a:t>
            </a:r>
            <a:r>
              <a:rPr lang="en-US" altLang="en-US" b="1"/>
              <a:t>Entry</a:t>
            </a:r>
            <a:r>
              <a:rPr lang="en-US" altLang="en-US"/>
              <a:t> objects via a private attribute named </a:t>
            </a:r>
            <a:r>
              <a:rPr lang="en-US" altLang="en-US" b="1" u="sng"/>
              <a:t>items</a:t>
            </a:r>
            <a:r>
              <a:rPr lang="en-US" altLang="en-US"/>
              <a:t>.</a:t>
            </a:r>
          </a:p>
          <a:p>
            <a:pPr eaLnBrk="1" hangingPunct="1"/>
            <a:r>
              <a:rPr lang="en-US" altLang="en-US">
                <a:solidFill>
                  <a:srgbClr val="FF0000"/>
                </a:solidFill>
              </a:rPr>
              <a:t>However, the type of collection is not specified here.</a:t>
            </a:r>
          </a:p>
        </p:txBody>
      </p:sp>
      <p:sp>
        <p:nvSpPr>
          <p:cNvPr id="20486" name="TextBox 10"/>
          <p:cNvSpPr txBox="1">
            <a:spLocks noChangeArrowheads="1"/>
          </p:cNvSpPr>
          <p:nvPr/>
        </p:nvSpPr>
        <p:spPr bwMode="auto">
          <a:xfrm>
            <a:off x="6477000" y="4495800"/>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70C0"/>
                </a:solidFill>
              </a:rPr>
              <a:t>The same association, where the collection is explicit. However, this approach is not preferred.</a:t>
            </a:r>
          </a:p>
        </p:txBody>
      </p:sp>
      <p:pic>
        <p:nvPicPr>
          <p:cNvPr id="2048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95489"/>
            <a:ext cx="39052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32276"/>
            <a:ext cx="37719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770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p:txBody>
          <a:bodyPr/>
          <a:lstStyle/>
          <a:p>
            <a:r>
              <a:rPr lang="en-US" altLang="en-US" sz="3600"/>
              <a:t>Good UML Class Diagram practices</a:t>
            </a:r>
          </a:p>
        </p:txBody>
      </p:sp>
      <p:sp>
        <p:nvSpPr>
          <p:cNvPr id="3" name="Content Placeholder 2">
            <a:extLst/>
          </p:cNvPr>
          <p:cNvSpPr>
            <a:spLocks noGrp="1"/>
          </p:cNvSpPr>
          <p:nvPr>
            <p:ph idx="1"/>
          </p:nvPr>
        </p:nvSpPr>
        <p:spPr>
          <a:xfrm>
            <a:off x="1981200" y="1417638"/>
            <a:ext cx="8229600" cy="4411662"/>
          </a:xfrm>
        </p:spPr>
        <p:txBody>
          <a:bodyPr/>
          <a:lstStyle/>
          <a:p>
            <a:pPr>
              <a:defRPr/>
            </a:pPr>
            <a:r>
              <a:rPr lang="en-US" dirty="0"/>
              <a:t>Consider the following code:</a:t>
            </a:r>
          </a:p>
          <a:p>
            <a:pPr marL="0" indent="0">
              <a:buNone/>
              <a:defRPr/>
            </a:pPr>
            <a:r>
              <a:rPr lang="en-US" sz="2000" dirty="0">
                <a:latin typeface="Courier New" panose="02070309020205020404" pitchFamily="49" charset="0"/>
                <a:cs typeface="Courier New" panose="02070309020205020404" pitchFamily="49" charset="0"/>
              </a:rPr>
              <a:t>public class Student {</a:t>
            </a:r>
          </a:p>
          <a:p>
            <a:pPr marL="0" indent="0">
              <a:buNone/>
              <a:defRPr/>
            </a:pPr>
            <a:r>
              <a:rPr lang="en-US" sz="2000" dirty="0">
                <a:latin typeface="Courier New" panose="02070309020205020404" pitchFamily="49" charset="0"/>
                <a:cs typeface="Courier New" panose="02070309020205020404" pitchFamily="49" charset="0"/>
              </a:rPr>
              <a:t>	private String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a:t>
            </a:r>
          </a:p>
          <a:p>
            <a:pPr marL="0" indent="0">
              <a:buNone/>
              <a:defRPr/>
            </a:pPr>
            <a:r>
              <a:rPr lang="en-US" sz="2000" dirty="0">
                <a:latin typeface="Courier New" panose="02070309020205020404" pitchFamily="49" charset="0"/>
                <a:cs typeface="Courier New" panose="02070309020205020404" pitchFamily="49" charset="0"/>
              </a:rPr>
              <a:t>	private String </a:t>
            </a:r>
            <a:r>
              <a:rPr lang="en-US" sz="2000"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a:t>
            </a:r>
          </a:p>
          <a:p>
            <a:pPr marL="0" indent="0">
              <a:buNone/>
              <a:defRPr/>
            </a:pPr>
            <a:r>
              <a:rPr lang="en-US" sz="2000" dirty="0">
                <a:latin typeface="Courier New" panose="02070309020205020404" pitchFamily="49" charset="0"/>
                <a:cs typeface="Courier New" panose="02070309020205020404" pitchFamily="49" charset="0"/>
              </a:rPr>
              <a:t>	private Date birthdate;</a:t>
            </a:r>
          </a:p>
          <a:p>
            <a:pPr marL="0" indent="0">
              <a:buNone/>
              <a:defRPr/>
            </a:pPr>
            <a:r>
              <a:rPr lang="en-US" sz="2000" dirty="0">
                <a:latin typeface="Courier New" panose="02070309020205020404" pitchFamily="49" charset="0"/>
                <a:cs typeface="Courier New" panose="02070309020205020404" pitchFamily="49" charset="0"/>
              </a:rPr>
              <a:t>	private String major;</a:t>
            </a:r>
          </a:p>
          <a:p>
            <a:pPr marL="0" indent="0">
              <a:buNone/>
              <a:defRPr/>
            </a:pPr>
            <a:r>
              <a:rPr lang="en-US" sz="2000" dirty="0">
                <a:latin typeface="Courier New" panose="02070309020205020404" pitchFamily="49" charset="0"/>
                <a:cs typeface="Courier New" panose="02070309020205020404" pitchFamily="49" charset="0"/>
              </a:rPr>
              <a:t>	private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defRPr/>
            </a:pPr>
            <a:r>
              <a:rPr lang="en-US" sz="2000" dirty="0">
                <a:latin typeface="Courier New" panose="02070309020205020404" pitchFamily="49" charset="0"/>
                <a:cs typeface="Courier New" panose="02070309020205020404" pitchFamily="49" charset="0"/>
              </a:rPr>
              <a:t>	private double </a:t>
            </a:r>
            <a:r>
              <a:rPr lang="en-US" sz="2000" dirty="0" err="1">
                <a:latin typeface="Courier New" panose="02070309020205020404" pitchFamily="49" charset="0"/>
                <a:cs typeface="Courier New" panose="02070309020205020404" pitchFamily="49" charset="0"/>
              </a:rPr>
              <a:t>gpa</a:t>
            </a:r>
            <a:r>
              <a:rPr lang="en-US" sz="2000" dirty="0">
                <a:latin typeface="Courier New" panose="02070309020205020404" pitchFamily="49" charset="0"/>
                <a:cs typeface="Courier New" panose="02070309020205020404" pitchFamily="49" charset="0"/>
              </a:rPr>
              <a:t>;</a:t>
            </a:r>
          </a:p>
          <a:p>
            <a:pPr marL="0" indent="0">
              <a:buNone/>
              <a:defRPr/>
            </a:pPr>
            <a:r>
              <a:rPr lang="en-US" sz="2000" dirty="0">
                <a:latin typeface="Courier New" panose="02070309020205020404" pitchFamily="49" charset="0"/>
                <a:cs typeface="Courier New" panose="02070309020205020404" pitchFamily="49" charset="0"/>
              </a:rPr>
              <a:t>	private List&lt;Course&gt; courses;</a:t>
            </a:r>
          </a:p>
          <a:p>
            <a:pPr marL="0" indent="0">
              <a:buNone/>
              <a:defRPr/>
            </a:pPr>
            <a:r>
              <a:rPr lang="en-US" sz="2000" dirty="0">
                <a:latin typeface="Courier New" panose="02070309020205020404" pitchFamily="49" charset="0"/>
                <a:cs typeface="Courier New" panose="02070309020205020404" pitchFamily="49" charset="0"/>
              </a:rPr>
              <a:t>}</a:t>
            </a:r>
          </a:p>
          <a:p>
            <a:pPr marL="0" indent="0">
              <a:buNone/>
              <a:defRPr/>
            </a:pPr>
            <a:r>
              <a:rPr lang="en-US" sz="2000" dirty="0">
                <a:solidFill>
                  <a:srgbClr val="FF0000"/>
                </a:solidFill>
              </a:rPr>
              <a:t>What does the UML class diagram look like?</a:t>
            </a:r>
          </a:p>
          <a:p>
            <a:pPr marL="0" indent="0">
              <a:buNone/>
              <a:defRPr/>
            </a:pPr>
            <a:r>
              <a:rPr lang="en-US" sz="2000" dirty="0">
                <a:solidFill>
                  <a:srgbClr val="FF0000"/>
                </a:solidFill>
              </a:rPr>
              <a:t>Which class(</a:t>
            </a:r>
            <a:r>
              <a:rPr lang="en-US" sz="2000" dirty="0" err="1">
                <a:solidFill>
                  <a:srgbClr val="FF0000"/>
                </a:solidFill>
              </a:rPr>
              <a:t>es</a:t>
            </a:r>
            <a:r>
              <a:rPr lang="en-US" sz="2000" dirty="0">
                <a:solidFill>
                  <a:srgbClr val="FF0000"/>
                </a:solidFill>
              </a:rPr>
              <a:t>) should be explicitly shown? Why?</a:t>
            </a:r>
          </a:p>
          <a:p>
            <a:pPr marL="0" indent="0">
              <a:buNone/>
              <a:defRPr/>
            </a:pPr>
            <a:r>
              <a:rPr lang="en-US" sz="2000" dirty="0">
                <a:solidFill>
                  <a:srgbClr val="FF0000"/>
                </a:solidFill>
              </a:rPr>
              <a:t>Which class(</a:t>
            </a:r>
            <a:r>
              <a:rPr lang="en-US" sz="2000" dirty="0" err="1">
                <a:solidFill>
                  <a:srgbClr val="FF0000"/>
                </a:solidFill>
              </a:rPr>
              <a:t>es</a:t>
            </a:r>
            <a:r>
              <a:rPr lang="en-US" sz="2000" dirty="0">
                <a:solidFill>
                  <a:srgbClr val="FF0000"/>
                </a:solidFill>
              </a:rPr>
              <a:t>) should appear as attributes? Why?</a:t>
            </a:r>
          </a:p>
          <a:p>
            <a:pPr marL="0" indent="0">
              <a:buNone/>
              <a:defRPr/>
            </a:pPr>
            <a:endParaRPr lang="en-US" sz="2000" dirty="0">
              <a:latin typeface="Courier New" panose="02070309020205020404" pitchFamily="49" charset="0"/>
              <a:cs typeface="Courier New" panose="02070309020205020404" pitchFamily="49" charset="0"/>
            </a:endParaRP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EA3B67-8341-4965-A83D-9BD732832EFB}" type="slidenum">
              <a:rPr lang="en-US" altLang="en-US"/>
              <a:pPr/>
              <a:t>32</a:t>
            </a:fld>
            <a:endParaRPr lang="en-US" altLang="en-US"/>
          </a:p>
        </p:txBody>
      </p:sp>
    </p:spTree>
    <p:extLst>
      <p:ext uri="{BB962C8B-B14F-4D97-AF65-F5344CB8AC3E}">
        <p14:creationId xmlns:p14="http://schemas.microsoft.com/office/powerpoint/2010/main" val="21305557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1943100" y="325438"/>
            <a:ext cx="7543800" cy="1295400"/>
          </a:xfrm>
        </p:spPr>
        <p:txBody>
          <a:bodyPr/>
          <a:lstStyle/>
          <a:p>
            <a:r>
              <a:rPr lang="en-US" altLang="en-US" sz="2800" i="1"/>
              <a:t/>
            </a:r>
            <a:br>
              <a:rPr lang="en-US" altLang="en-US" sz="2800" i="1"/>
            </a:br>
            <a:r>
              <a:rPr lang="en-US" altLang="en-US" sz="2800" i="1"/>
              <a:t/>
            </a:r>
            <a:br>
              <a:rPr lang="en-US" altLang="en-US" sz="2800" i="1"/>
            </a:br>
            <a:r>
              <a:rPr lang="en-US" altLang="en-US" sz="2400" i="1">
                <a:solidFill>
                  <a:srgbClr val="FF0000"/>
                </a:solidFill>
              </a:rPr>
              <a:t>Advanced Associations:</a:t>
            </a:r>
            <a:r>
              <a:rPr lang="en-US" altLang="en-US" sz="2400" i="1"/>
              <a:t/>
            </a:r>
            <a:br>
              <a:rPr lang="en-US" altLang="en-US" sz="2400" i="1"/>
            </a:br>
            <a:r>
              <a:rPr lang="en-US" altLang="en-US" sz="2400" i="1" u="sng"/>
              <a:t>Containment</a:t>
            </a:r>
            <a:r>
              <a:rPr lang="en-US" altLang="en-US" sz="2400" i="1"/>
              <a:t> (aka </a:t>
            </a:r>
            <a:r>
              <a:rPr lang="en-US" altLang="en-US" sz="2400" i="1" u="sng"/>
              <a:t>Shared Aggregation</a:t>
            </a:r>
            <a:r>
              <a:rPr lang="en-US" altLang="en-US" sz="2400" i="1"/>
              <a:t>) </a:t>
            </a:r>
            <a:r>
              <a:rPr lang="en-US" altLang="en-US" sz="2400"/>
              <a:t>is a form of an association that indicates a </a:t>
            </a:r>
            <a:r>
              <a:rPr lang="en-US" altLang="en-US" sz="2400" u="sng"/>
              <a:t>whole-part </a:t>
            </a:r>
            <a:r>
              <a:rPr lang="en-US" altLang="en-US" sz="2400"/>
              <a:t>relationship.</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D44258-C528-42CB-A2DC-CAFE1072F9A4}" type="slidenum">
              <a:rPr lang="en-US" altLang="en-US"/>
              <a:pPr/>
              <a:t>33</a:t>
            </a:fld>
            <a:endParaRPr lang="en-US" altLang="en-US"/>
          </a:p>
        </p:txBody>
      </p:sp>
      <p:sp>
        <p:nvSpPr>
          <p:cNvPr id="22533" name="TextBox 6"/>
          <p:cNvSpPr txBox="1">
            <a:spLocks noChangeArrowheads="1"/>
          </p:cNvSpPr>
          <p:nvPr/>
        </p:nvSpPr>
        <p:spPr bwMode="auto">
          <a:xfrm>
            <a:off x="1866900" y="2741614"/>
            <a:ext cx="84582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Containment </a:t>
            </a:r>
            <a:r>
              <a:rPr lang="en-US" altLang="en-US"/>
              <a:t>indicates that an Invoice is logically comprised of an Order part (one, in this case). </a:t>
            </a:r>
            <a:r>
              <a:rPr lang="en-US" altLang="en-US" u="sng"/>
              <a:t>It does not make sense for Invoice object to exist independently of the Order object, because an Invoice always must contain an Order.</a:t>
            </a:r>
          </a:p>
          <a:p>
            <a:pPr eaLnBrk="1" hangingPunct="1"/>
            <a:endParaRPr lang="en-US" altLang="en-US"/>
          </a:p>
          <a:p>
            <a:pPr eaLnBrk="1" hangingPunct="1"/>
            <a:r>
              <a:rPr lang="en-US" altLang="en-US">
                <a:solidFill>
                  <a:srgbClr val="0070C0"/>
                </a:solidFill>
              </a:rPr>
              <a:t>However, the </a:t>
            </a:r>
            <a:r>
              <a:rPr lang="en-US" altLang="en-US" u="sng">
                <a:solidFill>
                  <a:srgbClr val="0070C0"/>
                </a:solidFill>
              </a:rPr>
              <a:t>Order can exist without the Invoice</a:t>
            </a:r>
            <a:r>
              <a:rPr lang="en-US" altLang="en-US">
                <a:solidFill>
                  <a:srgbClr val="0070C0"/>
                </a:solidFill>
              </a:rPr>
              <a:t>. That is, if the Invoice object is deleted, the Order can still exist (maybe it can be fulfilled free of charge).</a:t>
            </a:r>
          </a:p>
          <a:p>
            <a:pPr eaLnBrk="1" hangingPunct="1"/>
            <a:endParaRPr lang="en-US" altLang="en-US">
              <a:solidFill>
                <a:srgbClr val="0070C0"/>
              </a:solidFill>
            </a:endParaRPr>
          </a:p>
          <a:p>
            <a:pPr eaLnBrk="1" hangingPunct="1"/>
            <a:r>
              <a:rPr lang="en-US" altLang="en-US">
                <a:solidFill>
                  <a:srgbClr val="FF0000"/>
                </a:solidFill>
              </a:rPr>
              <a:t>Some believe that it is not necessary to indicate Containment/Shared Aggregation, and that more general directed Association is sufficient.</a:t>
            </a:r>
          </a:p>
          <a:p>
            <a:pPr eaLnBrk="1" hangingPunct="1"/>
            <a:endParaRPr lang="en-US" altLang="en-US"/>
          </a:p>
        </p:txBody>
      </p:sp>
      <p:pic>
        <p:nvPicPr>
          <p:cNvPr id="2253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5664" y="1524000"/>
            <a:ext cx="46386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65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a:xfrm>
            <a:off x="2057400" y="366713"/>
            <a:ext cx="7543800" cy="1295400"/>
          </a:xfrm>
        </p:spPr>
        <p:txBody>
          <a:bodyPr/>
          <a:lstStyle/>
          <a:p>
            <a:r>
              <a:rPr lang="en-US" altLang="en-US" sz="2400" i="1">
                <a:solidFill>
                  <a:srgbClr val="FF0000"/>
                </a:solidFill>
              </a:rPr>
              <a:t>Another Advanced Association: </a:t>
            </a:r>
            <a:r>
              <a:rPr lang="en-US" altLang="en-US" sz="2400" i="1"/>
              <a:t/>
            </a:r>
            <a:br>
              <a:rPr lang="en-US" altLang="en-US" sz="2400" i="1"/>
            </a:br>
            <a:r>
              <a:rPr lang="en-US" altLang="en-US" sz="2400" i="1"/>
              <a:t>Composition </a:t>
            </a:r>
            <a:r>
              <a:rPr lang="en-US" altLang="en-US" sz="2400"/>
              <a:t>(or </a:t>
            </a:r>
            <a:r>
              <a:rPr lang="en-US" altLang="en-US" sz="2400" i="1"/>
              <a:t>Composite Aggregation</a:t>
            </a:r>
            <a:r>
              <a:rPr lang="en-US" altLang="en-US" sz="2400"/>
              <a:t>)</a:t>
            </a:r>
            <a:r>
              <a:rPr lang="en-US" altLang="en-US" sz="2400" i="1"/>
              <a:t> </a:t>
            </a:r>
            <a:r>
              <a:rPr lang="en-US" altLang="en-US" sz="2400"/>
              <a:t>is a </a:t>
            </a:r>
            <a:r>
              <a:rPr lang="en-US" altLang="en-US" sz="2400" u="sng"/>
              <a:t>stronger</a:t>
            </a:r>
            <a:r>
              <a:rPr lang="en-US" altLang="en-US" sz="2400"/>
              <a:t> form of aggregation that implies a whole-part relationship and </a:t>
            </a:r>
            <a:r>
              <a:rPr lang="en-US" altLang="en-US" sz="2400" u="sng"/>
              <a:t>lifetime</a:t>
            </a:r>
            <a:r>
              <a:rPr lang="en-US" altLang="en-US" sz="2400"/>
              <a:t> of the parts</a:t>
            </a:r>
            <a:endParaRPr lang="en-US" altLang="en-US" sz="2400" u="sng"/>
          </a:p>
        </p:txBody>
      </p:sp>
      <p:sp>
        <p:nvSpPr>
          <p:cNvPr id="2355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t>SE-2030</a:t>
            </a:r>
          </a:p>
          <a:p>
            <a:r>
              <a:rPr lang="en-US" altLang="en-US" smtClean="0"/>
              <a:t>Dr. Mark L. Hornick</a:t>
            </a:r>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6ACFA-BE2C-4315-85A4-F01ABF10A817}" type="slidenum">
              <a:rPr lang="en-US" altLang="en-US"/>
              <a:pPr/>
              <a:t>34</a:t>
            </a:fld>
            <a:endParaRPr lang="en-US" altLang="en-US"/>
          </a:p>
        </p:txBody>
      </p:sp>
      <p:sp>
        <p:nvSpPr>
          <p:cNvPr id="23557" name="TextBox 6"/>
          <p:cNvSpPr txBox="1">
            <a:spLocks noChangeArrowheads="1"/>
          </p:cNvSpPr>
          <p:nvPr/>
        </p:nvSpPr>
        <p:spPr bwMode="auto">
          <a:xfrm>
            <a:off x="2171700" y="3635376"/>
            <a:ext cx="73152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Composition implies that an Order is comprised of Entry parts (an Order logically does not exist without any Entry objects), and that the Entry objects </a:t>
            </a:r>
            <a:r>
              <a:rPr lang="en-US" altLang="en-US" u="sng" dirty="0"/>
              <a:t>cannot exist independently of the Order object</a:t>
            </a:r>
            <a:r>
              <a:rPr lang="en-US" altLang="en-US" dirty="0"/>
              <a:t>; that is, the Order </a:t>
            </a:r>
            <a:r>
              <a:rPr lang="en-US" altLang="en-US" u="sng" dirty="0"/>
              <a:t>exclusively</a:t>
            </a:r>
            <a:r>
              <a:rPr lang="en-US" altLang="en-US" dirty="0"/>
              <a:t> owns the Entry objects.</a:t>
            </a:r>
          </a:p>
          <a:p>
            <a:pPr eaLnBrk="1" hangingPunct="1"/>
            <a:endParaRPr lang="en-US" altLang="en-US" dirty="0"/>
          </a:p>
          <a:p>
            <a:pPr eaLnBrk="1" hangingPunct="1"/>
            <a:r>
              <a:rPr lang="en-US" altLang="en-US" dirty="0">
                <a:solidFill>
                  <a:srgbClr val="0070C0"/>
                </a:solidFill>
              </a:rPr>
              <a:t>The lifetime of the Entry objects is controlled by the Order object. If the Order is deleted, all the Entries are deleted as well.</a:t>
            </a:r>
          </a:p>
          <a:p>
            <a:pPr eaLnBrk="1" hangingPunct="1"/>
            <a:endParaRPr lang="en-US" altLang="en-US" dirty="0">
              <a:solidFill>
                <a:srgbClr val="FF0000"/>
              </a:solidFill>
            </a:endParaRPr>
          </a:p>
          <a:p>
            <a:pPr eaLnBrk="1" hangingPunct="1"/>
            <a:r>
              <a:rPr lang="en-US" altLang="en-US" dirty="0">
                <a:solidFill>
                  <a:srgbClr val="FF0000"/>
                </a:solidFill>
              </a:rPr>
              <a:t>Again, some believe that it is not necessary to indicate </a:t>
            </a:r>
            <a:r>
              <a:rPr lang="en-US" altLang="en-US" dirty="0" err="1">
                <a:solidFill>
                  <a:srgbClr val="FF0000"/>
                </a:solidFill>
              </a:rPr>
              <a:t>Compostion</a:t>
            </a:r>
            <a:r>
              <a:rPr lang="en-US" altLang="en-US" dirty="0">
                <a:solidFill>
                  <a:srgbClr val="FF0000"/>
                </a:solidFill>
              </a:rPr>
              <a:t>/Composite Aggregation, and that more general directed Association is sufficient.</a:t>
            </a:r>
          </a:p>
          <a:p>
            <a:pPr eaLnBrk="1" hangingPunct="1"/>
            <a:endParaRPr lang="en-US" altLang="en-US" dirty="0"/>
          </a:p>
          <a:p>
            <a:pPr eaLnBrk="1" hangingPunct="1"/>
            <a:endParaRPr lang="en-US" altLang="en-US" dirty="0">
              <a:solidFill>
                <a:srgbClr val="0070C0"/>
              </a:solidFill>
            </a:endParaRPr>
          </a:p>
        </p:txBody>
      </p:sp>
      <p:pic>
        <p:nvPicPr>
          <p:cNvPr id="235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2019300"/>
            <a:ext cx="56673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527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1981200" y="152400"/>
            <a:ext cx="7543800" cy="1295400"/>
          </a:xfrm>
        </p:spPr>
        <p:txBody>
          <a:bodyPr/>
          <a:lstStyle/>
          <a:p>
            <a:r>
              <a:rPr lang="en-US" altLang="en-US" sz="3200">
                <a:solidFill>
                  <a:srgbClr val="FF0000"/>
                </a:solidFill>
              </a:rPr>
              <a:t>If a Composition is deleted, all of its parts are deleted with it</a:t>
            </a:r>
          </a:p>
        </p:txBody>
      </p:sp>
      <p:sp>
        <p:nvSpPr>
          <p:cNvPr id="24579" name="Content Placeholder 2"/>
          <p:cNvSpPr>
            <a:spLocks noGrp="1" noChangeArrowheads="1"/>
          </p:cNvSpPr>
          <p:nvPr>
            <p:ph idx="1"/>
          </p:nvPr>
        </p:nvSpPr>
        <p:spPr/>
        <p:txBody>
          <a:bodyPr/>
          <a:lstStyle/>
          <a:p>
            <a:r>
              <a:rPr lang="en-US" altLang="en-US" sz="2400"/>
              <a:t>A component (part instance) can be included in a maximum of one Composition at a time.</a:t>
            </a:r>
          </a:p>
          <a:p>
            <a:r>
              <a:rPr lang="en-US" altLang="en-US" sz="2400"/>
              <a:t>A part can be individually removed from a Composition without having to delete the entire Composition.</a:t>
            </a:r>
          </a:p>
        </p:txBody>
      </p:sp>
      <p:sp>
        <p:nvSpPr>
          <p:cNvPr id="245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BC924C-831F-4A3E-8C32-05C45229450D}" type="slidenum">
              <a:rPr lang="en-US" altLang="en-US"/>
              <a:pPr/>
              <a:t>35</a:t>
            </a:fld>
            <a:endParaRPr lang="en-US" altLang="en-US"/>
          </a:p>
        </p:txBody>
      </p:sp>
      <p:pic>
        <p:nvPicPr>
          <p:cNvPr id="245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29000"/>
            <a:ext cx="57150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558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ltLang="en-US" smtClean="0"/>
              <a:t>Inconsistent terminology between strict UML and EA</a:t>
            </a:r>
          </a:p>
        </p:txBody>
      </p:sp>
      <p:sp>
        <p:nvSpPr>
          <p:cNvPr id="25603" name="Content Placeholder 2"/>
          <p:cNvSpPr>
            <a:spLocks noGrp="1" noChangeArrowheads="1"/>
          </p:cNvSpPr>
          <p:nvPr>
            <p:ph idx="1"/>
          </p:nvPr>
        </p:nvSpPr>
        <p:spPr>
          <a:xfrm>
            <a:off x="1981200" y="1719263"/>
            <a:ext cx="4648200" cy="4411662"/>
          </a:xfrm>
        </p:spPr>
        <p:txBody>
          <a:bodyPr/>
          <a:lstStyle/>
          <a:p>
            <a:r>
              <a:rPr lang="en-US" altLang="en-US" sz="2400" b="1"/>
              <a:t>UML Containment</a:t>
            </a:r>
          </a:p>
          <a:p>
            <a:pPr lvl="1"/>
            <a:r>
              <a:rPr lang="en-US" altLang="en-US" sz="2000"/>
              <a:t>A is composed of B; B can exist without A</a:t>
            </a:r>
          </a:p>
          <a:p>
            <a:pPr lvl="1"/>
            <a:r>
              <a:rPr lang="en-US" altLang="en-US" sz="2000">
                <a:solidFill>
                  <a:srgbClr val="0070C0"/>
                </a:solidFill>
              </a:rPr>
              <a:t>EA refers to this as </a:t>
            </a:r>
            <a:r>
              <a:rPr lang="en-US" altLang="en-US" sz="2000" b="1">
                <a:solidFill>
                  <a:srgbClr val="0070C0"/>
                </a:solidFill>
              </a:rPr>
              <a:t>Shared Aggregation</a:t>
            </a:r>
            <a:br>
              <a:rPr lang="en-US" altLang="en-US" sz="2000" b="1">
                <a:solidFill>
                  <a:srgbClr val="0070C0"/>
                </a:solidFill>
              </a:rPr>
            </a:br>
            <a:r>
              <a:rPr lang="en-US" altLang="en-US" sz="2000" b="1">
                <a:solidFill>
                  <a:srgbClr val="0070C0"/>
                </a:solidFill>
              </a:rPr>
              <a:t/>
            </a:r>
            <a:br>
              <a:rPr lang="en-US" altLang="en-US" sz="2000" b="1">
                <a:solidFill>
                  <a:srgbClr val="0070C0"/>
                </a:solidFill>
              </a:rPr>
            </a:br>
            <a:endParaRPr lang="en-US" altLang="en-US" sz="2000" b="1">
              <a:solidFill>
                <a:srgbClr val="0070C0"/>
              </a:solidFill>
            </a:endParaRPr>
          </a:p>
          <a:p>
            <a:r>
              <a:rPr lang="en-US" altLang="en-US" sz="2400" b="1"/>
              <a:t>UML Composition</a:t>
            </a:r>
            <a:endParaRPr lang="en-US" altLang="en-US" sz="2400"/>
          </a:p>
          <a:p>
            <a:pPr lvl="1"/>
            <a:r>
              <a:rPr lang="en-US" altLang="en-US" sz="1800"/>
              <a:t>A is composed of B; B cannot exist without A</a:t>
            </a:r>
          </a:p>
          <a:p>
            <a:pPr lvl="1"/>
            <a:r>
              <a:rPr lang="en-US" altLang="en-US" sz="1800" i="1">
                <a:solidFill>
                  <a:srgbClr val="0070C0"/>
                </a:solidFill>
              </a:rPr>
              <a:t>EA refers to this as </a:t>
            </a:r>
            <a:r>
              <a:rPr lang="en-US" altLang="en-US" sz="1800" b="1" i="1">
                <a:solidFill>
                  <a:srgbClr val="0070C0"/>
                </a:solidFill>
              </a:rPr>
              <a:t>Composite Aggregation</a:t>
            </a:r>
          </a:p>
          <a:p>
            <a:pPr lvl="1"/>
            <a:endParaRPr lang="en-US" altLang="en-US" sz="1800" b="1" i="1">
              <a:solidFill>
                <a:srgbClr val="0070C0"/>
              </a:solidFill>
            </a:endParaRPr>
          </a:p>
          <a:p>
            <a:pPr lvl="2"/>
            <a:endParaRPr lang="en-US" altLang="en-US" sz="2000"/>
          </a:p>
        </p:txBody>
      </p:sp>
      <p:sp>
        <p:nvSpPr>
          <p:cNvPr id="256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E2C6C8-937B-4EF5-9988-9A25593E4BCD}" type="slidenum">
              <a:rPr lang="en-US" altLang="en-US"/>
              <a:pPr/>
              <a:t>36</a:t>
            </a:fld>
            <a:endParaRPr lang="en-US" altLang="en-US"/>
          </a:p>
        </p:txBody>
      </p:sp>
      <p:pic>
        <p:nvPicPr>
          <p:cNvPr id="256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524000"/>
            <a:ext cx="37528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p:cNvPr>
          <p:cNvCxnSpPr/>
          <p:nvPr/>
        </p:nvCxnSpPr>
        <p:spPr bwMode="auto">
          <a:xfrm>
            <a:off x="4876800" y="3276600"/>
            <a:ext cx="4343400" cy="914400"/>
          </a:xfrm>
          <a:prstGeom prst="straightConnector1">
            <a:avLst/>
          </a:prstGeom>
          <a:ln w="22225">
            <a:headEnd type="none" w="med" len="med"/>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a:extLst/>
          </p:cNvPr>
          <p:cNvCxnSpPr/>
          <p:nvPr/>
        </p:nvCxnSpPr>
        <p:spPr bwMode="auto">
          <a:xfrm flipV="1">
            <a:off x="6096000" y="4343400"/>
            <a:ext cx="3200400" cy="990600"/>
          </a:xfrm>
          <a:prstGeom prst="straightConnector1">
            <a:avLst/>
          </a:prstGeom>
          <a:ln w="22225">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3429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pPr algn="ctr"/>
            <a:r>
              <a:rPr lang="en-US" altLang="en-US" sz="3600">
                <a:latin typeface="Times New Roman" panose="02020603050405020304" pitchFamily="18" charset="0"/>
                <a:cs typeface="Times New Roman" panose="02020603050405020304" pitchFamily="18" charset="0"/>
              </a:rPr>
              <a:t>Different types of Relationships</a:t>
            </a:r>
          </a:p>
        </p:txBody>
      </p:sp>
      <p:sp>
        <p:nvSpPr>
          <p:cNvPr id="25603" name="Content Placeholder 2"/>
          <p:cNvSpPr>
            <a:spLocks noGrp="1" noChangeArrowheads="1"/>
          </p:cNvSpPr>
          <p:nvPr>
            <p:ph idx="1"/>
          </p:nvPr>
        </p:nvSpPr>
        <p:spPr>
          <a:xfrm>
            <a:off x="1981200" y="1719263"/>
            <a:ext cx="8610600" cy="4411662"/>
          </a:xfrm>
        </p:spPr>
        <p:txBody>
          <a:bodyPr/>
          <a:lstStyle/>
          <a:p>
            <a:pPr lvl="1">
              <a:defRPr/>
            </a:pPr>
            <a:r>
              <a:rPr lang="en-US" sz="1800" dirty="0"/>
              <a:t>The class named </a:t>
            </a:r>
            <a:r>
              <a:rPr lang="en-US" sz="1800" dirty="0" err="1"/>
              <a:t>Dialler</a:t>
            </a:r>
            <a:r>
              <a:rPr lang="en-US" sz="1800" dirty="0"/>
              <a:t> is represented as a simple rectangle. </a:t>
            </a:r>
            <a:endParaRPr lang="en-US" altLang="en-US" sz="1800" b="1" i="1" dirty="0">
              <a:solidFill>
                <a:srgbClr val="0070C0"/>
              </a:solidFill>
            </a:endParaRPr>
          </a:p>
          <a:p>
            <a:pPr lvl="2">
              <a:defRPr/>
            </a:pPr>
            <a:endParaRPr lang="en-US" altLang="en-US" sz="2000" dirty="0"/>
          </a:p>
          <a:p>
            <a:pPr lvl="2">
              <a:defRPr/>
            </a:pPr>
            <a:endParaRPr lang="en-US" altLang="en-US" sz="2000" dirty="0"/>
          </a:p>
          <a:p>
            <a:pPr lvl="2">
              <a:defRPr/>
            </a:pPr>
            <a:endParaRPr lang="en-US" altLang="en-US" sz="2000" dirty="0"/>
          </a:p>
          <a:p>
            <a:pPr marL="693737" lvl="2" indent="0">
              <a:buNone/>
              <a:defRPr/>
            </a:pPr>
            <a:endParaRPr lang="en-US" altLang="en-US" sz="2000" dirty="0"/>
          </a:p>
          <a:p>
            <a:pPr lvl="2">
              <a:defRPr/>
            </a:pPr>
            <a:endParaRPr lang="en-US" altLang="en-US" sz="2000" dirty="0"/>
          </a:p>
        </p:txBody>
      </p:sp>
      <p:sp>
        <p:nvSpPr>
          <p:cNvPr id="266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ADBA9C-2C03-481C-ABB8-A2B220C441E1}" type="slidenum">
              <a:rPr lang="en-US" altLang="en-US"/>
              <a:pPr/>
              <a:t>37</a:t>
            </a:fld>
            <a:endParaRPr lang="en-US" altLang="en-US"/>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362201"/>
            <a:ext cx="58864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4419600"/>
            <a:ext cx="66579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605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pPr algn="ctr"/>
            <a:r>
              <a:rPr lang="en-US" altLang="en-US" sz="3600"/>
              <a:t>Association</a:t>
            </a:r>
            <a:r>
              <a:rPr lang="en-US" altLang="en-US" sz="3600">
                <a:latin typeface="Times New Roman" panose="02020603050405020304" pitchFamily="18" charset="0"/>
                <a:cs typeface="Times New Roman" panose="02020603050405020304" pitchFamily="18" charset="0"/>
              </a:rPr>
              <a:t> Relationships</a:t>
            </a:r>
          </a:p>
        </p:txBody>
      </p:sp>
      <p:sp>
        <p:nvSpPr>
          <p:cNvPr id="25603" name="Content Placeholder 2"/>
          <p:cNvSpPr>
            <a:spLocks noGrp="1" noChangeArrowheads="1"/>
          </p:cNvSpPr>
          <p:nvPr>
            <p:ph idx="1"/>
          </p:nvPr>
        </p:nvSpPr>
        <p:spPr>
          <a:xfrm>
            <a:off x="1981200" y="1719263"/>
            <a:ext cx="8610600" cy="4411662"/>
          </a:xfrm>
        </p:spPr>
        <p:txBody>
          <a:bodyPr/>
          <a:lstStyle/>
          <a:p>
            <a:pPr lvl="1">
              <a:defRPr/>
            </a:pPr>
            <a:r>
              <a:rPr lang="en-US" sz="1800" dirty="0"/>
              <a:t>Associations between classes most often represent instance variables that hold references to other objects. </a:t>
            </a:r>
            <a:br>
              <a:rPr lang="en-US" sz="1800" dirty="0"/>
            </a:br>
            <a:r>
              <a:rPr lang="en-US" sz="1800" dirty="0"/>
              <a:t> </a:t>
            </a:r>
          </a:p>
          <a:p>
            <a:pPr lvl="1">
              <a:defRPr/>
            </a:pPr>
            <a:endParaRPr lang="en-US" altLang="en-US" sz="1800" b="1" i="1" dirty="0">
              <a:solidFill>
                <a:srgbClr val="0070C0"/>
              </a:solidFill>
            </a:endParaRPr>
          </a:p>
          <a:p>
            <a:pPr marL="693737" lvl="2" indent="0">
              <a:buNone/>
              <a:defRPr/>
            </a:pPr>
            <a:endParaRPr lang="en-US" altLang="en-US" sz="2000" dirty="0"/>
          </a:p>
          <a:p>
            <a:pPr lvl="1">
              <a:defRPr/>
            </a:pPr>
            <a:r>
              <a:rPr lang="en-US" sz="2000" b="1" dirty="0">
                <a:latin typeface="Times New Roman" pitchFamily="18" charset="0"/>
                <a:cs typeface="Times New Roman" pitchFamily="18" charset="0"/>
              </a:rPr>
              <a:t>Multiplicity-</a:t>
            </a:r>
            <a:r>
              <a:rPr lang="en-US" sz="1800" dirty="0">
                <a:latin typeface="Times New Roman" pitchFamily="18" charset="0"/>
                <a:cs typeface="Times New Roman" pitchFamily="18" charset="0"/>
              </a:rPr>
              <a:t>The number near the arrowhead represents the number of objects that connected to the</a:t>
            </a:r>
            <a:r>
              <a:rPr lang="en-US" sz="2000" dirty="0">
                <a:cs typeface="Times New Roman" pitchFamily="18" charset="0"/>
              </a:rPr>
              <a:t> </a:t>
            </a:r>
            <a:r>
              <a:rPr lang="en-US" sz="1800" dirty="0">
                <a:latin typeface="Times New Roman" pitchFamily="18" charset="0"/>
                <a:cs typeface="Times New Roman" pitchFamily="18" charset="0"/>
              </a:rPr>
              <a:t>other associate. </a:t>
            </a:r>
            <a:r>
              <a:rPr lang="en-US" sz="2000" dirty="0"/>
              <a:t/>
            </a:r>
            <a:br>
              <a:rPr lang="en-US" sz="2000" dirty="0"/>
            </a:br>
            <a:r>
              <a:rPr lang="en-US" sz="2000" dirty="0">
                <a:latin typeface="Times New Roman" pitchFamily="18" charset="0"/>
                <a:cs typeface="Times New Roman" pitchFamily="18" charset="0"/>
              </a:rPr>
              <a:t> </a:t>
            </a:r>
            <a:endParaRPr lang="en-US" altLang="en-US" dirty="0">
              <a:latin typeface="Times New Roman" pitchFamily="18" charset="0"/>
              <a:cs typeface="Times New Roman" pitchFamily="18" charset="0"/>
            </a:endParaRPr>
          </a:p>
          <a:p>
            <a:pPr lvl="2">
              <a:defRPr/>
            </a:pPr>
            <a:endParaRPr lang="en-US" altLang="en-US" sz="2000" dirty="0"/>
          </a:p>
          <a:p>
            <a:pPr lvl="2">
              <a:defRPr/>
            </a:pPr>
            <a:endParaRPr lang="en-US" altLang="en-US" sz="2000" dirty="0"/>
          </a:p>
          <a:p>
            <a:pPr lvl="2">
              <a:defRPr/>
            </a:pPr>
            <a:r>
              <a:rPr lang="en-US" sz="1800" dirty="0">
                <a:latin typeface="Times New Roman" pitchFamily="18" charset="0"/>
                <a:cs typeface="Times New Roman" pitchFamily="18" charset="0"/>
              </a:rPr>
              <a:t>A Phonebook is connected to </a:t>
            </a:r>
            <a:r>
              <a:rPr lang="en-US" sz="1800" i="1" dirty="0">
                <a:latin typeface="Times New Roman" pitchFamily="18" charset="0"/>
                <a:cs typeface="Times New Roman" pitchFamily="18" charset="0"/>
              </a:rPr>
              <a:t>many </a:t>
            </a:r>
            <a:r>
              <a:rPr lang="en-US" sz="1800" dirty="0" err="1">
                <a:latin typeface="Times New Roman" pitchFamily="18" charset="0"/>
                <a:cs typeface="Times New Roman" pitchFamily="18" charset="0"/>
              </a:rPr>
              <a:t>PhoneNumber</a:t>
            </a:r>
            <a:r>
              <a:rPr lang="en-US" sz="1800" dirty="0">
                <a:latin typeface="Times New Roman" pitchFamily="18" charset="0"/>
                <a:cs typeface="Times New Roman" pitchFamily="18" charset="0"/>
              </a:rPr>
              <a:t> objects. The star means </a:t>
            </a:r>
            <a:r>
              <a:rPr lang="en-US" sz="1800" i="1" dirty="0">
                <a:latin typeface="Times New Roman" pitchFamily="18" charset="0"/>
                <a:cs typeface="Times New Roman" pitchFamily="18" charset="0"/>
              </a:rPr>
              <a:t>many</a:t>
            </a:r>
            <a:r>
              <a:rPr lang="en-US" sz="1800" dirty="0">
                <a:latin typeface="Times New Roman" pitchFamily="18" charset="0"/>
                <a:cs typeface="Times New Roman" pitchFamily="18" charset="0"/>
              </a:rPr>
              <a:t>. In Java this is most commonly implemented with a Vector, a List, or some other container type. </a:t>
            </a:r>
            <a:br>
              <a:rPr lang="en-US" sz="1800" dirty="0">
                <a:latin typeface="Times New Roman" pitchFamily="18" charset="0"/>
                <a:cs typeface="Times New Roman" pitchFamily="18" charset="0"/>
              </a:rPr>
            </a:br>
            <a:endParaRPr lang="en-US" altLang="en-US" sz="1800" dirty="0">
              <a:latin typeface="Times New Roman" pitchFamily="18" charset="0"/>
              <a:cs typeface="Times New Roman" pitchFamily="18" charset="0"/>
            </a:endParaRPr>
          </a:p>
          <a:p>
            <a:pPr lvl="2">
              <a:defRPr/>
            </a:pPr>
            <a:endParaRPr lang="en-US" altLang="en-US" sz="2000" dirty="0"/>
          </a:p>
        </p:txBody>
      </p:sp>
      <p:sp>
        <p:nvSpPr>
          <p:cNvPr id="276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852EC3-C1A8-4694-95B3-1A8BDCF4757B}" type="slidenum">
              <a:rPr lang="en-US" altLang="en-US"/>
              <a:pPr/>
              <a:t>38</a:t>
            </a:fld>
            <a:endParaRPr lang="en-US" altLang="en-US"/>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113" y="2362201"/>
            <a:ext cx="7029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3" y="3962401"/>
            <a:ext cx="69913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283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pPr algn="ctr"/>
            <a:r>
              <a:rPr lang="en-US" altLang="en-US" sz="3600">
                <a:latin typeface="Times New Roman" panose="02020603050405020304" pitchFamily="18" charset="0"/>
                <a:cs typeface="Times New Roman" panose="02020603050405020304" pitchFamily="18" charset="0"/>
              </a:rPr>
              <a:t>Inheritance</a:t>
            </a:r>
            <a:r>
              <a:rPr lang="en-US" altLang="en-US" sz="3600"/>
              <a:t> </a:t>
            </a:r>
            <a:r>
              <a:rPr lang="en-US" altLang="en-US" sz="3600">
                <a:latin typeface="Times New Roman" panose="02020603050405020304" pitchFamily="18" charset="0"/>
                <a:cs typeface="Times New Roman" panose="02020603050405020304" pitchFamily="18" charset="0"/>
              </a:rPr>
              <a:t>Relationships</a:t>
            </a:r>
          </a:p>
        </p:txBody>
      </p:sp>
      <p:sp>
        <p:nvSpPr>
          <p:cNvPr id="28675" name="Content Placeholder 2"/>
          <p:cNvSpPr>
            <a:spLocks noGrp="1" noChangeArrowheads="1"/>
          </p:cNvSpPr>
          <p:nvPr>
            <p:ph idx="1"/>
          </p:nvPr>
        </p:nvSpPr>
        <p:spPr>
          <a:xfrm>
            <a:off x="1981200" y="1719263"/>
            <a:ext cx="8610600" cy="4411662"/>
          </a:xfrm>
        </p:spPr>
        <p:txBody>
          <a:bodyPr/>
          <a:lstStyle/>
          <a:p>
            <a:pPr lvl="1"/>
            <a:r>
              <a:rPr lang="en-US" altLang="en-US" sz="1800">
                <a:latin typeface="Times New Roman" panose="02020603050405020304" pitchFamily="18" charset="0"/>
                <a:cs typeface="Times New Roman" panose="02020603050405020304" pitchFamily="18" charset="0"/>
              </a:rPr>
              <a:t>Supper and sub class relationships.</a:t>
            </a: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lvl="2"/>
            <a:endParaRPr lang="en-US" altLang="en-US" sz="2000"/>
          </a:p>
        </p:txBody>
      </p:sp>
      <p:sp>
        <p:nvSpPr>
          <p:cNvPr id="286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EE3A7A-1E5C-4DE9-8A1D-EE492BF2A307}" type="slidenum">
              <a:rPr lang="en-US" altLang="en-US"/>
              <a:pPr/>
              <a:t>39</a:t>
            </a:fld>
            <a:endParaRPr lang="en-US" altLang="en-US"/>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175164"/>
            <a:ext cx="10464800" cy="439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907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3200" dirty="0"/>
              <a:t>Source code generation from UML models </a:t>
            </a:r>
            <a:endParaRPr lang="en-US" altLang="en-US" sz="3200" dirty="0" smtClean="0"/>
          </a:p>
        </p:txBody>
      </p:sp>
      <p:sp>
        <p:nvSpPr>
          <p:cNvPr id="4099" name="Content Placeholder 2"/>
          <p:cNvSpPr>
            <a:spLocks noGrp="1"/>
          </p:cNvSpPr>
          <p:nvPr>
            <p:ph idx="1"/>
          </p:nvPr>
        </p:nvSpPr>
        <p:spPr/>
        <p:txBody>
          <a:bodyPr/>
          <a:lstStyle/>
          <a:p>
            <a:r>
              <a:rPr lang="en-US" sz="2400" dirty="0"/>
              <a:t>Enterprise Architect can also generate code from a number of behavioral models, including </a:t>
            </a:r>
            <a:r>
              <a:rPr lang="en-US" sz="2400" dirty="0" err="1"/>
              <a:t>StateMachine</a:t>
            </a:r>
            <a:r>
              <a:rPr lang="en-US" sz="2400" dirty="0"/>
              <a:t>, Sequence and Activity diagrams. </a:t>
            </a:r>
            <a:endParaRPr lang="en-US" sz="2400" dirty="0" smtClean="0"/>
          </a:p>
          <a:p>
            <a:r>
              <a:rPr lang="en-US" sz="2400" dirty="0" smtClean="0"/>
              <a:t>There </a:t>
            </a:r>
            <a:r>
              <a:rPr lang="en-US" sz="2400" dirty="0"/>
              <a:t>is a highly flexible template mechanism that allows the engineer to completely tailor the way that source code is generated, including the comment headers in methods and the Collection Classes that are used</a:t>
            </a:r>
            <a:r>
              <a:rPr lang="en-US" sz="2400" dirty="0" smtClean="0"/>
              <a:t>.</a:t>
            </a:r>
            <a:endParaRPr lang="en-US" sz="2400" dirty="0"/>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4</a:t>
            </a:fld>
            <a:endParaRPr lang="en-US" altLang="en-US" sz="1400">
              <a:latin typeface="Arial" panose="020B0604020202020204" pitchFamily="34" charset="0"/>
            </a:endParaRPr>
          </a:p>
        </p:txBody>
      </p:sp>
    </p:spTree>
    <p:extLst>
      <p:ext uri="{BB962C8B-B14F-4D97-AF65-F5344CB8AC3E}">
        <p14:creationId xmlns:p14="http://schemas.microsoft.com/office/powerpoint/2010/main" val="3956962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pPr algn="ctr"/>
            <a:r>
              <a:rPr lang="en-US" altLang="en-US" sz="3600" i="1"/>
              <a:t>Realization </a:t>
            </a:r>
            <a:r>
              <a:rPr lang="en-US" altLang="en-US" sz="3600" i="1">
                <a:latin typeface="Times New Roman" panose="02020603050405020304" pitchFamily="18" charset="0"/>
                <a:cs typeface="Times New Roman" panose="02020603050405020304" pitchFamily="18" charset="0"/>
              </a:rPr>
              <a:t>Relationships</a:t>
            </a:r>
          </a:p>
        </p:txBody>
      </p:sp>
      <p:sp>
        <p:nvSpPr>
          <p:cNvPr id="29699" name="Content Placeholder 2"/>
          <p:cNvSpPr>
            <a:spLocks noGrp="1" noChangeArrowheads="1"/>
          </p:cNvSpPr>
          <p:nvPr>
            <p:ph idx="1"/>
          </p:nvPr>
        </p:nvSpPr>
        <p:spPr>
          <a:xfrm>
            <a:off x="1981200" y="1719263"/>
            <a:ext cx="8610600" cy="4411662"/>
          </a:xfrm>
        </p:spPr>
        <p:txBody>
          <a:bodyPr/>
          <a:lstStyle/>
          <a:p>
            <a:pPr lvl="1"/>
            <a:r>
              <a:rPr lang="en-US" altLang="en-US" sz="1800">
                <a:latin typeface="Times New Roman" panose="02020603050405020304" pitchFamily="18" charset="0"/>
                <a:cs typeface="Times New Roman" panose="02020603050405020304" pitchFamily="18" charset="0"/>
              </a:rPr>
              <a:t>UML has a special notation for the kind of inheritance used between a Java class and a Java interface.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lvl="2"/>
            <a:endParaRPr lang="en-US" altLang="en-US" sz="200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40</a:t>
            </a:fld>
            <a:endParaRPr lang="en-US" altLang="en-US"/>
          </a:p>
        </p:txBody>
      </p:sp>
      <p:pic>
        <p:nvPicPr>
          <p:cNvPr id="297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964" y="2405064"/>
            <a:ext cx="10775481" cy="3997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6528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1981199" y="1719263"/>
            <a:ext cx="9767455" cy="4411662"/>
          </a:xfrm>
        </p:spPr>
        <p:txBody>
          <a:bodyPr/>
          <a:lstStyle/>
          <a:p>
            <a:pPr lvl="1"/>
            <a:r>
              <a:rPr lang="en-US" dirty="0"/>
              <a:t>As an example we will develop a small</a:t>
            </a:r>
            <a:r>
              <a:rPr lang="en-US" sz="1800" dirty="0"/>
              <a:t/>
            </a:r>
            <a:br>
              <a:rPr lang="en-US" sz="1800" dirty="0"/>
            </a:br>
            <a:r>
              <a:rPr lang="en-US" dirty="0"/>
              <a:t>Java application comprises three files:</a:t>
            </a:r>
            <a:r>
              <a:rPr lang="en-US" sz="1800" dirty="0"/>
              <a:t/>
            </a:r>
            <a:br>
              <a:rPr lang="en-US" sz="1800" dirty="0"/>
            </a:br>
            <a:r>
              <a:rPr lang="en-US" dirty="0"/>
              <a:t>Building.java, Owner.java and</a:t>
            </a:r>
            <a:r>
              <a:rPr lang="en-US" sz="1800" dirty="0"/>
              <a:t/>
            </a:r>
            <a:br>
              <a:rPr lang="en-US" sz="1800" dirty="0"/>
            </a:br>
            <a:r>
              <a:rPr lang="en-US" dirty="0"/>
              <a:t>Main.java. Main is a small program that</a:t>
            </a:r>
            <a:r>
              <a:rPr lang="en-US" sz="1800" dirty="0"/>
              <a:t/>
            </a:r>
            <a:br>
              <a:rPr lang="en-US" sz="1800" dirty="0"/>
            </a:br>
            <a:r>
              <a:rPr lang="en-US" dirty="0"/>
              <a:t>creates instances of buildings and</a:t>
            </a:r>
            <a:r>
              <a:rPr lang="en-US" sz="1800" dirty="0"/>
              <a:t/>
            </a:r>
            <a:br>
              <a:rPr lang="en-US" sz="1800" dirty="0"/>
            </a:br>
            <a:r>
              <a:rPr lang="en-US" dirty="0"/>
              <a:t>owners and associates them by creating</a:t>
            </a:r>
            <a:r>
              <a:rPr lang="en-US" sz="1800" dirty="0"/>
              <a:t/>
            </a:r>
            <a:br>
              <a:rPr lang="en-US" sz="1800" dirty="0"/>
            </a:br>
            <a:r>
              <a:rPr lang="en-US" dirty="0"/>
              <a:t>the appropriate links</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41</a:t>
            </a:fld>
            <a:endParaRPr lang="en-US" altLang="en-US"/>
          </a:p>
        </p:txBody>
      </p:sp>
    </p:spTree>
    <p:extLst>
      <p:ext uri="{BB962C8B-B14F-4D97-AF65-F5344CB8AC3E}">
        <p14:creationId xmlns:p14="http://schemas.microsoft.com/office/powerpoint/2010/main" val="35457408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1981200" y="1719263"/>
            <a:ext cx="8610600" cy="4411662"/>
          </a:xfrm>
        </p:spPr>
        <p:txBody>
          <a:bodyPr/>
          <a:lstStyle/>
          <a:p>
            <a:pPr lvl="1"/>
            <a:r>
              <a:rPr lang="en-US" dirty="0" smtClean="0"/>
              <a:t> </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42</a:t>
            </a:fld>
            <a:endParaRPr lang="en-US" altLang="en-US"/>
          </a:p>
        </p:txBody>
      </p:sp>
      <p:pic>
        <p:nvPicPr>
          <p:cNvPr id="2" name="Picture 1"/>
          <p:cNvPicPr>
            <a:picLocks noChangeAspect="1"/>
          </p:cNvPicPr>
          <p:nvPr/>
        </p:nvPicPr>
        <p:blipFill>
          <a:blip r:embed="rId2"/>
          <a:stretch>
            <a:fillRect/>
          </a:stretch>
        </p:blipFill>
        <p:spPr>
          <a:xfrm>
            <a:off x="855268" y="1719264"/>
            <a:ext cx="8399567" cy="4411662"/>
          </a:xfrm>
          <a:prstGeom prst="rect">
            <a:avLst/>
          </a:prstGeom>
        </p:spPr>
      </p:pic>
    </p:spTree>
    <p:extLst>
      <p:ext uri="{BB962C8B-B14F-4D97-AF65-F5344CB8AC3E}">
        <p14:creationId xmlns:p14="http://schemas.microsoft.com/office/powerpoint/2010/main" val="30693857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401781"/>
            <a:ext cx="10363200" cy="727364"/>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18654" y="962890"/>
            <a:ext cx="10370127" cy="4683125"/>
          </a:xfrm>
        </p:spPr>
        <p:txBody>
          <a:bodyPr/>
          <a:lstStyle/>
          <a:p>
            <a:pPr lvl="1"/>
            <a:r>
              <a:rPr lang="en-US" dirty="0" smtClean="0"/>
              <a:t> </a:t>
            </a:r>
            <a:r>
              <a:rPr lang="en-US" dirty="0"/>
              <a:t>A possible implementation of </a:t>
            </a:r>
            <a:r>
              <a:rPr lang="en-US" dirty="0" smtClean="0"/>
              <a:t>the</a:t>
            </a:r>
            <a:r>
              <a:rPr lang="en-US" sz="1800" dirty="0" smtClean="0"/>
              <a:t> </a:t>
            </a:r>
            <a:r>
              <a:rPr lang="en-US" dirty="0" smtClean="0"/>
              <a:t>Building class</a:t>
            </a:r>
          </a:p>
          <a:p>
            <a:pPr lvl="1"/>
            <a:r>
              <a:rPr lang="en-US" dirty="0"/>
              <a:t>import </a:t>
            </a:r>
            <a:r>
              <a:rPr lang="en-US" dirty="0" err="1"/>
              <a:t>java.util</a:t>
            </a:r>
            <a:r>
              <a:rPr lang="en-US" dirty="0"/>
              <a:t>.*;</a:t>
            </a:r>
            <a:br>
              <a:rPr lang="en-US" dirty="0"/>
            </a:br>
            <a:r>
              <a:rPr lang="en-US" sz="2400" dirty="0"/>
              <a:t>public class Building {</a:t>
            </a:r>
            <a:br>
              <a:rPr lang="en-US" sz="2400" dirty="0"/>
            </a:br>
            <a:r>
              <a:rPr lang="en-US" sz="2400" dirty="0"/>
              <a:t>private Vector owners;</a:t>
            </a:r>
            <a:br>
              <a:rPr lang="en-US" sz="2400" dirty="0"/>
            </a:br>
            <a:r>
              <a:rPr lang="en-US" sz="2400" dirty="0"/>
              <a:t>public Building() </a:t>
            </a:r>
            <a:r>
              <a:rPr lang="en-US" sz="2400" dirty="0" smtClean="0"/>
              <a:t>{</a:t>
            </a:r>
          </a:p>
          <a:p>
            <a:pPr marL="457200" lvl="1" indent="0">
              <a:buNone/>
            </a:pPr>
            <a:r>
              <a:rPr lang="en-US" sz="2400" dirty="0"/>
              <a:t> </a:t>
            </a:r>
            <a:r>
              <a:rPr lang="en-US" sz="2400" dirty="0" smtClean="0"/>
              <a:t>   owners=new </a:t>
            </a:r>
            <a:r>
              <a:rPr lang="en-US" sz="2400" dirty="0"/>
              <a:t>Vector</a:t>
            </a:r>
            <a:r>
              <a:rPr lang="en-US" sz="2400" dirty="0" smtClean="0"/>
              <a:t>();</a:t>
            </a:r>
          </a:p>
          <a:p>
            <a:pPr marL="457200" lvl="1" indent="0">
              <a:buNone/>
            </a:pPr>
            <a:r>
              <a:rPr lang="en-US" sz="2400" dirty="0" smtClean="0"/>
              <a:t>}</a:t>
            </a:r>
            <a:r>
              <a:rPr lang="en-US" sz="2400" dirty="0"/>
              <a:t/>
            </a:r>
            <a:br>
              <a:rPr lang="en-US" sz="2400" dirty="0"/>
            </a:br>
            <a:r>
              <a:rPr lang="en-US" sz="2400" dirty="0"/>
              <a:t>public Enumeration </a:t>
            </a:r>
            <a:r>
              <a:rPr lang="en-US" sz="2400" dirty="0" err="1"/>
              <a:t>getOwners</a:t>
            </a:r>
            <a:r>
              <a:rPr lang="en-US" sz="2400" dirty="0"/>
              <a:t>() {</a:t>
            </a:r>
            <a:br>
              <a:rPr lang="en-US" sz="2400" dirty="0"/>
            </a:br>
            <a:r>
              <a:rPr lang="en-US" sz="2400" dirty="0"/>
              <a:t>return </a:t>
            </a:r>
            <a:r>
              <a:rPr lang="en-US" sz="2400" dirty="0" err="1"/>
              <a:t>owners.elements</a:t>
            </a:r>
            <a:r>
              <a:rPr lang="en-US" sz="2400" dirty="0"/>
              <a:t>();</a:t>
            </a:r>
            <a:br>
              <a:rPr lang="en-US" sz="2400" dirty="0"/>
            </a:br>
            <a:r>
              <a:rPr lang="en-US" sz="2400" dirty="0"/>
              <a:t>}</a:t>
            </a:r>
            <a:br>
              <a:rPr lang="en-US" sz="2400" dirty="0"/>
            </a:br>
            <a:r>
              <a:rPr lang="en-US" sz="2400" dirty="0"/>
              <a:t>public void </a:t>
            </a:r>
            <a:r>
              <a:rPr lang="en-US" sz="2400" dirty="0" err="1"/>
              <a:t>addOwner</a:t>
            </a:r>
            <a:r>
              <a:rPr lang="en-US" sz="2400" dirty="0"/>
              <a:t>(Owner c) {</a:t>
            </a:r>
            <a:br>
              <a:rPr lang="en-US" sz="2400" dirty="0"/>
            </a:br>
            <a:r>
              <a:rPr lang="en-US" sz="2400" dirty="0" err="1"/>
              <a:t>owners.addElement</a:t>
            </a:r>
            <a:r>
              <a:rPr lang="en-US" sz="2400" dirty="0"/>
              <a:t>(c);</a:t>
            </a:r>
            <a:br>
              <a:rPr lang="en-US" sz="2400" dirty="0"/>
            </a:br>
            <a:r>
              <a:rPr lang="en-US" sz="2400" dirty="0"/>
              <a:t>}</a:t>
            </a:r>
            <a:br>
              <a:rPr lang="en-US" sz="2400" dirty="0"/>
            </a:br>
            <a:r>
              <a:rPr lang="en-US" sz="2400" dirty="0"/>
              <a:t>}</a:t>
            </a:r>
            <a:endParaRPr lang="en-US" sz="2400" dirty="0" smtClean="0"/>
          </a:p>
          <a:p>
            <a:pPr marL="457200" lvl="1" indent="0">
              <a:buNone/>
            </a:pP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43</a:t>
            </a:fld>
            <a:endParaRPr lang="en-US" altLang="en-US"/>
          </a:p>
        </p:txBody>
      </p:sp>
    </p:spTree>
    <p:extLst>
      <p:ext uri="{BB962C8B-B14F-4D97-AF65-F5344CB8AC3E}">
        <p14:creationId xmlns:p14="http://schemas.microsoft.com/office/powerpoint/2010/main" val="2065185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401781"/>
            <a:ext cx="10363200" cy="727364"/>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18654" y="962890"/>
            <a:ext cx="10370127" cy="4683125"/>
          </a:xfrm>
        </p:spPr>
        <p:txBody>
          <a:bodyPr/>
          <a:lstStyle/>
          <a:p>
            <a:pPr lvl="1"/>
            <a:r>
              <a:rPr lang="en-US" dirty="0" smtClean="0"/>
              <a:t>the </a:t>
            </a:r>
            <a:r>
              <a:rPr lang="en-US" dirty="0"/>
              <a:t>Owner class</a:t>
            </a:r>
            <a:br>
              <a:rPr lang="en-US" dirty="0"/>
            </a:br>
            <a:r>
              <a:rPr lang="en-US" dirty="0"/>
              <a:t>public class Owner {</a:t>
            </a:r>
            <a:br>
              <a:rPr lang="en-US" dirty="0"/>
            </a:br>
            <a:r>
              <a:rPr lang="en-US" dirty="0"/>
              <a:t>private String name;</a:t>
            </a:r>
            <a:br>
              <a:rPr lang="en-US" dirty="0"/>
            </a:br>
            <a:r>
              <a:rPr lang="en-US" dirty="0"/>
              <a:t>Owner() {}</a:t>
            </a:r>
            <a:br>
              <a:rPr lang="en-US" dirty="0"/>
            </a:br>
            <a:r>
              <a:rPr lang="en-US" dirty="0"/>
              <a:t>public void </a:t>
            </a:r>
            <a:r>
              <a:rPr lang="en-US" dirty="0" err="1"/>
              <a:t>setName</a:t>
            </a:r>
            <a:r>
              <a:rPr lang="en-US" dirty="0"/>
              <a:t>(String n) {</a:t>
            </a:r>
            <a:br>
              <a:rPr lang="en-US" dirty="0"/>
            </a:br>
            <a:r>
              <a:rPr lang="en-US" dirty="0"/>
              <a:t>name = n;</a:t>
            </a:r>
            <a:br>
              <a:rPr lang="en-US" dirty="0"/>
            </a:br>
            <a:r>
              <a:rPr lang="en-US" dirty="0"/>
              <a:t>}</a:t>
            </a:r>
            <a:br>
              <a:rPr lang="en-US" dirty="0"/>
            </a:br>
            <a:r>
              <a:rPr lang="en-US" dirty="0"/>
              <a:t>public String </a:t>
            </a:r>
            <a:r>
              <a:rPr lang="en-US" dirty="0" err="1"/>
              <a:t>getName</a:t>
            </a:r>
            <a:r>
              <a:rPr lang="en-US" dirty="0"/>
              <a:t>() {</a:t>
            </a:r>
            <a:br>
              <a:rPr lang="en-US" dirty="0"/>
            </a:br>
            <a:r>
              <a:rPr lang="en-US" dirty="0"/>
              <a:t>return name;</a:t>
            </a:r>
            <a:br>
              <a:rPr lang="en-US" dirty="0"/>
            </a:br>
            <a:r>
              <a:rPr lang="en-US" dirty="0"/>
              <a:t>}</a:t>
            </a:r>
            <a:br>
              <a:rPr lang="en-US" dirty="0"/>
            </a:br>
            <a:r>
              <a:rPr lang="en-US" dirty="0"/>
              <a:t>}</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44</a:t>
            </a:fld>
            <a:endParaRPr lang="en-US" altLang="en-US"/>
          </a:p>
        </p:txBody>
      </p:sp>
    </p:spTree>
    <p:extLst>
      <p:ext uri="{BB962C8B-B14F-4D97-AF65-F5344CB8AC3E}">
        <p14:creationId xmlns:p14="http://schemas.microsoft.com/office/powerpoint/2010/main" val="19138228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401781"/>
            <a:ext cx="10363200" cy="727364"/>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18654" y="962890"/>
            <a:ext cx="10370127" cy="4683125"/>
          </a:xfrm>
        </p:spPr>
        <p:txBody>
          <a:bodyPr/>
          <a:lstStyle/>
          <a:p>
            <a:pPr lvl="1"/>
            <a:r>
              <a:rPr lang="en-US" dirty="0" smtClean="0"/>
              <a:t>the </a:t>
            </a:r>
            <a:r>
              <a:rPr lang="en-US" dirty="0"/>
              <a:t>Owner class</a:t>
            </a:r>
            <a:br>
              <a:rPr lang="en-US" dirty="0"/>
            </a:br>
            <a:r>
              <a:rPr lang="en-US" dirty="0"/>
              <a:t>public class Owner {</a:t>
            </a:r>
            <a:br>
              <a:rPr lang="en-US" dirty="0"/>
            </a:br>
            <a:r>
              <a:rPr lang="en-US" dirty="0"/>
              <a:t>private String name;</a:t>
            </a:r>
            <a:br>
              <a:rPr lang="en-US" dirty="0"/>
            </a:br>
            <a:r>
              <a:rPr lang="en-US" dirty="0"/>
              <a:t>Owner() {}</a:t>
            </a:r>
            <a:br>
              <a:rPr lang="en-US" dirty="0"/>
            </a:br>
            <a:r>
              <a:rPr lang="en-US" dirty="0"/>
              <a:t>public void </a:t>
            </a:r>
            <a:r>
              <a:rPr lang="en-US" dirty="0" err="1"/>
              <a:t>setName</a:t>
            </a:r>
            <a:r>
              <a:rPr lang="en-US" dirty="0"/>
              <a:t>(String n) {</a:t>
            </a:r>
            <a:br>
              <a:rPr lang="en-US" dirty="0"/>
            </a:br>
            <a:r>
              <a:rPr lang="en-US" dirty="0"/>
              <a:t>name = n;</a:t>
            </a:r>
            <a:br>
              <a:rPr lang="en-US" dirty="0"/>
            </a:br>
            <a:r>
              <a:rPr lang="en-US" dirty="0"/>
              <a:t>}</a:t>
            </a:r>
            <a:br>
              <a:rPr lang="en-US" dirty="0"/>
            </a:br>
            <a:r>
              <a:rPr lang="en-US" dirty="0"/>
              <a:t>public String </a:t>
            </a:r>
            <a:r>
              <a:rPr lang="en-US" dirty="0" err="1"/>
              <a:t>getName</a:t>
            </a:r>
            <a:r>
              <a:rPr lang="en-US" dirty="0"/>
              <a:t>() {</a:t>
            </a:r>
            <a:br>
              <a:rPr lang="en-US" dirty="0"/>
            </a:br>
            <a:r>
              <a:rPr lang="en-US" dirty="0"/>
              <a:t>return name;</a:t>
            </a:r>
            <a:br>
              <a:rPr lang="en-US" dirty="0"/>
            </a:br>
            <a:r>
              <a:rPr lang="en-US" dirty="0"/>
              <a:t>}</a:t>
            </a:r>
            <a:br>
              <a:rPr lang="en-US" dirty="0"/>
            </a:br>
            <a:r>
              <a:rPr lang="en-US" dirty="0"/>
              <a:t>}</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45</a:t>
            </a:fld>
            <a:endParaRPr lang="en-US" altLang="en-US"/>
          </a:p>
        </p:txBody>
      </p:sp>
    </p:spTree>
    <p:extLst>
      <p:ext uri="{BB962C8B-B14F-4D97-AF65-F5344CB8AC3E}">
        <p14:creationId xmlns:p14="http://schemas.microsoft.com/office/powerpoint/2010/main" val="38852821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401781"/>
            <a:ext cx="10363200" cy="727364"/>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18654" y="962890"/>
            <a:ext cx="10370127" cy="4683125"/>
          </a:xfrm>
        </p:spPr>
        <p:txBody>
          <a:bodyPr/>
          <a:lstStyle/>
          <a:p>
            <a:pPr lvl="1"/>
            <a:r>
              <a:rPr lang="en-US" dirty="0"/>
              <a:t>Usage example (1)</a:t>
            </a:r>
            <a:br>
              <a:rPr lang="en-US" dirty="0"/>
            </a:br>
            <a:r>
              <a:rPr lang="en-US" dirty="0"/>
              <a:t>public static void main(String[] </a:t>
            </a:r>
            <a:r>
              <a:rPr lang="en-US" dirty="0" err="1"/>
              <a:t>args</a:t>
            </a:r>
            <a:r>
              <a:rPr lang="en-US" dirty="0"/>
              <a:t>)</a:t>
            </a:r>
            <a:br>
              <a:rPr lang="en-US" dirty="0"/>
            </a:br>
            <a:r>
              <a:rPr lang="en-US" dirty="0"/>
              <a:t>{</a:t>
            </a:r>
            <a:br>
              <a:rPr lang="en-US" dirty="0"/>
            </a:br>
            <a:r>
              <a:rPr lang="en-US" dirty="0"/>
              <a:t>Owner o1 = new Owner();</a:t>
            </a:r>
            <a:br>
              <a:rPr lang="en-US" dirty="0"/>
            </a:br>
            <a:r>
              <a:rPr lang="en-US" dirty="0"/>
              <a:t>Owner o2 = new Owner();</a:t>
            </a:r>
            <a:br>
              <a:rPr lang="en-US" dirty="0"/>
            </a:br>
            <a:r>
              <a:rPr lang="en-US" dirty="0"/>
              <a:t>Owner o3 = new Owner();</a:t>
            </a:r>
            <a:br>
              <a:rPr lang="en-US" dirty="0"/>
            </a:br>
            <a:r>
              <a:rPr lang="en-US" dirty="0"/>
              <a:t>o1.setName("GIWRGOS");</a:t>
            </a:r>
            <a:br>
              <a:rPr lang="en-US" dirty="0"/>
            </a:br>
            <a:r>
              <a:rPr lang="en-US" dirty="0"/>
              <a:t>o2.setName("NIKOS");</a:t>
            </a:r>
            <a:br>
              <a:rPr lang="en-US" dirty="0"/>
            </a:br>
            <a:r>
              <a:rPr lang="en-US" dirty="0"/>
              <a:t>o3.setName("FANH");</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46</a:t>
            </a:fld>
            <a:endParaRPr lang="en-US" altLang="en-US"/>
          </a:p>
        </p:txBody>
      </p:sp>
    </p:spTree>
    <p:extLst>
      <p:ext uri="{BB962C8B-B14F-4D97-AF65-F5344CB8AC3E}">
        <p14:creationId xmlns:p14="http://schemas.microsoft.com/office/powerpoint/2010/main" val="40853757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401781"/>
            <a:ext cx="10363200" cy="727364"/>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18654" y="962890"/>
            <a:ext cx="10370127" cy="4683125"/>
          </a:xfrm>
        </p:spPr>
        <p:txBody>
          <a:bodyPr/>
          <a:lstStyle/>
          <a:p>
            <a:pPr lvl="1"/>
            <a:r>
              <a:rPr lang="en-US" dirty="0"/>
              <a:t>//b1 is owned by o1 and o2</a:t>
            </a:r>
            <a:br>
              <a:rPr lang="en-US" dirty="0"/>
            </a:br>
            <a:r>
              <a:rPr lang="en-US" dirty="0"/>
              <a:t>Building b1 = new Building();</a:t>
            </a:r>
            <a:br>
              <a:rPr lang="en-US" dirty="0"/>
            </a:br>
            <a:r>
              <a:rPr lang="en-US" dirty="0"/>
              <a:t>b1.addOwner(o1);</a:t>
            </a:r>
            <a:br>
              <a:rPr lang="en-US" dirty="0"/>
            </a:br>
            <a:r>
              <a:rPr lang="en-US" dirty="0"/>
              <a:t>b1.addOwner(o2);</a:t>
            </a:r>
            <a:br>
              <a:rPr lang="en-US" dirty="0"/>
            </a:br>
            <a:r>
              <a:rPr lang="en-US" dirty="0"/>
              <a:t>//b2 is owned by o1 and o3</a:t>
            </a:r>
            <a:br>
              <a:rPr lang="en-US" dirty="0"/>
            </a:br>
            <a:r>
              <a:rPr lang="en-US" dirty="0"/>
              <a:t>Building b2 = new Building();</a:t>
            </a:r>
            <a:br>
              <a:rPr lang="en-US" dirty="0"/>
            </a:br>
            <a:r>
              <a:rPr lang="en-US" dirty="0"/>
              <a:t>b2.addOwner(o1);</a:t>
            </a:r>
            <a:br>
              <a:rPr lang="en-US" dirty="0"/>
            </a:br>
            <a:r>
              <a:rPr lang="en-US" dirty="0"/>
              <a:t>b2.addOwner(o3);</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47</a:t>
            </a:fld>
            <a:endParaRPr lang="en-US" altLang="en-US"/>
          </a:p>
        </p:txBody>
      </p:sp>
    </p:spTree>
    <p:extLst>
      <p:ext uri="{BB962C8B-B14F-4D97-AF65-F5344CB8AC3E}">
        <p14:creationId xmlns:p14="http://schemas.microsoft.com/office/powerpoint/2010/main" val="9950729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a:xfrm>
            <a:off x="914400" y="360505"/>
            <a:ext cx="10363200" cy="561109"/>
          </a:xfrm>
        </p:spPr>
        <p:txBody>
          <a:bodyPr/>
          <a:lstStyle/>
          <a:p>
            <a:pPr algn="ctr"/>
            <a:r>
              <a:rPr lang="en-US" altLang="en-US" sz="3600" i="1" dirty="0" smtClean="0"/>
              <a:t>Example</a:t>
            </a:r>
            <a:endParaRPr lang="en-US" altLang="en-US" sz="3600" i="1" dirty="0">
              <a:latin typeface="Times New Roman" panose="02020603050405020304" pitchFamily="18" charset="0"/>
              <a:cs typeface="Times New Roman" panose="02020603050405020304" pitchFamily="18" charset="0"/>
            </a:endParaRPr>
          </a:p>
        </p:txBody>
      </p:sp>
      <p:sp>
        <p:nvSpPr>
          <p:cNvPr id="29699" name="Content Placeholder 2"/>
          <p:cNvSpPr>
            <a:spLocks noGrp="1" noChangeArrowheads="1"/>
          </p:cNvSpPr>
          <p:nvPr>
            <p:ph idx="1"/>
          </p:nvPr>
        </p:nvSpPr>
        <p:spPr>
          <a:xfrm>
            <a:off x="360218" y="768926"/>
            <a:ext cx="10370127" cy="4683125"/>
          </a:xfrm>
        </p:spPr>
        <p:txBody>
          <a:bodyPr/>
          <a:lstStyle/>
          <a:p>
            <a:pPr lvl="1"/>
            <a:r>
              <a:rPr lang="en-US" sz="2400" dirty="0"/>
              <a:t>Usage example (3)</a:t>
            </a:r>
            <a:br>
              <a:rPr lang="en-US" sz="2400" dirty="0"/>
            </a:br>
            <a:r>
              <a:rPr lang="en-US" sz="2400" dirty="0"/>
              <a:t>Enumeration e;</a:t>
            </a:r>
            <a:br>
              <a:rPr lang="en-US" sz="2400" dirty="0"/>
            </a:br>
            <a:r>
              <a:rPr lang="en-US" sz="2400" dirty="0" err="1"/>
              <a:t>System.out.println</a:t>
            </a:r>
            <a:r>
              <a:rPr lang="en-US" sz="2400" dirty="0"/>
              <a:t>(</a:t>
            </a:r>
            <a:br>
              <a:rPr lang="en-US" sz="2400" dirty="0"/>
            </a:br>
            <a:r>
              <a:rPr lang="en-US" sz="2400" dirty="0"/>
              <a:t>"The owners of the first building");</a:t>
            </a:r>
            <a:br>
              <a:rPr lang="en-US" sz="2400" dirty="0"/>
            </a:br>
            <a:r>
              <a:rPr lang="en-US" sz="2400" dirty="0"/>
              <a:t>e=b1.getOwners();</a:t>
            </a:r>
            <a:br>
              <a:rPr lang="en-US" sz="2400" dirty="0"/>
            </a:br>
            <a:r>
              <a:rPr lang="en-US" sz="2400" dirty="0"/>
              <a:t>while (</a:t>
            </a:r>
            <a:r>
              <a:rPr lang="en-US" sz="2400" dirty="0" err="1"/>
              <a:t>e.hasMoreElements</a:t>
            </a:r>
            <a:r>
              <a:rPr lang="en-US" sz="2400" dirty="0"/>
              <a:t>()) {</a:t>
            </a:r>
            <a:br>
              <a:rPr lang="en-US" sz="2400" dirty="0"/>
            </a:br>
            <a:r>
              <a:rPr lang="en-US" sz="2400" dirty="0"/>
              <a:t>Owner o = (Owner) </a:t>
            </a:r>
            <a:r>
              <a:rPr lang="en-US" sz="2400" dirty="0" err="1"/>
              <a:t>e.nextElement</a:t>
            </a:r>
            <a:r>
              <a:rPr lang="en-US" sz="2400" dirty="0"/>
              <a:t>();</a:t>
            </a:r>
            <a:br>
              <a:rPr lang="en-US" sz="2400" dirty="0"/>
            </a:br>
            <a:r>
              <a:rPr lang="en-US" sz="2400" dirty="0" err="1"/>
              <a:t>System.out.println</a:t>
            </a:r>
            <a:r>
              <a:rPr lang="en-US" sz="2400" dirty="0"/>
              <a:t>("\t"+</a:t>
            </a:r>
            <a:r>
              <a:rPr lang="en-US" sz="2400" dirty="0" err="1"/>
              <a:t>o.getName</a:t>
            </a:r>
            <a:r>
              <a:rPr lang="en-US" sz="2400" dirty="0"/>
              <a:t>());</a:t>
            </a:r>
            <a:br>
              <a:rPr lang="en-US" sz="2400" dirty="0"/>
            </a:br>
            <a:r>
              <a:rPr lang="en-US" sz="2400" dirty="0"/>
              <a:t>}</a:t>
            </a:r>
            <a:br>
              <a:rPr lang="en-US" sz="2400" dirty="0"/>
            </a:br>
            <a:r>
              <a:rPr lang="en-US" sz="2400" dirty="0" err="1"/>
              <a:t>System.out.println</a:t>
            </a:r>
            <a:r>
              <a:rPr lang="en-US" sz="2400" dirty="0"/>
              <a:t>(</a:t>
            </a:r>
            <a:br>
              <a:rPr lang="en-US" sz="2400" dirty="0"/>
            </a:br>
            <a:r>
              <a:rPr lang="en-US" sz="2400" dirty="0"/>
              <a:t>"The owners of the second building");</a:t>
            </a:r>
            <a:br>
              <a:rPr lang="en-US" sz="2400" dirty="0"/>
            </a:br>
            <a:r>
              <a:rPr lang="en-US" sz="2400" dirty="0"/>
              <a:t>e=b2.getOwners();</a:t>
            </a:r>
            <a:br>
              <a:rPr lang="en-US" sz="2400" dirty="0"/>
            </a:br>
            <a:r>
              <a:rPr lang="en-US" sz="2400" dirty="0"/>
              <a:t>while (</a:t>
            </a:r>
            <a:r>
              <a:rPr lang="en-US" sz="2400" dirty="0" err="1"/>
              <a:t>e.hasMoreElements</a:t>
            </a:r>
            <a:r>
              <a:rPr lang="en-US" sz="2400" dirty="0"/>
              <a:t>()) {</a:t>
            </a:r>
            <a:br>
              <a:rPr lang="en-US" sz="2400" dirty="0"/>
            </a:br>
            <a:r>
              <a:rPr lang="en-US" sz="2400" dirty="0"/>
              <a:t>Owner o = (Owner) </a:t>
            </a:r>
            <a:r>
              <a:rPr lang="en-US" sz="2400" dirty="0" err="1"/>
              <a:t>e.nextElement</a:t>
            </a:r>
            <a:r>
              <a:rPr lang="en-US" sz="2400" dirty="0"/>
              <a:t>();</a:t>
            </a:r>
            <a:br>
              <a:rPr lang="en-US" sz="2400" dirty="0"/>
            </a:br>
            <a:r>
              <a:rPr lang="en-US" sz="2400" dirty="0" err="1"/>
              <a:t>System.out.println</a:t>
            </a:r>
            <a:r>
              <a:rPr lang="en-US" sz="2400" dirty="0"/>
              <a:t>("\t"+</a:t>
            </a:r>
            <a:r>
              <a:rPr lang="en-US" sz="2400" dirty="0" err="1"/>
              <a:t>o.getName</a:t>
            </a:r>
            <a:r>
              <a:rPr lang="en-US" sz="2400" dirty="0"/>
              <a:t>());</a:t>
            </a:r>
            <a:br>
              <a:rPr lang="en-US" sz="2400" dirty="0"/>
            </a:br>
            <a:r>
              <a:rPr lang="en-US" sz="2400" dirty="0"/>
              <a:t>}</a:t>
            </a:r>
            <a:br>
              <a:rPr lang="en-US" sz="2400" dirty="0"/>
            </a:br>
            <a:r>
              <a:rPr lang="en-US" sz="2400" dirty="0"/>
              <a:t>}</a:t>
            </a:r>
            <a:r>
              <a:rPr lang="en-US" altLang="en-US" sz="1800" dirty="0" smtClean="0">
                <a:latin typeface="Times New Roman" panose="02020603050405020304" pitchFamily="18" charset="0"/>
                <a:cs typeface="Times New Roman" panose="02020603050405020304" pitchFamily="18" charset="0"/>
              </a:rPr>
              <a:t/>
            </a:r>
            <a:br>
              <a:rPr lang="en-US" altLang="en-US" sz="1800" dirty="0" smtClean="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a:p>
            <a:pPr lvl="2"/>
            <a:endParaRPr lang="en-US" altLang="en-US" sz="2000" dirty="0"/>
          </a:p>
        </p:txBody>
      </p:sp>
      <p:sp>
        <p:nvSpPr>
          <p:cNvPr id="297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2E391-C97D-40EF-9D77-AF53F54BA53A}" type="slidenum">
              <a:rPr lang="en-US" altLang="en-US"/>
              <a:pPr/>
              <a:t>48</a:t>
            </a:fld>
            <a:endParaRPr lang="en-US" altLang="en-US"/>
          </a:p>
        </p:txBody>
      </p:sp>
    </p:spTree>
    <p:extLst>
      <p:ext uri="{BB962C8B-B14F-4D97-AF65-F5344CB8AC3E}">
        <p14:creationId xmlns:p14="http://schemas.microsoft.com/office/powerpoint/2010/main" val="3812246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algn="ctr"/>
            <a:r>
              <a:rPr lang="en-US" altLang="en-US" sz="3600" i="1"/>
              <a:t>Class Work</a:t>
            </a:r>
            <a:endParaRPr lang="en-US" altLang="en-US" sz="3600" i="1">
              <a:latin typeface="Times New Roman" panose="02020603050405020304" pitchFamily="18" charset="0"/>
              <a:cs typeface="Times New Roman" panose="02020603050405020304" pitchFamily="18" charset="0"/>
            </a:endParaRPr>
          </a:p>
        </p:txBody>
      </p:sp>
      <p:sp>
        <p:nvSpPr>
          <p:cNvPr id="30723" name="Content Placeholder 2"/>
          <p:cNvSpPr>
            <a:spLocks noGrp="1" noChangeArrowheads="1"/>
          </p:cNvSpPr>
          <p:nvPr>
            <p:ph idx="1"/>
          </p:nvPr>
        </p:nvSpPr>
        <p:spPr>
          <a:xfrm>
            <a:off x="1981200" y="1719263"/>
            <a:ext cx="8610600" cy="4411662"/>
          </a:xfrm>
        </p:spPr>
        <p:txBody>
          <a:bodyPr/>
          <a:lstStyle/>
          <a:p>
            <a:pPr lvl="1"/>
            <a:r>
              <a:rPr lang="en-US" altLang="en-US" sz="1800">
                <a:latin typeface="Times New Roman" panose="02020603050405020304" pitchFamily="18" charset="0"/>
                <a:cs typeface="Times New Roman" panose="02020603050405020304" pitchFamily="18" charset="0"/>
              </a:rPr>
              <a:t>Generate Source code from the class diagram below </a:t>
            </a:r>
            <a:br>
              <a:rPr lang="en-US" altLang="en-US" sz="1800">
                <a:latin typeface="Times New Roman" panose="02020603050405020304" pitchFamily="18" charset="0"/>
                <a:cs typeface="Times New Roman" panose="02020603050405020304" pitchFamily="18" charset="0"/>
              </a:rPr>
            </a:br>
            <a:r>
              <a:rPr lang="en-US" altLang="en-US" sz="1800">
                <a:latin typeface="Times New Roman" panose="02020603050405020304" pitchFamily="18" charset="0"/>
                <a:cs typeface="Times New Roman" panose="02020603050405020304" pitchFamily="18" charset="0"/>
              </a:rPr>
              <a:t/>
            </a:r>
            <a:br>
              <a:rPr lang="en-US" altLang="en-US" sz="1800">
                <a:latin typeface="Times New Roman" panose="02020603050405020304" pitchFamily="18" charset="0"/>
                <a:cs typeface="Times New Roman" panose="02020603050405020304" pitchFamily="18" charset="0"/>
              </a:rPr>
            </a:br>
            <a:endParaRPr lang="en-US" altLang="en-US" sz="1800">
              <a:latin typeface="Times New Roman" panose="02020603050405020304" pitchFamily="18" charset="0"/>
              <a:cs typeface="Times New Roman" panose="02020603050405020304" pitchFamily="18" charset="0"/>
            </a:endParaRPr>
          </a:p>
          <a:p>
            <a:pPr lvl="2"/>
            <a:endParaRPr lang="en-US" altLang="en-US" sz="2000"/>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2A8273-AED9-4C08-A594-7CDBB118118E}" type="slidenum">
              <a:rPr lang="en-US" altLang="en-US"/>
              <a:pPr/>
              <a:t>49</a:t>
            </a:fld>
            <a:endParaRPr lang="en-US" altLang="en-US"/>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49380"/>
            <a:ext cx="11734800" cy="649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64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z="3200" dirty="0"/>
              <a:t>Source code generation from UML models </a:t>
            </a:r>
            <a:endParaRPr lang="en-US" altLang="en-US" sz="3200" dirty="0" smtClean="0"/>
          </a:p>
        </p:txBody>
      </p:sp>
      <p:sp>
        <p:nvSpPr>
          <p:cNvPr id="4099" name="Content Placeholder 2"/>
          <p:cNvSpPr>
            <a:spLocks noGrp="1"/>
          </p:cNvSpPr>
          <p:nvPr>
            <p:ph idx="1"/>
          </p:nvPr>
        </p:nvSpPr>
        <p:spPr/>
        <p:txBody>
          <a:bodyPr/>
          <a:lstStyle/>
          <a:p>
            <a:r>
              <a:rPr lang="en-US" sz="2400" dirty="0" smtClean="0"/>
              <a:t>From </a:t>
            </a:r>
            <a:r>
              <a:rPr lang="en-US" sz="2400" dirty="0"/>
              <a:t>an engineering and quality perspective, the most compelling advantage of this approach is that the UML models and therefore the architecture and design are synchronized with the programming code. </a:t>
            </a:r>
            <a:endParaRPr lang="en-US" sz="2400" dirty="0" smtClean="0"/>
          </a:p>
          <a:p>
            <a:pPr marL="0" indent="0">
              <a:buNone/>
            </a:pPr>
            <a:endParaRPr lang="en-US" sz="2400" dirty="0" smtClean="0"/>
          </a:p>
          <a:p>
            <a:r>
              <a:rPr lang="en-US" sz="2400" dirty="0" smtClean="0"/>
              <a:t>An </a:t>
            </a:r>
            <a:r>
              <a:rPr lang="en-US" sz="2400" dirty="0"/>
              <a:t>unbroken traceable path can be created from the goals, business drivers and the stakeholder’s requirements right through to methods in the programming code.</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5</a:t>
            </a:fld>
            <a:endParaRPr lang="en-US" altLang="en-US" sz="1400">
              <a:latin typeface="Arial" panose="020B0604020202020204" pitchFamily="34" charset="0"/>
            </a:endParaRPr>
          </a:p>
        </p:txBody>
      </p:sp>
    </p:spTree>
    <p:extLst>
      <p:ext uri="{BB962C8B-B14F-4D97-AF65-F5344CB8AC3E}">
        <p14:creationId xmlns:p14="http://schemas.microsoft.com/office/powerpoint/2010/main" val="13905218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algn="ctr"/>
            <a:r>
              <a:rPr lang="en-US" altLang="en-US" sz="3600" i="1"/>
              <a:t>Class Work</a:t>
            </a:r>
            <a:endParaRPr lang="en-US" altLang="en-US" sz="3600" i="1">
              <a:latin typeface="Times New Roman" panose="02020603050405020304" pitchFamily="18" charset="0"/>
              <a:cs typeface="Times New Roman" panose="02020603050405020304" pitchFamily="18" charset="0"/>
            </a:endParaRPr>
          </a:p>
        </p:txBody>
      </p:sp>
      <p:sp>
        <p:nvSpPr>
          <p:cNvPr id="30723" name="Content Placeholder 2"/>
          <p:cNvSpPr>
            <a:spLocks noGrp="1" noChangeArrowheads="1"/>
          </p:cNvSpPr>
          <p:nvPr>
            <p:ph idx="1"/>
          </p:nvPr>
        </p:nvSpPr>
        <p:spPr>
          <a:xfrm>
            <a:off x="1981200" y="1719263"/>
            <a:ext cx="8610600" cy="4411662"/>
          </a:xfrm>
        </p:spPr>
        <p:txBody>
          <a:bodyPr/>
          <a:lstStyle/>
          <a:p>
            <a:pPr marL="457200" lvl="1" indent="0">
              <a:buNone/>
            </a:pPr>
            <a:r>
              <a:rPr lang="en-US" sz="2400" b="1" dirty="0" smtClean="0"/>
              <a:t>a. Draw </a:t>
            </a:r>
            <a:r>
              <a:rPr lang="en-US" sz="2400" b="1" dirty="0"/>
              <a:t>a class diagram to represent the following code</a:t>
            </a:r>
            <a:r>
              <a:rPr lang="en-US" sz="2400" b="1" dirty="0" smtClean="0"/>
              <a:t>.</a:t>
            </a: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cs typeface="Times New Roman" panose="02020603050405020304" pitchFamily="18" charset="0"/>
              </a:rPr>
              <a:t>interface Player {</a:t>
            </a:r>
          </a:p>
          <a:p>
            <a:pPr marL="457200" lvl="1" indent="0">
              <a:buNone/>
            </a:pPr>
            <a:r>
              <a:rPr lang="en-US" altLang="en-US" sz="2000" b="1" dirty="0">
                <a:latin typeface="Times New Roman" panose="02020603050405020304" pitchFamily="18" charset="0"/>
                <a:cs typeface="Times New Roman" panose="02020603050405020304" pitchFamily="18" charset="0"/>
              </a:rPr>
              <a:t>    public void challenge();</a:t>
            </a:r>
          </a:p>
          <a:p>
            <a:pPr marL="457200" lvl="1" indent="0">
              <a:buNone/>
            </a:pP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interface Trainable {</a:t>
            </a:r>
          </a:p>
          <a:p>
            <a:pPr marL="457200" lvl="1" indent="0">
              <a:buNone/>
            </a:pPr>
            <a:r>
              <a:rPr lang="en-US" altLang="en-US" sz="2000" b="1" dirty="0">
                <a:latin typeface="Times New Roman" panose="02020603050405020304" pitchFamily="18" charset="0"/>
                <a:cs typeface="Times New Roman" panose="02020603050405020304" pitchFamily="18" charset="0"/>
              </a:rPr>
              <a:t>    public void train();</a:t>
            </a:r>
          </a:p>
          <a:p>
            <a:pPr marL="457200" lvl="1" indent="0">
              <a:buNone/>
            </a:pP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abstract class Bot implements Player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smtClean="0">
                <a:latin typeface="Times New Roman" panose="02020603050405020304" pitchFamily="18" charset="0"/>
                <a:cs typeface="Times New Roman" panose="02020603050405020304" pitchFamily="18" charset="0"/>
              </a:rPr>
              <a:t>}</a:t>
            </a:r>
            <a:endParaRPr lang="en-US" altLang="en-US" sz="2000" dirty="0"/>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2A8273-AED9-4C08-A594-7CDBB118118E}" type="slidenum">
              <a:rPr lang="en-US" altLang="en-US"/>
              <a:pPr/>
              <a:t>50</a:t>
            </a:fld>
            <a:endParaRPr lang="en-US" altLang="en-US"/>
          </a:p>
        </p:txBody>
      </p:sp>
    </p:spTree>
    <p:extLst>
      <p:ext uri="{BB962C8B-B14F-4D97-AF65-F5344CB8AC3E}">
        <p14:creationId xmlns:p14="http://schemas.microsoft.com/office/powerpoint/2010/main" val="20335474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algn="ctr"/>
            <a:r>
              <a:rPr lang="en-US" altLang="en-US" sz="3600" i="1"/>
              <a:t>Class Work</a:t>
            </a:r>
            <a:endParaRPr lang="en-US" altLang="en-US" sz="3600" i="1">
              <a:latin typeface="Times New Roman" panose="02020603050405020304" pitchFamily="18" charset="0"/>
              <a:cs typeface="Times New Roman" panose="02020603050405020304" pitchFamily="18" charset="0"/>
            </a:endParaRPr>
          </a:p>
        </p:txBody>
      </p:sp>
      <p:sp>
        <p:nvSpPr>
          <p:cNvPr id="30723" name="Content Placeholder 2"/>
          <p:cNvSpPr>
            <a:spLocks noGrp="1" noChangeArrowheads="1"/>
          </p:cNvSpPr>
          <p:nvPr>
            <p:ph idx="1"/>
          </p:nvPr>
        </p:nvSpPr>
        <p:spPr>
          <a:xfrm>
            <a:off x="1981200" y="1719263"/>
            <a:ext cx="8610600" cy="4411662"/>
          </a:xfrm>
        </p:spPr>
        <p:txBody>
          <a:bodyPr/>
          <a:lstStyle/>
          <a:p>
            <a:pPr marL="457200" lvl="1" indent="0">
              <a:buNone/>
            </a:pPr>
            <a:r>
              <a:rPr lang="en-US" altLang="en-US" sz="2000" b="1" dirty="0" smtClean="0">
                <a:latin typeface="Times New Roman" panose="02020603050405020304" pitchFamily="18" charset="0"/>
                <a:cs typeface="Times New Roman" panose="02020603050405020304" pitchFamily="18" charset="0"/>
              </a:rPr>
              <a:t>class </a:t>
            </a:r>
            <a:r>
              <a:rPr lang="en-US" altLang="en-US" sz="2000" b="1" dirty="0" err="1">
                <a:latin typeface="Times New Roman" panose="02020603050405020304" pitchFamily="18" charset="0"/>
                <a:cs typeface="Times New Roman" panose="02020603050405020304" pitchFamily="18" charset="0"/>
              </a:rPr>
              <a:t>TrainableBot</a:t>
            </a:r>
            <a:r>
              <a:rPr lang="en-US" altLang="en-US" sz="2000" b="1" dirty="0">
                <a:latin typeface="Times New Roman" panose="02020603050405020304" pitchFamily="18" charset="0"/>
                <a:cs typeface="Times New Roman" panose="02020603050405020304" pitchFamily="18" charset="0"/>
              </a:rPr>
              <a:t> extends Bot implements Trainable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@Override</a:t>
            </a:r>
          </a:p>
          <a:p>
            <a:pPr marL="457200" lvl="1" indent="0">
              <a:buNone/>
            </a:pPr>
            <a:r>
              <a:rPr lang="en-US" altLang="en-US" sz="2000" b="1" dirty="0">
                <a:latin typeface="Times New Roman" panose="02020603050405020304" pitchFamily="18" charset="0"/>
                <a:cs typeface="Times New Roman" panose="02020603050405020304" pitchFamily="18" charset="0"/>
              </a:rPr>
              <a:t>    public void challenge()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@Override</a:t>
            </a:r>
          </a:p>
          <a:p>
            <a:pPr marL="457200" lvl="1" indent="0">
              <a:buNone/>
            </a:pPr>
            <a:r>
              <a:rPr lang="en-US" altLang="en-US" sz="2000" b="1" dirty="0">
                <a:latin typeface="Times New Roman" panose="02020603050405020304" pitchFamily="18" charset="0"/>
                <a:cs typeface="Times New Roman" panose="02020603050405020304" pitchFamily="18" charset="0"/>
              </a:rPr>
              <a:t>    public void train()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a:t>
            </a:r>
          </a:p>
          <a:p>
            <a:pPr marL="457200" lvl="1" indent="0">
              <a:buNone/>
            </a:pPr>
            <a:r>
              <a:rPr lang="en-US" altLang="en-US" sz="2000" b="1" dirty="0" smtClean="0">
                <a:latin typeface="Times New Roman" panose="02020603050405020304" pitchFamily="18" charset="0"/>
                <a:cs typeface="Times New Roman" panose="02020603050405020304" pitchFamily="18" charset="0"/>
              </a:rPr>
              <a:t>}</a:t>
            </a:r>
          </a:p>
          <a:p>
            <a:pPr marL="457200" lvl="1" indent="0">
              <a:buNone/>
            </a:pPr>
            <a:r>
              <a:rPr lang="en-US" altLang="en-US" sz="2000" b="1" dirty="0" smtClean="0">
                <a:latin typeface="Times New Roman" panose="02020603050405020304" pitchFamily="18" charset="0"/>
                <a:cs typeface="Times New Roman" panose="02020603050405020304" pitchFamily="18" charset="0"/>
              </a:rPr>
              <a:t>class </a:t>
            </a:r>
            <a:r>
              <a:rPr lang="en-US" altLang="en-US" sz="2000" b="1" dirty="0">
                <a:latin typeface="Times New Roman" panose="02020603050405020304" pitchFamily="18" charset="0"/>
                <a:cs typeface="Times New Roman" panose="02020603050405020304" pitchFamily="18" charset="0"/>
              </a:rPr>
              <a:t>Human implements Player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@Override</a:t>
            </a:r>
          </a:p>
          <a:p>
            <a:pPr marL="457200" lvl="1" indent="0">
              <a:buNone/>
            </a:pPr>
            <a:r>
              <a:rPr lang="en-US" altLang="en-US" sz="2000" b="1" dirty="0">
                <a:latin typeface="Times New Roman" panose="02020603050405020304" pitchFamily="18" charset="0"/>
                <a:cs typeface="Times New Roman" panose="02020603050405020304" pitchFamily="18" charset="0"/>
              </a:rPr>
              <a:t>    public void challenge() </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cs typeface="Times New Roman" panose="02020603050405020304" pitchFamily="18" charset="0"/>
            </a:endParaRPr>
          </a:p>
          <a:p>
            <a:pPr marL="457200" lvl="1" indent="0">
              <a:buNone/>
            </a:pPr>
            <a:r>
              <a:rPr lang="en-US" altLang="en-US" sz="2000" b="1" dirty="0">
                <a:latin typeface="Times New Roman" panose="02020603050405020304" pitchFamily="18" charset="0"/>
                <a:cs typeface="Times New Roman" panose="02020603050405020304" pitchFamily="18" charset="0"/>
              </a:rPr>
              <a:t>    }</a:t>
            </a:r>
          </a:p>
          <a:p>
            <a:pPr marL="457200" lvl="1" indent="0">
              <a:buNone/>
            </a:pPr>
            <a:r>
              <a:rPr lang="en-US" altLang="en-US" sz="2000" b="1" dirty="0">
                <a:latin typeface="Times New Roman" panose="02020603050405020304" pitchFamily="18" charset="0"/>
                <a:cs typeface="Times New Roman" panose="02020603050405020304" pitchFamily="18" charset="0"/>
              </a:rPr>
              <a:t>}</a:t>
            </a:r>
          </a:p>
          <a:p>
            <a:pPr lvl="2"/>
            <a:endParaRPr lang="en-US" altLang="en-US" sz="2000" dirty="0"/>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2A8273-AED9-4C08-A594-7CDBB118118E}" type="slidenum">
              <a:rPr lang="en-US" altLang="en-US"/>
              <a:pPr/>
              <a:t>51</a:t>
            </a:fld>
            <a:endParaRPr lang="en-US" altLang="en-US"/>
          </a:p>
        </p:txBody>
      </p:sp>
    </p:spTree>
    <p:extLst>
      <p:ext uri="{BB962C8B-B14F-4D97-AF65-F5344CB8AC3E}">
        <p14:creationId xmlns:p14="http://schemas.microsoft.com/office/powerpoint/2010/main" val="27441074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pPr algn="ctr"/>
            <a:r>
              <a:rPr lang="en-US" altLang="en-US" sz="3600" i="1"/>
              <a:t>Class Work</a:t>
            </a:r>
            <a:endParaRPr lang="en-US" altLang="en-US" sz="3600" i="1">
              <a:latin typeface="Times New Roman" panose="02020603050405020304" pitchFamily="18" charset="0"/>
              <a:cs typeface="Times New Roman" panose="02020603050405020304" pitchFamily="18" charset="0"/>
            </a:endParaRPr>
          </a:p>
        </p:txBody>
      </p:sp>
      <p:sp>
        <p:nvSpPr>
          <p:cNvPr id="30723" name="Content Placeholder 2"/>
          <p:cNvSpPr>
            <a:spLocks noGrp="1" noChangeArrowheads="1"/>
          </p:cNvSpPr>
          <p:nvPr>
            <p:ph idx="1"/>
          </p:nvPr>
        </p:nvSpPr>
        <p:spPr>
          <a:xfrm>
            <a:off x="1981200" y="1719263"/>
            <a:ext cx="8610600" cy="4411662"/>
          </a:xfrm>
        </p:spPr>
        <p:txBody>
          <a:bodyPr/>
          <a:lstStyle/>
          <a:p>
            <a:pPr marL="457200" lvl="1" indent="0">
              <a:buNone/>
            </a:pPr>
            <a:r>
              <a:rPr lang="en-US" altLang="en-US" sz="2400" b="1" dirty="0">
                <a:latin typeface="Times New Roman" panose="02020603050405020304" pitchFamily="18" charset="0"/>
                <a:cs typeface="Times New Roman" panose="02020603050405020304" pitchFamily="18" charset="0"/>
              </a:rPr>
              <a:t>(b) Add these association classes to the diagram:</a:t>
            </a:r>
          </a:p>
          <a:p>
            <a:pPr marL="457200" lvl="1" indent="0">
              <a:buNone/>
            </a:pPr>
            <a:r>
              <a:rPr lang="en-US" altLang="en-US" sz="2400" b="1" dirty="0" err="1" smtClean="0">
                <a:solidFill>
                  <a:srgbClr val="FF0000"/>
                </a:solidFill>
                <a:latin typeface="Times New Roman" panose="02020603050405020304" pitchFamily="18" charset="0"/>
                <a:cs typeface="Times New Roman" panose="02020603050405020304" pitchFamily="18" charset="0"/>
              </a:rPr>
              <a:t>i</a:t>
            </a: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 Player object can challenge another Player object. The </a:t>
            </a:r>
            <a:r>
              <a:rPr lang="en-US" altLang="en-US" sz="2400" b="1" dirty="0" smtClean="0">
                <a:latin typeface="Times New Roman" panose="02020603050405020304" pitchFamily="18" charset="0"/>
                <a:cs typeface="Times New Roman" panose="02020603050405020304" pitchFamily="18" charset="0"/>
              </a:rPr>
              <a:t>Challenge </a:t>
            </a:r>
            <a:r>
              <a:rPr lang="en-US" altLang="en-US" sz="2400" b="1" dirty="0">
                <a:latin typeface="Times New Roman" panose="02020603050405020304" pitchFamily="18" charset="0"/>
                <a:cs typeface="Times New Roman" panose="02020603050405020304" pitchFamily="18" charset="0"/>
              </a:rPr>
              <a:t>class keeps track of the association between the two Player objects: the challenger and the target of the challenge.</a:t>
            </a:r>
          </a:p>
          <a:p>
            <a:pPr marL="457200" lvl="1" indent="0">
              <a:buNone/>
            </a:pPr>
            <a:r>
              <a:rPr lang="en-US" altLang="en-US" sz="2400" b="1" dirty="0">
                <a:solidFill>
                  <a:srgbClr val="FF0000"/>
                </a:solidFill>
                <a:latin typeface="Times New Roman" panose="02020603050405020304" pitchFamily="18" charset="0"/>
                <a:cs typeface="Times New Roman" panose="02020603050405020304" pitchFamily="18" charset="0"/>
              </a:rPr>
              <a:t>ii. </a:t>
            </a:r>
            <a:r>
              <a:rPr lang="en-US" altLang="en-US" sz="2400" b="1" dirty="0">
                <a:latin typeface="Times New Roman" panose="02020603050405020304" pitchFamily="18" charset="0"/>
                <a:cs typeface="Times New Roman" panose="02020603050405020304" pitchFamily="18" charset="0"/>
              </a:rPr>
              <a:t>A Human object can train a </a:t>
            </a:r>
            <a:r>
              <a:rPr lang="en-US" altLang="en-US" sz="2400" b="1" dirty="0" err="1">
                <a:latin typeface="Times New Roman" panose="02020603050405020304" pitchFamily="18" charset="0"/>
                <a:cs typeface="Times New Roman" panose="02020603050405020304" pitchFamily="18" charset="0"/>
              </a:rPr>
              <a:t>SmartBot</a:t>
            </a:r>
            <a:r>
              <a:rPr lang="en-US" altLang="en-US" sz="2400" b="1" dirty="0">
                <a:latin typeface="Times New Roman" panose="02020603050405020304" pitchFamily="18" charset="0"/>
                <a:cs typeface="Times New Roman" panose="02020603050405020304" pitchFamily="18" charset="0"/>
              </a:rPr>
              <a:t> object. The Lesson class keeps track of that association.</a:t>
            </a:r>
          </a:p>
          <a:p>
            <a:pPr marL="457200" lvl="1" indent="0">
              <a:buNone/>
            </a:pPr>
            <a:endParaRPr lang="en-US" altLang="en-US" sz="2400" b="1" dirty="0">
              <a:latin typeface="Times New Roman" panose="02020603050405020304" pitchFamily="18" charset="0"/>
              <a:cs typeface="Times New Roman" panose="02020603050405020304" pitchFamily="18" charset="0"/>
            </a:endParaRPr>
          </a:p>
          <a:p>
            <a:pPr marL="457200" lvl="1" indent="0">
              <a:buNone/>
            </a:pPr>
            <a:r>
              <a:rPr lang="en-US" altLang="en-US" sz="2400" b="1" dirty="0">
                <a:solidFill>
                  <a:srgbClr val="FF0000"/>
                </a:solidFill>
                <a:latin typeface="Times New Roman" panose="02020603050405020304" pitchFamily="18" charset="0"/>
                <a:cs typeface="Times New Roman" panose="02020603050405020304" pitchFamily="18" charset="0"/>
              </a:rPr>
              <a:t>(c) </a:t>
            </a:r>
            <a:r>
              <a:rPr lang="en-US" altLang="en-US" sz="2400" b="1" dirty="0">
                <a:latin typeface="Times New Roman" panose="02020603050405020304" pitchFamily="18" charset="0"/>
                <a:cs typeface="Times New Roman" panose="02020603050405020304" pitchFamily="18" charset="0"/>
              </a:rPr>
              <a:t>Convert the two association classes to normal classes.</a:t>
            </a:r>
            <a:endParaRPr lang="en-US" altLang="en-US" sz="2400" dirty="0"/>
          </a:p>
        </p:txBody>
      </p:sp>
      <p:sp>
        <p:nvSpPr>
          <p:cNvPr id="307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2A8273-AED9-4C08-A594-7CDBB118118E}" type="slidenum">
              <a:rPr lang="en-US" altLang="en-US"/>
              <a:pPr/>
              <a:t>52</a:t>
            </a:fld>
            <a:endParaRPr lang="en-US" altLang="en-US"/>
          </a:p>
        </p:txBody>
      </p:sp>
    </p:spTree>
    <p:extLst>
      <p:ext uri="{BB962C8B-B14F-4D97-AF65-F5344CB8AC3E}">
        <p14:creationId xmlns:p14="http://schemas.microsoft.com/office/powerpoint/2010/main" val="57947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099" name="Content Placeholder 2"/>
          <p:cNvSpPr>
            <a:spLocks noGrp="1"/>
          </p:cNvSpPr>
          <p:nvPr>
            <p:ph idx="1"/>
          </p:nvPr>
        </p:nvSpPr>
        <p:spPr/>
        <p:txBody>
          <a:bodyPr/>
          <a:lstStyle/>
          <a:p>
            <a:endParaRPr lang="en-US" sz="2400" dirty="0"/>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6</a:t>
            </a:fld>
            <a:endParaRPr lang="en-US" altLang="en-US" sz="1400">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117600" y="1836760"/>
            <a:ext cx="9808417" cy="3137021"/>
          </a:xfrm>
          <a:prstGeom prst="rect">
            <a:avLst/>
          </a:prstGeom>
        </p:spPr>
      </p:pic>
    </p:spTree>
    <p:extLst>
      <p:ext uri="{BB962C8B-B14F-4D97-AF65-F5344CB8AC3E}">
        <p14:creationId xmlns:p14="http://schemas.microsoft.com/office/powerpoint/2010/main" val="4004527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099" name="Content Placeholder 2"/>
          <p:cNvSpPr>
            <a:spLocks noGrp="1"/>
          </p:cNvSpPr>
          <p:nvPr>
            <p:ph idx="1"/>
          </p:nvPr>
        </p:nvSpPr>
        <p:spPr/>
        <p:txBody>
          <a:bodyPr/>
          <a:lstStyle/>
          <a:p>
            <a:r>
              <a:rPr lang="en-US" sz="2800" dirty="0"/>
              <a:t>The ability to view programming code and the models it is derived from at the same time brings clarity to the design of a system</a:t>
            </a:r>
            <a:r>
              <a:rPr lang="en-US" sz="2800" dirty="0" smtClean="0"/>
              <a:t>.</a:t>
            </a:r>
          </a:p>
          <a:p>
            <a:r>
              <a:rPr lang="en-US" sz="2800" dirty="0" smtClean="0"/>
              <a:t> </a:t>
            </a:r>
            <a:r>
              <a:rPr lang="en-US" sz="2800" dirty="0"/>
              <a:t>One of Enterprise Architect's powerful code engineering features is the ability to Reverse Engineer source code into a UML model</a:t>
            </a:r>
            <a:r>
              <a:rPr lang="en-US" sz="2800" dirty="0" smtClean="0"/>
              <a:t>.</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7</a:t>
            </a:fld>
            <a:endParaRPr lang="en-US" altLang="en-US" sz="1400">
              <a:latin typeface="Arial" panose="020B0604020202020204" pitchFamily="34" charset="0"/>
            </a:endParaRPr>
          </a:p>
        </p:txBody>
      </p:sp>
    </p:spTree>
    <p:extLst>
      <p:ext uri="{BB962C8B-B14F-4D97-AF65-F5344CB8AC3E}">
        <p14:creationId xmlns:p14="http://schemas.microsoft.com/office/powerpoint/2010/main" val="3067357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099" name="Content Placeholder 2"/>
          <p:cNvSpPr>
            <a:spLocks noGrp="1"/>
          </p:cNvSpPr>
          <p:nvPr>
            <p:ph idx="1"/>
          </p:nvPr>
        </p:nvSpPr>
        <p:spPr/>
        <p:txBody>
          <a:bodyPr/>
          <a:lstStyle/>
          <a:p>
            <a:r>
              <a:rPr lang="en-US" sz="2400" dirty="0" smtClean="0"/>
              <a:t>A </a:t>
            </a:r>
            <a:r>
              <a:rPr lang="en-US" sz="2400" dirty="0"/>
              <a:t>wide range of programming languages are supported and there are options that govern how the models are generated. Once the code is in the model it is possible to keep it synchronized with the model regardless of whether the changes were made directly in the code or the model itself. </a:t>
            </a:r>
            <a:endParaRPr lang="en-US" sz="2400" dirty="0" smtClean="0"/>
          </a:p>
          <a:p>
            <a:r>
              <a:rPr lang="en-US" sz="2400" dirty="0" smtClean="0"/>
              <a:t>The </a:t>
            </a:r>
            <a:r>
              <a:rPr lang="en-US" sz="2400" dirty="0"/>
              <a:t>code structures are mapped into their UML representations; for example, a Java class is mapped into a UML Class element, variables are defined as attributes, methods modeled as operations, and interactions between the Java classes represented by the appropriate connectors.</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8</a:t>
            </a:fld>
            <a:endParaRPr lang="en-US" altLang="en-US" sz="1400">
              <a:latin typeface="Arial" panose="020B0604020202020204" pitchFamily="34" charset="0"/>
            </a:endParaRPr>
          </a:p>
        </p:txBody>
      </p:sp>
    </p:spTree>
    <p:extLst>
      <p:ext uri="{BB962C8B-B14F-4D97-AF65-F5344CB8AC3E}">
        <p14:creationId xmlns:p14="http://schemas.microsoft.com/office/powerpoint/2010/main" val="2241371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200" b="1" dirty="0"/>
              <a:t>Importing Source Code</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40BB509-CDD7-49DF-8AD1-73068BD129C0}" type="slidenum">
              <a:rPr lang="en-US" altLang="en-US" sz="1400">
                <a:latin typeface="Arial" panose="020B0604020202020204" pitchFamily="34" charset="0"/>
              </a:rPr>
              <a:pPr>
                <a:spcBef>
                  <a:spcPct val="0"/>
                </a:spcBef>
                <a:buClrTx/>
                <a:buSzTx/>
                <a:buFontTx/>
                <a:buNone/>
              </a:pPr>
              <a:t>9</a:t>
            </a:fld>
            <a:endParaRPr lang="en-US" altLang="en-US" sz="1400">
              <a:latin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1496291" y="1905417"/>
            <a:ext cx="6548582" cy="4342983"/>
          </a:xfrm>
          <a:prstGeom prst="rect">
            <a:avLst/>
          </a:prstGeom>
        </p:spPr>
      </p:pic>
    </p:spTree>
    <p:extLst>
      <p:ext uri="{BB962C8B-B14F-4D97-AF65-F5344CB8AC3E}">
        <p14:creationId xmlns:p14="http://schemas.microsoft.com/office/powerpoint/2010/main" val="1615130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RNT">
  <a:themeElements>
    <a:clrScheme name="BLUEPR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UEPR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529</TotalTime>
  <Words>2223</Words>
  <Application>Microsoft Office PowerPoint</Application>
  <PresentationFormat>Widescreen</PresentationFormat>
  <Paragraphs>316</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PGothic</vt:lpstr>
      <vt:lpstr>Arial</vt:lpstr>
      <vt:lpstr>Courier New</vt:lpstr>
      <vt:lpstr>新細明體</vt:lpstr>
      <vt:lpstr>Tahoma</vt:lpstr>
      <vt:lpstr>Times New Roman</vt:lpstr>
      <vt:lpstr>Wingdings</vt:lpstr>
      <vt:lpstr>BLUEPRNT</vt:lpstr>
      <vt:lpstr>Chapter 3: Source code generation from UML models </vt:lpstr>
      <vt:lpstr>Source code generation from UML models </vt:lpstr>
      <vt:lpstr>Source code generation from UML models </vt:lpstr>
      <vt:lpstr>Source code generation from UML models </vt:lpstr>
      <vt:lpstr>Source code generation from UML models </vt:lpstr>
      <vt:lpstr>Importing Source Code</vt:lpstr>
      <vt:lpstr>Importing Source Code</vt:lpstr>
      <vt:lpstr>Importing Source Code</vt:lpstr>
      <vt:lpstr>Importing Source Code</vt:lpstr>
      <vt:lpstr>Importing Source Code</vt:lpstr>
      <vt:lpstr>Importing Source Code</vt:lpstr>
      <vt:lpstr>Importing Source Code</vt:lpstr>
      <vt:lpstr>UML Review – class diagrams</vt:lpstr>
      <vt:lpstr>Remember UML Diagrams from SE1021 or CS2852?</vt:lpstr>
      <vt:lpstr>UML Review: Class diagrams</vt:lpstr>
      <vt:lpstr>Class diagrams: Attributes</vt:lpstr>
      <vt:lpstr>Class diagrams: Operations</vt:lpstr>
      <vt:lpstr>Exercise </vt:lpstr>
      <vt:lpstr>Repeat: UML Class Diagrams typically illustrate some type of relationship between classes</vt:lpstr>
      <vt:lpstr>Generalization is a form of inheritance that indicates that a class (LoginScreen) inherits behavior defined and implemented in another class (JFrame)  We also say: LoginScreen is a subclass of JFrame</vt:lpstr>
      <vt:lpstr>Realization is also a form of Inheritance that indicates that a class implements the behavior defined in an interface</vt:lpstr>
      <vt:lpstr>Class diagrams sometimes explicitly illustrate Dependency relationships of classes on other classes (or packages)</vt:lpstr>
      <vt:lpstr>There are additional relationships between classes that are not necessarily permanent – meaning they can change during program execution. </vt:lpstr>
      <vt:lpstr>The Association connector is used to indicate a run-time (dynamic) interaction between instances of classes</vt:lpstr>
      <vt:lpstr>An Association can indicate multiplicity – that is, how many objects of one class interact with objects of the other</vt:lpstr>
      <vt:lpstr>Associations can indicate navigability – that is, whether an object holds a reference to the other</vt:lpstr>
      <vt:lpstr>End Roles indicate that an association is maintained via a specific attribute defined within a class</vt:lpstr>
      <vt:lpstr>Bi-directional navigability</vt:lpstr>
      <vt:lpstr>An Association can be labeled to indicate the nature of the relationship</vt:lpstr>
      <vt:lpstr>Associations can indicate various degrees of multiplicity</vt:lpstr>
      <vt:lpstr>Associations with multiplicity &gt;1 implies that a reference is a collection of objects</vt:lpstr>
      <vt:lpstr>Good UML Class Diagram practices</vt:lpstr>
      <vt:lpstr>  Advanced Associations: Containment (aka Shared Aggregation) is a form of an association that indicates a whole-part relationship.</vt:lpstr>
      <vt:lpstr>Another Advanced Association:  Composition (or Composite Aggregation) is a stronger form of aggregation that implies a whole-part relationship and lifetime of the parts</vt:lpstr>
      <vt:lpstr>If a Composition is deleted, all of its parts are deleted with it</vt:lpstr>
      <vt:lpstr>Inconsistent terminology between strict UML and EA</vt:lpstr>
      <vt:lpstr>Different types of Relationships</vt:lpstr>
      <vt:lpstr>Association Relationships</vt:lpstr>
      <vt:lpstr>Inheritance Relationships</vt:lpstr>
      <vt:lpstr>Realization Relationships</vt:lpstr>
      <vt:lpstr>Example</vt:lpstr>
      <vt:lpstr>Example</vt:lpstr>
      <vt:lpstr>Example</vt:lpstr>
      <vt:lpstr>Example</vt:lpstr>
      <vt:lpstr>Example</vt:lpstr>
      <vt:lpstr>Example</vt:lpstr>
      <vt:lpstr>Example</vt:lpstr>
      <vt:lpstr>Example</vt:lpstr>
      <vt:lpstr>Class Work</vt:lpstr>
      <vt:lpstr>Class Work</vt:lpstr>
      <vt:lpstr>Class Work</vt:lpstr>
      <vt:lpstr>Class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 Name: Web Services  Chapter 1:Web Services Overview</dc:title>
  <dc:creator>Windows User</dc:creator>
  <cp:lastModifiedBy>Windows User</cp:lastModifiedBy>
  <cp:revision>37</cp:revision>
  <dcterms:created xsi:type="dcterms:W3CDTF">2023-02-24T12:45:32Z</dcterms:created>
  <dcterms:modified xsi:type="dcterms:W3CDTF">2023-03-19T06:53:37Z</dcterms:modified>
</cp:coreProperties>
</file>