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2" r:id="rId10"/>
    <p:sldId id="268" r:id="rId11"/>
    <p:sldId id="263" r:id="rId12"/>
    <p:sldId id="264" r:id="rId13"/>
    <p:sldId id="269" r:id="rId14"/>
    <p:sldId id="265" r:id="rId15"/>
    <p:sldId id="270" r:id="rId16"/>
    <p:sldId id="271" r:id="rId17"/>
    <p:sldId id="272" r:id="rId18"/>
    <p:sldId id="273" r:id="rId19"/>
    <p:sldId id="274" r:id="rId20"/>
    <p:sldId id="275" r:id="rId21"/>
    <p:sldId id="276" r:id="rId22"/>
    <p:sldId id="277"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p:cViewPr varScale="1">
        <p:scale>
          <a:sx n="86" d="100"/>
          <a:sy n="86" d="100"/>
        </p:scale>
        <p:origin x="53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195574"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76400" y="2968273"/>
            <a:ext cx="8357870" cy="1124667"/>
          </a:xfrm>
          <a:prstGeom prst="rect">
            <a:avLst/>
          </a:prstGeom>
        </p:spPr>
        <p:txBody>
          <a:bodyPr vert="horz" wrap="square" lIns="0" tIns="16510" rIns="0" bIns="0" rtlCol="0">
            <a:spAutoFit/>
          </a:bodyPr>
          <a:lstStyle/>
          <a:p>
            <a:pPr marL="3213735">
              <a:lnSpc>
                <a:spcPct val="100000"/>
              </a:lnSpc>
              <a:spcBef>
                <a:spcPts val="130"/>
              </a:spcBef>
            </a:pPr>
            <a:r>
              <a:rPr sz="2000" b="1" u="sng" spc="15" dirty="0">
                <a:latin typeface="Times New Roman" panose="02020603050405020304" pitchFamily="18" charset="0"/>
                <a:cs typeface="Times New Roman" panose="02020603050405020304" pitchFamily="18" charset="0"/>
              </a:rPr>
              <a:t>N</a:t>
            </a:r>
            <a:r>
              <a:rPr lang="en-US" sz="2000" b="1" u="sng" spc="15" dirty="0">
                <a:latin typeface="Times New Roman" panose="02020603050405020304" pitchFamily="18" charset="0"/>
                <a:cs typeface="Times New Roman" panose="02020603050405020304" pitchFamily="18" charset="0"/>
              </a:rPr>
              <a:t>AME</a:t>
            </a:r>
            <a:r>
              <a:rPr lang="en-US" sz="2400" b="1" spc="15" dirty="0">
                <a:latin typeface="Times New Roman" panose="02020603050405020304" pitchFamily="18" charset="0"/>
                <a:cs typeface="Times New Roman" panose="02020603050405020304" pitchFamily="18" charset="0"/>
              </a:rPr>
              <a:t>: Samuela V Catherine</a:t>
            </a:r>
            <a:br>
              <a:rPr lang="en-US" sz="2400" b="1" spc="15" dirty="0">
                <a:solidFill>
                  <a:schemeClr val="accent5">
                    <a:lumMod val="75000"/>
                  </a:schemeClr>
                </a:solidFill>
                <a:latin typeface="Times New Roman" panose="02020603050405020304" pitchFamily="18" charset="0"/>
                <a:cs typeface="Times New Roman" panose="02020603050405020304" pitchFamily="18" charset="0"/>
              </a:rPr>
            </a:br>
            <a:br>
              <a:rPr lang="en-US" sz="2400" b="1" spc="15" dirty="0">
                <a:latin typeface="Times New Roman" panose="02020603050405020304" pitchFamily="18" charset="0"/>
                <a:cs typeface="Times New Roman" panose="02020603050405020304" pitchFamily="18" charset="0"/>
              </a:rPr>
            </a:br>
            <a:endParaRPr sz="2400" b="1"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862448" y="3576043"/>
            <a:ext cx="5576951" cy="1120820"/>
          </a:xfrm>
          <a:prstGeom prst="rect">
            <a:avLst/>
          </a:prstGeom>
        </p:spPr>
        <p:txBody>
          <a:bodyPr vert="horz" wrap="square" lIns="0" tIns="12700" rIns="0" bIns="0" rtlCol="0">
            <a:spAutoFit/>
          </a:bodyPr>
          <a:lstStyle/>
          <a:p>
            <a:pPr marL="12700">
              <a:lnSpc>
                <a:spcPct val="100000"/>
              </a:lnSpc>
              <a:spcBef>
                <a:spcPts val="100"/>
              </a:spcBef>
            </a:pPr>
            <a:r>
              <a:rPr sz="2000" b="1" u="sng" spc="10" dirty="0">
                <a:latin typeface="Times New Roman" panose="02020603050405020304" pitchFamily="18" charset="0"/>
                <a:cs typeface="Times New Roman" panose="02020603050405020304" pitchFamily="18" charset="0"/>
              </a:rPr>
              <a:t>F</a:t>
            </a:r>
            <a:r>
              <a:rPr lang="en-US" sz="2000" b="1" u="sng" spc="10" dirty="0">
                <a:latin typeface="Times New Roman" panose="02020603050405020304" pitchFamily="18" charset="0"/>
                <a:cs typeface="Times New Roman" panose="02020603050405020304" pitchFamily="18" charset="0"/>
              </a:rPr>
              <a:t>INAL PROJECT</a:t>
            </a:r>
            <a:r>
              <a:rPr lang="en-US" sz="2400" b="1" spc="-5" dirty="0">
                <a:latin typeface="Times New Roman" panose="02020603050405020304" pitchFamily="18" charset="0"/>
                <a:cs typeface="Times New Roman" panose="02020603050405020304" pitchFamily="18" charset="0"/>
              </a:rPr>
              <a:t>: Music Recommendation System Machine Learning Project(KNN Algorithm)</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448D6-F21B-495C-9732-CCD5EC1309C1}"/>
              </a:ext>
            </a:extLst>
          </p:cNvPr>
          <p:cNvSpPr txBox="1"/>
          <p:nvPr/>
        </p:nvSpPr>
        <p:spPr>
          <a:xfrm>
            <a:off x="914400" y="457200"/>
            <a:ext cx="8077200" cy="6186309"/>
          </a:xfrm>
          <a:prstGeom prst="rect">
            <a:avLst/>
          </a:prstGeom>
          <a:noFill/>
        </p:spPr>
        <p:txBody>
          <a:bodyPr wrap="square" rtlCol="0" anchor="ctr">
            <a:spAutoFit/>
          </a:bodyPr>
          <a:lstStyle/>
          <a:p>
            <a:r>
              <a:rPr lang="en-US" sz="2000" b="1" i="0" u="sng" dirty="0">
                <a:effectLst/>
                <a:latin typeface="Times New Roman" panose="02020603050405020304" pitchFamily="18" charset="0"/>
                <a:cs typeface="Times New Roman" panose="02020603050405020304" pitchFamily="18" charset="0"/>
              </a:rPr>
              <a:t>Value Proposition:</a:t>
            </a:r>
            <a:br>
              <a:rPr lang="en-US" dirty="0">
                <a:latin typeface="Times New Roman" panose="02020603050405020304" pitchFamily="18" charset="0"/>
                <a:cs typeface="Times New Roman" panose="02020603050405020304" pitchFamily="18" charset="0"/>
              </a:rPr>
            </a:br>
            <a:r>
              <a:rPr lang="en-US" b="0" i="0" u="sng" dirty="0">
                <a:effectLst/>
                <a:latin typeface="Times New Roman" panose="02020603050405020304" pitchFamily="18" charset="0"/>
                <a:cs typeface="Times New Roman" panose="02020603050405020304" pitchFamily="18" charset="0"/>
              </a:rPr>
              <a:t>The music recommendation system using the KNN algorithm offers several key value propositions:</a:t>
            </a:r>
            <a:br>
              <a:rPr lang="en-US" u="sng"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Personalized Recommendations</a:t>
            </a:r>
            <a:r>
              <a:rPr lang="en-US" b="0" i="0" dirty="0">
                <a:effectLst/>
                <a:latin typeface="Times New Roman" panose="02020603050405020304" pitchFamily="18" charset="0"/>
                <a:cs typeface="Times New Roman" panose="02020603050405020304" pitchFamily="18" charset="0"/>
              </a:rPr>
              <a:t>: The system provides personalized music suggestions to users based on their individual preferences and listening history, enhancing their overall music discovery experience.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Efficient and Accurate</a:t>
            </a:r>
            <a:r>
              <a:rPr lang="en-US" b="0" i="0" dirty="0">
                <a:effectLst/>
                <a:latin typeface="Times New Roman" panose="02020603050405020304" pitchFamily="18" charset="0"/>
                <a:cs typeface="Times New Roman" panose="02020603050405020304" pitchFamily="18" charset="0"/>
              </a:rPr>
              <a:t>: By leveraging the KNN algorithm, the system can efficiently identify the most similar users or items and recommend music that aligns with the user's tastes, leading to accurate recommendations.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Enhanced User Experience</a:t>
            </a:r>
            <a:r>
              <a:rPr lang="en-US" b="0" i="0" dirty="0">
                <a:effectLst/>
                <a:latin typeface="Times New Roman" panose="02020603050405020304" pitchFamily="18" charset="0"/>
                <a:cs typeface="Times New Roman" panose="02020603050405020304" pitchFamily="18" charset="0"/>
              </a:rPr>
              <a:t>: The tailored music recommendations enhance the user experience by offering relevant and engaging content, increasing user satisfaction and engagement with the platform.</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Scalability</a:t>
            </a:r>
            <a:r>
              <a:rPr lang="en-US" b="0" i="0" dirty="0">
                <a:effectLst/>
                <a:latin typeface="Times New Roman" panose="02020603050405020304" pitchFamily="18" charset="0"/>
                <a:cs typeface="Times New Roman" panose="02020603050405020304" pitchFamily="18" charset="0"/>
              </a:rPr>
              <a:t>: The KNN algorithm is scalable and can handle large datasets, making it suitable for platforms with a wide range of music content and user preferences.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Overall, the music recommendation system using the KNN algorithm provides a valuable solution for delivering personalized music recommendations to users, improving user engagement and satisfaction with the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69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66675" y="4114800"/>
            <a:ext cx="1773555" cy="2686048"/>
          </a:xfrm>
          <a:prstGeom prst="rect">
            <a:avLst/>
          </a:prstGeom>
        </p:spPr>
      </p:pic>
      <p:sp>
        <p:nvSpPr>
          <p:cNvPr id="7" name="object 7"/>
          <p:cNvSpPr txBox="1">
            <a:spLocks noGrp="1"/>
          </p:cNvSpPr>
          <p:nvPr>
            <p:ph type="title"/>
          </p:nvPr>
        </p:nvSpPr>
        <p:spPr>
          <a:xfrm>
            <a:off x="457200" y="457200"/>
            <a:ext cx="5737225" cy="509114"/>
          </a:xfrm>
          <a:prstGeom prst="rect">
            <a:avLst/>
          </a:prstGeom>
        </p:spPr>
        <p:txBody>
          <a:bodyPr vert="horz" wrap="square" lIns="0" tIns="16510" rIns="0" bIns="0" rtlCol="0">
            <a:spAutoFit/>
          </a:bodyPr>
          <a:lstStyle/>
          <a:p>
            <a:pPr marL="12700">
              <a:lnSpc>
                <a:spcPct val="100000"/>
              </a:lnSpc>
              <a:spcBef>
                <a:spcPts val="130"/>
              </a:spcBef>
            </a:pPr>
            <a:r>
              <a:rPr sz="3200" u="sng" spc="15" dirty="0"/>
              <a:t>THE</a:t>
            </a:r>
            <a:r>
              <a:rPr sz="3200" u="sng" spc="20" dirty="0"/>
              <a:t> </a:t>
            </a:r>
            <a:r>
              <a:rPr sz="3200" u="sng" spc="10" dirty="0"/>
              <a:t>WOW</a:t>
            </a:r>
            <a:r>
              <a:rPr sz="3200" u="sng" spc="85" dirty="0"/>
              <a:t> </a:t>
            </a:r>
            <a:r>
              <a:rPr sz="3200" u="sng" spc="10" dirty="0"/>
              <a:t>IN</a:t>
            </a:r>
            <a:r>
              <a:rPr sz="3200" u="sng" spc="-5" dirty="0"/>
              <a:t> </a:t>
            </a:r>
            <a:r>
              <a:rPr sz="3200" u="sng" spc="15" dirty="0"/>
              <a:t>YOUR</a:t>
            </a:r>
            <a:r>
              <a:rPr sz="3200" u="sng" spc="-10" dirty="0"/>
              <a:t> </a:t>
            </a:r>
            <a:r>
              <a:rPr sz="3200" u="sng" spc="20" dirty="0"/>
              <a:t>SOLUTION</a:t>
            </a:r>
            <a:endParaRPr sz="3200" u="sng" dirty="0"/>
          </a:p>
        </p:txBody>
      </p:sp>
      <p:sp>
        <p:nvSpPr>
          <p:cNvPr id="9" name="TextBox 8">
            <a:extLst>
              <a:ext uri="{FF2B5EF4-FFF2-40B4-BE49-F238E27FC236}">
                <a16:creationId xmlns:a16="http://schemas.microsoft.com/office/drawing/2014/main" id="{F2818E0C-1ADC-7F1F-47A7-8EFD5FCF9ADB}"/>
              </a:ext>
            </a:extLst>
          </p:cNvPr>
          <p:cNvSpPr txBox="1"/>
          <p:nvPr/>
        </p:nvSpPr>
        <p:spPr>
          <a:xfrm>
            <a:off x="1752600" y="1143000"/>
            <a:ext cx="7620000" cy="5078313"/>
          </a:xfrm>
          <a:prstGeom prst="rect">
            <a:avLst/>
          </a:prstGeom>
          <a:noFill/>
        </p:spPr>
        <p:txBody>
          <a:bodyPr wrap="square" rtlCol="0" anchor="ctr">
            <a:spAutoFit/>
          </a:bodyPr>
          <a:lstStyle/>
          <a:p>
            <a:r>
              <a:rPr lang="en-US" b="0" i="0" dirty="0">
                <a:effectLst/>
                <a:latin typeface="Times New Roman" panose="02020603050405020304" pitchFamily="18" charset="0"/>
                <a:cs typeface="Times New Roman" panose="02020603050405020304" pitchFamily="18" charset="0"/>
              </a:rPr>
              <a:t>In our solution for the music recommendation system machine learning project using the K-Nearest Neighbors (KNN) algorithm, the "wow" factor lies in the personalized and tailored music recommendations that it provides to users. By leveraging the power of KNN, our system can analyze user preferences and listening history to identify the most similar users or items, ensuring that the music suggestions are highly relevant and aligned with each user's individual tastes.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Additionally, our system offers a seamless and user-friendly experience, allowing users to discover new music that resonates with them without the need for manual searching or browsing. The efficiency and accuracy of our recommendation system enhance the overall user experience, making it a valuable tool for music enthusiasts looking to explore new artists, genres, and songs.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Overall, the "wow" factor in our solution lies in its ability to deliver personalized music recommendations that delight users and enhance their music listening experience, all powered by the sophisticated K-Nearest Neighbors algorithm</a:t>
            </a:r>
            <a:r>
              <a:rPr lang="en-US" b="0" i="0" dirty="0">
                <a:effectLst/>
                <a:latin typeface="-apple-system"/>
              </a:rPr>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381000" y="62840"/>
            <a:ext cx="2308225" cy="505908"/>
          </a:xfrm>
          <a:prstGeom prst="rect">
            <a:avLst/>
          </a:prstGeom>
        </p:spPr>
        <p:txBody>
          <a:bodyPr vert="horz" wrap="square" lIns="0" tIns="13335" rIns="0" bIns="0" rtlCol="0">
            <a:spAutoFit/>
          </a:bodyPr>
          <a:lstStyle/>
          <a:p>
            <a:pPr marL="12700">
              <a:lnSpc>
                <a:spcPct val="100000"/>
              </a:lnSpc>
              <a:spcBef>
                <a:spcPts val="105"/>
              </a:spcBef>
            </a:pPr>
            <a:r>
              <a:rPr sz="3200" b="1" u="sng" spc="15" dirty="0">
                <a:latin typeface="Trebuchet MS"/>
                <a:cs typeface="Trebuchet MS"/>
              </a:rPr>
              <a:t>M</a:t>
            </a:r>
            <a:r>
              <a:rPr sz="3200" b="1" u="sng" dirty="0">
                <a:latin typeface="Trebuchet MS"/>
                <a:cs typeface="Trebuchet MS"/>
              </a:rPr>
              <a:t>O</a:t>
            </a:r>
            <a:r>
              <a:rPr sz="3200" b="1" u="sng" spc="-15" dirty="0">
                <a:latin typeface="Trebuchet MS"/>
                <a:cs typeface="Trebuchet MS"/>
              </a:rPr>
              <a:t>D</a:t>
            </a:r>
            <a:r>
              <a:rPr sz="3200" b="1" u="sng" spc="-35" dirty="0">
                <a:latin typeface="Trebuchet MS"/>
                <a:cs typeface="Trebuchet MS"/>
              </a:rPr>
              <a:t>E</a:t>
            </a:r>
            <a:r>
              <a:rPr sz="3200" b="1" u="sng" spc="-30" dirty="0">
                <a:latin typeface="Trebuchet MS"/>
                <a:cs typeface="Trebuchet MS"/>
              </a:rPr>
              <a:t>LL</a:t>
            </a:r>
            <a:r>
              <a:rPr sz="3200" b="1" u="sng" spc="-5" dirty="0">
                <a:latin typeface="Trebuchet MS"/>
                <a:cs typeface="Trebuchet MS"/>
              </a:rPr>
              <a:t>I</a:t>
            </a:r>
            <a:r>
              <a:rPr sz="3200" b="1" u="sng" spc="30" dirty="0">
                <a:latin typeface="Trebuchet MS"/>
                <a:cs typeface="Trebuchet MS"/>
              </a:rPr>
              <a:t>N</a:t>
            </a:r>
            <a:r>
              <a:rPr sz="3200" b="1" u="sng" spc="5" dirty="0">
                <a:latin typeface="Trebuchet MS"/>
                <a:cs typeface="Trebuchet MS"/>
              </a:rPr>
              <a:t>G</a:t>
            </a:r>
            <a:endParaRPr sz="3200" u="sng" dirty="0">
              <a:latin typeface="Trebuchet MS"/>
              <a:cs typeface="Trebuchet MS"/>
            </a:endParaRPr>
          </a:p>
        </p:txBody>
      </p:sp>
      <p:sp>
        <p:nvSpPr>
          <p:cNvPr id="11" name="TextBox 10">
            <a:extLst>
              <a:ext uri="{FF2B5EF4-FFF2-40B4-BE49-F238E27FC236}">
                <a16:creationId xmlns:a16="http://schemas.microsoft.com/office/drawing/2014/main" id="{CAD8BDDE-6A29-EC94-E6D9-D8619F12F5D9}"/>
              </a:ext>
            </a:extLst>
          </p:cNvPr>
          <p:cNvSpPr txBox="1"/>
          <p:nvPr/>
        </p:nvSpPr>
        <p:spPr>
          <a:xfrm>
            <a:off x="1066800" y="506485"/>
            <a:ext cx="8458200" cy="6280374"/>
          </a:xfrm>
          <a:prstGeom prst="rect">
            <a:avLst/>
          </a:prstGeom>
          <a:noFill/>
        </p:spPr>
        <p:txBody>
          <a:bodyPr wrap="square" rtlCol="0" anchor="ctr">
            <a:spAutoFit/>
          </a:bodyPr>
          <a:lstStyle/>
          <a:p>
            <a:pPr algn="l" fontAlgn="base">
              <a:lnSpc>
                <a:spcPct val="150000"/>
              </a:lnSpc>
            </a:pPr>
            <a:r>
              <a:rPr lang="en-US" b="0" i="0" u="sng" dirty="0">
                <a:effectLst/>
                <a:latin typeface="Times New Roman" panose="02020603050405020304" pitchFamily="18" charset="0"/>
                <a:cs typeface="Times New Roman" panose="02020603050405020304" pitchFamily="18" charset="0"/>
              </a:rPr>
              <a:t>To model a music recommendation system using the K-Nearest Neighbors (KNN) algorithm, you can follow these steps:</a:t>
            </a:r>
            <a:br>
              <a:rPr lang="en-US" b="0" i="0" u="sng" dirty="0">
                <a:effectLst/>
                <a:latin typeface="Times New Roman" panose="02020603050405020304" pitchFamily="18" charset="0"/>
                <a:cs typeface="Times New Roman" panose="02020603050405020304" pitchFamily="18" charset="0"/>
              </a:rPr>
            </a:br>
            <a:br>
              <a:rPr lang="en-US" b="0" i="0" u="sng"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a:t>
            </a:r>
            <a:r>
              <a:rPr lang="en-US" b="1" i="0" u="sng" dirty="0">
                <a:effectLst/>
                <a:latin typeface="Times New Roman" panose="02020603050405020304" pitchFamily="18" charset="0"/>
                <a:cs typeface="Times New Roman" panose="02020603050405020304" pitchFamily="18" charset="0"/>
              </a:rPr>
              <a:t>. Data Collection</a:t>
            </a:r>
            <a:r>
              <a:rPr lang="en-US" b="0" i="0" dirty="0">
                <a:effectLst/>
                <a:latin typeface="Times New Roman" panose="02020603050405020304" pitchFamily="18" charset="0"/>
                <a:cs typeface="Times New Roman" panose="02020603050405020304" pitchFamily="18" charset="0"/>
              </a:rPr>
              <a:t>: Gather a dataset containing information about users and their music preferences. This dataset should include features such as genre, artist, album, rating, etc.</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Data Preprocessing</a:t>
            </a:r>
            <a:r>
              <a:rPr lang="en-US" b="0" i="0" dirty="0">
                <a:effectLst/>
                <a:latin typeface="Times New Roman" panose="02020603050405020304" pitchFamily="18" charset="0"/>
                <a:cs typeface="Times New Roman" panose="02020603050405020304" pitchFamily="18" charset="0"/>
              </a:rPr>
              <a:t>: Clean and preprocess the data by handling missing values, normalizing numerical features, and encoding categorical variables.</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Split Data</a:t>
            </a:r>
            <a:r>
              <a:rPr lang="en-US" b="0" i="0" dirty="0">
                <a:effectLst/>
                <a:latin typeface="Times New Roman" panose="02020603050405020304" pitchFamily="18" charset="0"/>
                <a:cs typeface="Times New Roman" panose="02020603050405020304" pitchFamily="18" charset="0"/>
              </a:rPr>
              <a:t>: Divide the dataset into training and testing sets to evaluate the performance of the recommendation system.</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Implement KNN Algorithm</a:t>
            </a:r>
            <a:r>
              <a:rPr lang="en-US" b="0" i="0" dirty="0">
                <a:effectLst/>
                <a:latin typeface="Times New Roman" panose="02020603050405020304" pitchFamily="18" charset="0"/>
                <a:cs typeface="Times New Roman" panose="02020603050405020304" pitchFamily="18" charset="0"/>
              </a:rPr>
              <a:t>: Train the KNN algorithm on the training data, specifying the number of neighbors to consider. You can use libraries like scikit-learn in Python to implement the KNN algorithm.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72A38-C64A-1C04-EBE2-9637FE4AA03F}"/>
              </a:ext>
            </a:extLst>
          </p:cNvPr>
          <p:cNvSpPr txBox="1"/>
          <p:nvPr/>
        </p:nvSpPr>
        <p:spPr>
          <a:xfrm>
            <a:off x="990600" y="533400"/>
            <a:ext cx="8077200" cy="5444054"/>
          </a:xfrm>
          <a:prstGeom prst="rect">
            <a:avLst/>
          </a:prstGeom>
          <a:noFill/>
        </p:spPr>
        <p:txBody>
          <a:bodyPr wrap="square" rtlCol="0" anchor="ctr">
            <a:spAutoFit/>
          </a:bodyPr>
          <a:lstStyle/>
          <a:p>
            <a:pPr>
              <a:lnSpc>
                <a:spcPct val="150000"/>
              </a:lnSpc>
            </a:pPr>
            <a:r>
              <a:rPr lang="en-US" b="0" i="0" dirty="0">
                <a:effectLst/>
                <a:latin typeface="Times New Roman" panose="02020603050405020304" pitchFamily="18" charset="0"/>
                <a:cs typeface="Times New Roman" panose="02020603050405020304" pitchFamily="18" charset="0"/>
              </a:rPr>
              <a:t>5. </a:t>
            </a:r>
            <a:r>
              <a:rPr lang="en-US" b="1" i="0" u="sng" dirty="0">
                <a:effectLst/>
                <a:latin typeface="Times New Roman" panose="02020603050405020304" pitchFamily="18" charset="0"/>
                <a:cs typeface="Times New Roman" panose="02020603050405020304" pitchFamily="18" charset="0"/>
              </a:rPr>
              <a:t>Model Evaluation</a:t>
            </a:r>
            <a:r>
              <a:rPr lang="en-US" b="0" i="0" dirty="0">
                <a:effectLst/>
                <a:latin typeface="Times New Roman" panose="02020603050405020304" pitchFamily="18" charset="0"/>
                <a:cs typeface="Times New Roman" panose="02020603050405020304" pitchFamily="18" charset="0"/>
              </a:rPr>
              <a:t>: Evaluate the performance of the recommendation system using metrics such as accuracy, precision, recall, and F1 score. You can also use techniques like cross-validation to assess the model's generalization capabilities.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6. </a:t>
            </a:r>
            <a:r>
              <a:rPr lang="en-US" b="1" i="0" u="sng" dirty="0">
                <a:effectLst/>
                <a:latin typeface="Times New Roman" panose="02020603050405020304" pitchFamily="18" charset="0"/>
                <a:cs typeface="Times New Roman" panose="02020603050405020304" pitchFamily="18" charset="0"/>
              </a:rPr>
              <a:t>Hyperparameter Tuning</a:t>
            </a:r>
            <a:r>
              <a:rPr lang="en-US" b="0" i="0" dirty="0">
                <a:effectLst/>
                <a:latin typeface="Times New Roman" panose="02020603050405020304" pitchFamily="18" charset="0"/>
                <a:cs typeface="Times New Roman" panose="02020603050405020304" pitchFamily="18" charset="0"/>
              </a:rPr>
              <a:t>: Fine-tune the hyperparameters of the KNN algorithm, such as the number of neighbors, to optimize the model's performance.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7. </a:t>
            </a:r>
            <a:r>
              <a:rPr lang="en-US" b="1" i="0" u="sng" dirty="0">
                <a:effectLst/>
                <a:latin typeface="Times New Roman" panose="02020603050405020304" pitchFamily="18" charset="0"/>
                <a:cs typeface="Times New Roman" panose="02020603050405020304" pitchFamily="18" charset="0"/>
              </a:rPr>
              <a:t>Make Recommendations</a:t>
            </a:r>
            <a:r>
              <a:rPr lang="en-US" b="0" i="0" dirty="0">
                <a:effectLst/>
                <a:latin typeface="Times New Roman" panose="02020603050405020304" pitchFamily="18" charset="0"/>
                <a:cs typeface="Times New Roman" panose="02020603050405020304" pitchFamily="18" charset="0"/>
              </a:rPr>
              <a:t>: Use the trained KNN model to make music recommendations for new users based on their preferences. The algorithm will find the most similar users or items and suggest music that aligns with their tastes.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By following these steps, you can successfully model a music recommendation system using the K-Nearest Neighbors algorithm in a machine learning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98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267051"/>
            <a:ext cx="1759268" cy="505908"/>
          </a:xfrm>
          <a:prstGeom prst="rect">
            <a:avLst/>
          </a:prstGeom>
        </p:spPr>
        <p:txBody>
          <a:bodyPr vert="horz" wrap="square" lIns="0" tIns="13335" rIns="0" bIns="0" rtlCol="0">
            <a:spAutoFit/>
          </a:bodyPr>
          <a:lstStyle/>
          <a:p>
            <a:pPr marL="12700">
              <a:lnSpc>
                <a:spcPct val="100000"/>
              </a:lnSpc>
              <a:spcBef>
                <a:spcPts val="105"/>
              </a:spcBef>
            </a:pPr>
            <a:r>
              <a:rPr sz="3200" u="sng" dirty="0"/>
              <a:t>R</a:t>
            </a:r>
            <a:r>
              <a:rPr sz="3200" u="sng" spc="-40" dirty="0"/>
              <a:t>E</a:t>
            </a:r>
            <a:r>
              <a:rPr sz="3200" u="sng" spc="15" dirty="0"/>
              <a:t>S</a:t>
            </a:r>
            <a:r>
              <a:rPr sz="3200" u="sng" spc="-30" dirty="0"/>
              <a:t>U</a:t>
            </a:r>
            <a:r>
              <a:rPr sz="3200" u="sng" spc="-405" dirty="0"/>
              <a:t>L</a:t>
            </a:r>
            <a:r>
              <a:rPr sz="3200" u="sng" dirty="0"/>
              <a:t>TS</a:t>
            </a:r>
          </a:p>
        </p:txBody>
      </p:sp>
      <p:sp>
        <p:nvSpPr>
          <p:cNvPr id="10" name="TextBox 9">
            <a:extLst>
              <a:ext uri="{FF2B5EF4-FFF2-40B4-BE49-F238E27FC236}">
                <a16:creationId xmlns:a16="http://schemas.microsoft.com/office/drawing/2014/main" id="{D00A8084-965D-5835-5417-7C380AF7BC05}"/>
              </a:ext>
            </a:extLst>
          </p:cNvPr>
          <p:cNvSpPr txBox="1"/>
          <p:nvPr/>
        </p:nvSpPr>
        <p:spPr>
          <a:xfrm>
            <a:off x="533400" y="829628"/>
            <a:ext cx="6019800" cy="369332"/>
          </a:xfrm>
          <a:prstGeom prst="rect">
            <a:avLst/>
          </a:prstGeom>
          <a:noFill/>
        </p:spPr>
        <p:txBody>
          <a:bodyPr wrap="square" rtlCol="0">
            <a:spAutoFit/>
          </a:bodyPr>
          <a:lstStyle/>
          <a:p>
            <a:pPr marL="63500">
              <a:spcBef>
                <a:spcPts val="1395"/>
              </a:spcBef>
              <a:spcAft>
                <a:spcPts val="0"/>
              </a:spcAft>
            </a:pPr>
            <a:r>
              <a:rPr lang="en-US" sz="1800" b="1" dirty="0">
                <a:effectLst/>
                <a:latin typeface="Arial" panose="020B0604020202020204" pitchFamily="34" charset="0"/>
                <a:ea typeface="Arial MT"/>
                <a:cs typeface="Arial MT"/>
              </a:rPr>
              <a:t>#DISPLAYING</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HEAD</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OF</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DATASET</a:t>
            </a:r>
            <a:endParaRPr lang="en-IN" sz="1800" dirty="0">
              <a:effectLst/>
              <a:latin typeface="Arial MT"/>
              <a:ea typeface="Arial MT"/>
              <a:cs typeface="Arial MT"/>
            </a:endParaRPr>
          </a:p>
        </p:txBody>
      </p:sp>
      <p:pic>
        <p:nvPicPr>
          <p:cNvPr id="11" name="image5.jpeg">
            <a:extLst>
              <a:ext uri="{FF2B5EF4-FFF2-40B4-BE49-F238E27FC236}">
                <a16:creationId xmlns:a16="http://schemas.microsoft.com/office/drawing/2014/main" id="{7203D287-8FE7-8258-6BAC-F705D48DFB7F}"/>
              </a:ext>
            </a:extLst>
          </p:cNvPr>
          <p:cNvPicPr>
            <a:picLocks noChangeAspect="1"/>
          </p:cNvPicPr>
          <p:nvPr/>
        </p:nvPicPr>
        <p:blipFill>
          <a:blip r:embed="rId3" cstate="print"/>
          <a:stretch>
            <a:fillRect/>
          </a:stretch>
        </p:blipFill>
        <p:spPr>
          <a:xfrm>
            <a:off x="685800" y="1371600"/>
            <a:ext cx="8839200" cy="2286000"/>
          </a:xfrm>
          <a:prstGeom prst="rect">
            <a:avLst/>
          </a:prstGeom>
        </p:spPr>
      </p:pic>
      <p:sp>
        <p:nvSpPr>
          <p:cNvPr id="12" name="TextBox 11">
            <a:extLst>
              <a:ext uri="{FF2B5EF4-FFF2-40B4-BE49-F238E27FC236}">
                <a16:creationId xmlns:a16="http://schemas.microsoft.com/office/drawing/2014/main" id="{5B5025DF-5ADF-B907-F838-E16B7CE7F7C9}"/>
              </a:ext>
            </a:extLst>
          </p:cNvPr>
          <p:cNvSpPr txBox="1"/>
          <p:nvPr/>
        </p:nvSpPr>
        <p:spPr>
          <a:xfrm>
            <a:off x="609600" y="3886200"/>
            <a:ext cx="6129290" cy="369332"/>
          </a:xfrm>
          <a:prstGeom prst="rect">
            <a:avLst/>
          </a:prstGeom>
          <a:noFill/>
        </p:spPr>
        <p:txBody>
          <a:bodyPr wrap="square" rtlCol="0">
            <a:spAutoFit/>
          </a:bodyPr>
          <a:lstStyle/>
          <a:p>
            <a:pPr marL="63500">
              <a:spcBef>
                <a:spcPts val="5"/>
              </a:spcBef>
              <a:spcAft>
                <a:spcPts val="0"/>
              </a:spcAft>
            </a:pPr>
            <a:r>
              <a:rPr lang="en-US" sz="1800" b="1" dirty="0">
                <a:effectLst/>
                <a:latin typeface="Arial" panose="020B0604020202020204" pitchFamily="34" charset="0"/>
                <a:ea typeface="Arial MT"/>
                <a:cs typeface="Arial MT"/>
              </a:rPr>
              <a:t>#CHECKING</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FOR</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NULL</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VALUES</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AND</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REMOVING</a:t>
            </a:r>
            <a:endParaRPr lang="en-IN" sz="1800" dirty="0">
              <a:effectLst/>
              <a:latin typeface="Arial MT"/>
              <a:ea typeface="Arial MT"/>
              <a:cs typeface="Arial MT"/>
            </a:endParaRPr>
          </a:p>
        </p:txBody>
      </p:sp>
      <p:pic>
        <p:nvPicPr>
          <p:cNvPr id="13" name="image6.png">
            <a:extLst>
              <a:ext uri="{FF2B5EF4-FFF2-40B4-BE49-F238E27FC236}">
                <a16:creationId xmlns:a16="http://schemas.microsoft.com/office/drawing/2014/main" id="{79CF1711-CE94-5A49-D7F0-512F2CFC78B5}"/>
              </a:ext>
            </a:extLst>
          </p:cNvPr>
          <p:cNvPicPr>
            <a:picLocks noChangeAspect="1"/>
          </p:cNvPicPr>
          <p:nvPr/>
        </p:nvPicPr>
        <p:blipFill>
          <a:blip r:embed="rId4" cstate="print"/>
          <a:stretch>
            <a:fillRect/>
          </a:stretch>
        </p:blipFill>
        <p:spPr>
          <a:xfrm>
            <a:off x="838200" y="4343400"/>
            <a:ext cx="2819400" cy="2301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793D9-3D19-724D-53A8-0D32BD5C4161}"/>
              </a:ext>
            </a:extLst>
          </p:cNvPr>
          <p:cNvSpPr txBox="1"/>
          <p:nvPr/>
        </p:nvSpPr>
        <p:spPr>
          <a:xfrm>
            <a:off x="457200" y="457200"/>
            <a:ext cx="8153400" cy="369332"/>
          </a:xfrm>
          <a:prstGeom prst="rect">
            <a:avLst/>
          </a:prstGeom>
          <a:noFill/>
        </p:spPr>
        <p:txBody>
          <a:bodyPr wrap="square" rtlCol="0">
            <a:spAutoFit/>
          </a:bodyPr>
          <a:lstStyle/>
          <a:p>
            <a:pPr marL="63500"/>
            <a:r>
              <a:rPr lang="en-US" sz="1800" b="1" dirty="0">
                <a:effectLst/>
                <a:latin typeface="Arial" panose="020B0604020202020204" pitchFamily="34" charset="0"/>
                <a:ea typeface="Arial MT"/>
                <a:cs typeface="Arial MT"/>
              </a:rPr>
              <a:t>#VIEWING</a:t>
            </a:r>
            <a:r>
              <a:rPr lang="en-US" sz="1800" b="1" spc="-2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 DATATYPE</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OF</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DATASET</a:t>
            </a:r>
            <a:endParaRPr lang="en-IN" sz="1800" dirty="0">
              <a:effectLst/>
              <a:latin typeface="Arial MT"/>
              <a:ea typeface="Arial MT"/>
              <a:cs typeface="Arial MT"/>
            </a:endParaRPr>
          </a:p>
        </p:txBody>
      </p:sp>
      <p:pic>
        <p:nvPicPr>
          <p:cNvPr id="3" name="image7.png">
            <a:extLst>
              <a:ext uri="{FF2B5EF4-FFF2-40B4-BE49-F238E27FC236}">
                <a16:creationId xmlns:a16="http://schemas.microsoft.com/office/drawing/2014/main" id="{8A51E669-960B-8104-A122-535BFD8DB615}"/>
              </a:ext>
            </a:extLst>
          </p:cNvPr>
          <p:cNvPicPr>
            <a:picLocks noChangeAspect="1"/>
          </p:cNvPicPr>
          <p:nvPr/>
        </p:nvPicPr>
        <p:blipFill>
          <a:blip r:embed="rId2" cstate="print"/>
          <a:stretch>
            <a:fillRect/>
          </a:stretch>
        </p:blipFill>
        <p:spPr>
          <a:xfrm>
            <a:off x="609600" y="826532"/>
            <a:ext cx="5943600" cy="2831068"/>
          </a:xfrm>
          <a:prstGeom prst="rect">
            <a:avLst/>
          </a:prstGeom>
        </p:spPr>
      </p:pic>
      <p:sp>
        <p:nvSpPr>
          <p:cNvPr id="4" name="TextBox 3">
            <a:extLst>
              <a:ext uri="{FF2B5EF4-FFF2-40B4-BE49-F238E27FC236}">
                <a16:creationId xmlns:a16="http://schemas.microsoft.com/office/drawing/2014/main" id="{325FD706-EAB6-8A55-921B-CC63E731D31D}"/>
              </a:ext>
            </a:extLst>
          </p:cNvPr>
          <p:cNvSpPr txBox="1"/>
          <p:nvPr/>
        </p:nvSpPr>
        <p:spPr>
          <a:xfrm>
            <a:off x="457200" y="3786897"/>
            <a:ext cx="5334000" cy="369332"/>
          </a:xfrm>
          <a:prstGeom prst="rect">
            <a:avLst/>
          </a:prstGeom>
          <a:noFill/>
        </p:spPr>
        <p:txBody>
          <a:bodyPr wrap="square" rtlCol="0">
            <a:spAutoFit/>
          </a:bodyPr>
          <a:lstStyle/>
          <a:p>
            <a:r>
              <a:rPr lang="en-US" sz="1800" b="1" dirty="0">
                <a:effectLst/>
                <a:latin typeface="Arial" panose="020B0604020202020204" pitchFamily="34" charset="0"/>
                <a:ea typeface="Arial MT"/>
                <a:cs typeface="Arial MT"/>
              </a:rPr>
              <a:t>#SHOWING</a:t>
            </a:r>
            <a:r>
              <a:rPr lang="en-US" sz="1800" b="1" spc="-2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NULL</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VALUE</a:t>
            </a:r>
            <a:endParaRPr lang="en-IN" dirty="0"/>
          </a:p>
        </p:txBody>
      </p:sp>
      <p:pic>
        <p:nvPicPr>
          <p:cNvPr id="5" name="image8.jpeg">
            <a:extLst>
              <a:ext uri="{FF2B5EF4-FFF2-40B4-BE49-F238E27FC236}">
                <a16:creationId xmlns:a16="http://schemas.microsoft.com/office/drawing/2014/main" id="{D2B58D6B-BB85-2332-5F4B-4519B8D6BCFC}"/>
              </a:ext>
            </a:extLst>
          </p:cNvPr>
          <p:cNvPicPr>
            <a:picLocks noChangeAspect="1"/>
          </p:cNvPicPr>
          <p:nvPr/>
        </p:nvPicPr>
        <p:blipFill>
          <a:blip r:embed="rId3" cstate="print"/>
          <a:stretch>
            <a:fillRect/>
          </a:stretch>
        </p:blipFill>
        <p:spPr>
          <a:xfrm>
            <a:off x="739775" y="4156229"/>
            <a:ext cx="5813425" cy="2416608"/>
          </a:xfrm>
          <a:prstGeom prst="rect">
            <a:avLst/>
          </a:prstGeom>
        </p:spPr>
      </p:pic>
    </p:spTree>
    <p:extLst>
      <p:ext uri="{BB962C8B-B14F-4D97-AF65-F5344CB8AC3E}">
        <p14:creationId xmlns:p14="http://schemas.microsoft.com/office/powerpoint/2010/main" val="105996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9985B6-473C-6C5B-113F-15FDADB18291}"/>
              </a:ext>
            </a:extLst>
          </p:cNvPr>
          <p:cNvSpPr>
            <a:spLocks noChangeArrowheads="1"/>
          </p:cNvSpPr>
          <p:nvPr/>
        </p:nvSpPr>
        <p:spPr bwMode="auto">
          <a:xfrm>
            <a:off x="381000" y="2419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Arial MT"/>
                <a:cs typeface="Arial" panose="020B0604020202020204" pitchFamily="34" charset="0"/>
              </a:rPr>
              <a:t>#SELECTING THE COLOUMNS WHICH HAVE NUMERICAL VALUES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image9.png">
            <a:extLst>
              <a:ext uri="{FF2B5EF4-FFF2-40B4-BE49-F238E27FC236}">
                <a16:creationId xmlns:a16="http://schemas.microsoft.com/office/drawing/2014/main" id="{437B3960-EB14-D099-51A6-52854EF6B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678834"/>
            <a:ext cx="8197850" cy="25907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BB78BA3-D630-708E-55C7-85530FC8CA09}"/>
              </a:ext>
            </a:extLst>
          </p:cNvPr>
          <p:cNvSpPr>
            <a:spLocks noChangeArrowheads="1"/>
          </p:cNvSpPr>
          <p:nvPr/>
        </p:nvSpPr>
        <p:spPr bwMode="auto">
          <a:xfrm>
            <a:off x="0" y="460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ED2FF83-16AD-B4AA-61A9-EF4786315E31}"/>
              </a:ext>
            </a:extLst>
          </p:cNvPr>
          <p:cNvSpPr txBox="1"/>
          <p:nvPr/>
        </p:nvSpPr>
        <p:spPr>
          <a:xfrm>
            <a:off x="632472" y="3338860"/>
            <a:ext cx="6285390" cy="369332"/>
          </a:xfrm>
          <a:prstGeom prst="rect">
            <a:avLst/>
          </a:prstGeom>
          <a:noFill/>
        </p:spPr>
        <p:txBody>
          <a:bodyPr wrap="square">
            <a:spAutoFit/>
          </a:bodyPr>
          <a:lstStyle/>
          <a:p>
            <a:r>
              <a:rPr lang="en-US" sz="1800" b="1" dirty="0">
                <a:effectLst/>
                <a:latin typeface="Arial" panose="020B0604020202020204" pitchFamily="34" charset="0"/>
                <a:ea typeface="Arial MT"/>
                <a:cs typeface="Arial MT"/>
              </a:rPr>
              <a:t>#CHANGING</a:t>
            </a:r>
            <a:r>
              <a:rPr lang="en-US" sz="1800" b="1" spc="-2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EXPLICIT</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VALUE</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INTO</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INT</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VALUES</a:t>
            </a:r>
            <a:endParaRPr lang="en-IN" dirty="0"/>
          </a:p>
        </p:txBody>
      </p:sp>
      <p:pic>
        <p:nvPicPr>
          <p:cNvPr id="7" name="image10.jpeg">
            <a:extLst>
              <a:ext uri="{FF2B5EF4-FFF2-40B4-BE49-F238E27FC236}">
                <a16:creationId xmlns:a16="http://schemas.microsoft.com/office/drawing/2014/main" id="{465E30F2-6ACC-5A19-8E44-09AA0A43523F}"/>
              </a:ext>
            </a:extLst>
          </p:cNvPr>
          <p:cNvPicPr>
            <a:picLocks noChangeAspect="1"/>
          </p:cNvPicPr>
          <p:nvPr/>
        </p:nvPicPr>
        <p:blipFill>
          <a:blip r:embed="rId3" cstate="print"/>
          <a:stretch>
            <a:fillRect/>
          </a:stretch>
        </p:blipFill>
        <p:spPr>
          <a:xfrm>
            <a:off x="954814" y="3886202"/>
            <a:ext cx="7884386" cy="2511423"/>
          </a:xfrm>
          <a:prstGeom prst="rect">
            <a:avLst/>
          </a:prstGeom>
        </p:spPr>
      </p:pic>
    </p:spTree>
    <p:extLst>
      <p:ext uri="{BB962C8B-B14F-4D97-AF65-F5344CB8AC3E}">
        <p14:creationId xmlns:p14="http://schemas.microsoft.com/office/powerpoint/2010/main" val="128463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jpeg">
            <a:extLst>
              <a:ext uri="{FF2B5EF4-FFF2-40B4-BE49-F238E27FC236}">
                <a16:creationId xmlns:a16="http://schemas.microsoft.com/office/drawing/2014/main" id="{6A597D5F-12AF-9D6A-91FF-C4BD7FDCEABC}"/>
              </a:ext>
            </a:extLst>
          </p:cNvPr>
          <p:cNvPicPr>
            <a:picLocks noChangeAspect="1"/>
          </p:cNvPicPr>
          <p:nvPr/>
        </p:nvPicPr>
        <p:blipFill>
          <a:blip r:embed="rId2" cstate="print"/>
          <a:stretch>
            <a:fillRect/>
          </a:stretch>
        </p:blipFill>
        <p:spPr>
          <a:xfrm>
            <a:off x="437965" y="762000"/>
            <a:ext cx="7410635" cy="2895600"/>
          </a:xfrm>
          <a:prstGeom prst="rect">
            <a:avLst/>
          </a:prstGeom>
        </p:spPr>
      </p:pic>
      <p:sp>
        <p:nvSpPr>
          <p:cNvPr id="3" name="TextBox 2">
            <a:extLst>
              <a:ext uri="{FF2B5EF4-FFF2-40B4-BE49-F238E27FC236}">
                <a16:creationId xmlns:a16="http://schemas.microsoft.com/office/drawing/2014/main" id="{72D7E608-CC8A-4F59-7158-28B41BA9866B}"/>
              </a:ext>
            </a:extLst>
          </p:cNvPr>
          <p:cNvSpPr txBox="1"/>
          <p:nvPr/>
        </p:nvSpPr>
        <p:spPr>
          <a:xfrm>
            <a:off x="457200" y="276973"/>
            <a:ext cx="6629400" cy="369332"/>
          </a:xfrm>
          <a:prstGeom prst="rect">
            <a:avLst/>
          </a:prstGeom>
          <a:noFill/>
        </p:spPr>
        <p:txBody>
          <a:bodyPr wrap="square" rtlCol="0">
            <a:spAutoFit/>
          </a:bodyPr>
          <a:lstStyle/>
          <a:p>
            <a:r>
              <a:rPr lang="en-US" sz="1800" b="1">
                <a:effectLst/>
                <a:latin typeface="Arial" panose="020B0604020202020204" pitchFamily="34" charset="0"/>
                <a:ea typeface="Arial MT"/>
                <a:cs typeface="Arial MT"/>
              </a:rPr>
              <a:t>#DATA</a:t>
            </a:r>
            <a:r>
              <a:rPr lang="en-US" sz="1800" b="1" spc="-15">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VISUALIZATION</a:t>
            </a:r>
            <a:r>
              <a:rPr lang="en-US" sz="1800" b="1" spc="5">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FOR</a:t>
            </a:r>
            <a:r>
              <a:rPr lang="en-US" sz="1800" b="1" spc="-10">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THE</a:t>
            </a:r>
            <a:r>
              <a:rPr lang="en-US" sz="1800" b="1" spc="-10">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DATA</a:t>
            </a:r>
            <a:r>
              <a:rPr lang="en-US" sz="1800" b="1" spc="-5">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IN</a:t>
            </a:r>
            <a:r>
              <a:rPr lang="en-US" sz="1800" b="1" spc="-10">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THE</a:t>
            </a:r>
            <a:r>
              <a:rPr lang="en-US" sz="1800" b="1" spc="-10">
                <a:effectLst/>
                <a:latin typeface="Arial" panose="020B0604020202020204" pitchFamily="34" charset="0"/>
                <a:ea typeface="Arial MT"/>
                <a:cs typeface="Arial MT"/>
              </a:rPr>
              <a:t> </a:t>
            </a:r>
            <a:r>
              <a:rPr lang="en-US" sz="1800" b="1">
                <a:effectLst/>
                <a:latin typeface="Arial" panose="020B0604020202020204" pitchFamily="34" charset="0"/>
                <a:ea typeface="Arial MT"/>
                <a:cs typeface="Arial MT"/>
              </a:rPr>
              <a:t>DATASET</a:t>
            </a:r>
            <a:endParaRPr lang="en-IN" dirty="0"/>
          </a:p>
        </p:txBody>
      </p:sp>
      <p:sp>
        <p:nvSpPr>
          <p:cNvPr id="5" name="TextBox 4">
            <a:extLst>
              <a:ext uri="{FF2B5EF4-FFF2-40B4-BE49-F238E27FC236}">
                <a16:creationId xmlns:a16="http://schemas.microsoft.com/office/drawing/2014/main" id="{7D472C5A-C15D-E4A1-80E1-B21B4BCAD5A4}"/>
              </a:ext>
            </a:extLst>
          </p:cNvPr>
          <p:cNvSpPr txBox="1"/>
          <p:nvPr/>
        </p:nvSpPr>
        <p:spPr>
          <a:xfrm>
            <a:off x="459419" y="3791050"/>
            <a:ext cx="6098958" cy="369332"/>
          </a:xfrm>
          <a:prstGeom prst="rect">
            <a:avLst/>
          </a:prstGeom>
          <a:noFill/>
        </p:spPr>
        <p:txBody>
          <a:bodyPr wrap="square">
            <a:spAutoFit/>
          </a:bodyPr>
          <a:lstStyle/>
          <a:p>
            <a:r>
              <a:rPr lang="en-US" sz="1800" b="1" dirty="0">
                <a:effectLst/>
                <a:latin typeface="Arial" panose="020B0604020202020204" pitchFamily="34" charset="0"/>
                <a:ea typeface="Arial MT"/>
                <a:cs typeface="Arial MT"/>
              </a:rPr>
              <a:t>#VISUALISING</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DATA</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AS</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HEATMAP</a:t>
            </a:r>
            <a:endParaRPr lang="en-IN" dirty="0"/>
          </a:p>
        </p:txBody>
      </p:sp>
      <p:pic>
        <p:nvPicPr>
          <p:cNvPr id="6" name="image12.jpeg">
            <a:extLst>
              <a:ext uri="{FF2B5EF4-FFF2-40B4-BE49-F238E27FC236}">
                <a16:creationId xmlns:a16="http://schemas.microsoft.com/office/drawing/2014/main" id="{7F63BE65-B3A3-BDFE-F308-976FC7994B85}"/>
              </a:ext>
            </a:extLst>
          </p:cNvPr>
          <p:cNvPicPr>
            <a:picLocks noChangeAspect="1"/>
          </p:cNvPicPr>
          <p:nvPr/>
        </p:nvPicPr>
        <p:blipFill>
          <a:blip r:embed="rId3" cstate="print"/>
          <a:stretch>
            <a:fillRect/>
          </a:stretch>
        </p:blipFill>
        <p:spPr>
          <a:xfrm>
            <a:off x="676182" y="4189234"/>
            <a:ext cx="6934200" cy="2500430"/>
          </a:xfrm>
          <a:prstGeom prst="rect">
            <a:avLst/>
          </a:prstGeom>
        </p:spPr>
      </p:pic>
    </p:spTree>
    <p:extLst>
      <p:ext uri="{BB962C8B-B14F-4D97-AF65-F5344CB8AC3E}">
        <p14:creationId xmlns:p14="http://schemas.microsoft.com/office/powerpoint/2010/main" val="402647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7282F-EF3F-3970-604B-313849F6C89E}"/>
              </a:ext>
            </a:extLst>
          </p:cNvPr>
          <p:cNvSpPr txBox="1"/>
          <p:nvPr/>
        </p:nvSpPr>
        <p:spPr>
          <a:xfrm>
            <a:off x="228600" y="304800"/>
            <a:ext cx="9296400" cy="369332"/>
          </a:xfrm>
          <a:prstGeom prst="rect">
            <a:avLst/>
          </a:prstGeom>
          <a:noFill/>
        </p:spPr>
        <p:txBody>
          <a:bodyPr wrap="square">
            <a:spAutoFit/>
          </a:bodyPr>
          <a:lstStyle/>
          <a:p>
            <a:pPr marL="63500" marR="634365">
              <a:spcBef>
                <a:spcPts val="5"/>
              </a:spcBef>
              <a:spcAft>
                <a:spcPts val="0"/>
              </a:spcAft>
            </a:pPr>
            <a:r>
              <a:rPr lang="en-US" sz="1800" b="1" dirty="0">
                <a:effectLst/>
                <a:latin typeface="Arial" panose="020B0604020202020204" pitchFamily="34" charset="0"/>
                <a:ea typeface="Arial MT"/>
                <a:cs typeface="Arial MT"/>
              </a:rPr>
              <a:t>#PLOTTING BARPLOT FOR ALL THE COLUMNS BASED</a:t>
            </a:r>
            <a:r>
              <a:rPr lang="en-US" sz="1800" b="1" spc="-43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ON</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THE</a:t>
            </a:r>
            <a:r>
              <a:rPr lang="en-US" sz="1800" b="1" spc="-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YEAR</a:t>
            </a:r>
            <a:endParaRPr lang="en-IN" sz="1200" dirty="0">
              <a:effectLst/>
              <a:latin typeface="Arial MT"/>
              <a:ea typeface="Arial MT"/>
              <a:cs typeface="Arial MT"/>
            </a:endParaRPr>
          </a:p>
        </p:txBody>
      </p:sp>
      <p:pic>
        <p:nvPicPr>
          <p:cNvPr id="4" name="image13.png">
            <a:extLst>
              <a:ext uri="{FF2B5EF4-FFF2-40B4-BE49-F238E27FC236}">
                <a16:creationId xmlns:a16="http://schemas.microsoft.com/office/drawing/2014/main" id="{05DF4916-6387-9DFA-CA2D-86ACA5DE2888}"/>
              </a:ext>
            </a:extLst>
          </p:cNvPr>
          <p:cNvPicPr>
            <a:picLocks noChangeAspect="1"/>
          </p:cNvPicPr>
          <p:nvPr/>
        </p:nvPicPr>
        <p:blipFill>
          <a:blip r:embed="rId2" cstate="print"/>
          <a:stretch>
            <a:fillRect/>
          </a:stretch>
        </p:blipFill>
        <p:spPr>
          <a:xfrm>
            <a:off x="1015148" y="764985"/>
            <a:ext cx="5919052" cy="3059668"/>
          </a:xfrm>
          <a:prstGeom prst="rect">
            <a:avLst/>
          </a:prstGeom>
        </p:spPr>
      </p:pic>
      <p:sp>
        <p:nvSpPr>
          <p:cNvPr id="6" name="TextBox 5">
            <a:extLst>
              <a:ext uri="{FF2B5EF4-FFF2-40B4-BE49-F238E27FC236}">
                <a16:creationId xmlns:a16="http://schemas.microsoft.com/office/drawing/2014/main" id="{743AF69D-4915-9611-BA38-825F69C598B4}"/>
              </a:ext>
            </a:extLst>
          </p:cNvPr>
          <p:cNvSpPr txBox="1"/>
          <p:nvPr/>
        </p:nvSpPr>
        <p:spPr>
          <a:xfrm>
            <a:off x="457200" y="3918466"/>
            <a:ext cx="6098958" cy="369332"/>
          </a:xfrm>
          <a:prstGeom prst="rect">
            <a:avLst/>
          </a:prstGeom>
          <a:noFill/>
        </p:spPr>
        <p:txBody>
          <a:bodyPr wrap="square">
            <a:spAutoFit/>
          </a:bodyPr>
          <a:lstStyle/>
          <a:p>
            <a:pPr marL="63500">
              <a:spcBef>
                <a:spcPts val="310"/>
              </a:spcBef>
              <a:spcAft>
                <a:spcPts val="0"/>
              </a:spcAft>
            </a:pPr>
            <a:r>
              <a:rPr lang="en-US" sz="1800" b="1" dirty="0">
                <a:effectLst/>
                <a:latin typeface="Arial" panose="020B0604020202020204" pitchFamily="34" charset="0"/>
                <a:ea typeface="Arial MT"/>
                <a:cs typeface="Arial MT"/>
              </a:rPr>
              <a:t>#DATA</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VISUALISATION</a:t>
            </a:r>
            <a:r>
              <a:rPr lang="en-US" sz="1800" b="1" spc="-15"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USING</a:t>
            </a:r>
            <a:r>
              <a:rPr lang="en-US" sz="1800" b="1" spc="-10" dirty="0">
                <a:effectLst/>
                <a:latin typeface="Arial" panose="020B0604020202020204" pitchFamily="34" charset="0"/>
                <a:ea typeface="Arial MT"/>
                <a:cs typeface="Arial MT"/>
              </a:rPr>
              <a:t> </a:t>
            </a:r>
            <a:r>
              <a:rPr lang="en-US" sz="1800" b="1" dirty="0">
                <a:effectLst/>
                <a:latin typeface="Arial" panose="020B0604020202020204" pitchFamily="34" charset="0"/>
                <a:ea typeface="Arial MT"/>
                <a:cs typeface="Arial MT"/>
              </a:rPr>
              <a:t>t-SNE</a:t>
            </a:r>
            <a:endParaRPr lang="en-IN" sz="1200" dirty="0">
              <a:effectLst/>
              <a:latin typeface="Arial MT"/>
              <a:ea typeface="Arial MT"/>
              <a:cs typeface="Arial MT"/>
            </a:endParaRPr>
          </a:p>
        </p:txBody>
      </p:sp>
      <p:pic>
        <p:nvPicPr>
          <p:cNvPr id="7" name="image14.jpeg">
            <a:extLst>
              <a:ext uri="{FF2B5EF4-FFF2-40B4-BE49-F238E27FC236}">
                <a16:creationId xmlns:a16="http://schemas.microsoft.com/office/drawing/2014/main" id="{A65D336B-2A29-D467-A0DC-45A3D430D4A1}"/>
              </a:ext>
            </a:extLst>
          </p:cNvPr>
          <p:cNvPicPr>
            <a:picLocks noChangeAspect="1"/>
          </p:cNvPicPr>
          <p:nvPr/>
        </p:nvPicPr>
        <p:blipFill>
          <a:blip r:embed="rId3" cstate="print"/>
          <a:stretch>
            <a:fillRect/>
          </a:stretch>
        </p:blipFill>
        <p:spPr>
          <a:xfrm>
            <a:off x="892896" y="4381611"/>
            <a:ext cx="6098958" cy="2171589"/>
          </a:xfrm>
          <a:prstGeom prst="rect">
            <a:avLst/>
          </a:prstGeom>
        </p:spPr>
      </p:pic>
    </p:spTree>
    <p:extLst>
      <p:ext uri="{BB962C8B-B14F-4D97-AF65-F5344CB8AC3E}">
        <p14:creationId xmlns:p14="http://schemas.microsoft.com/office/powerpoint/2010/main" val="1700706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73376E-81A6-0A46-850A-B38685FFA705}"/>
              </a:ext>
            </a:extLst>
          </p:cNvPr>
          <p:cNvSpPr>
            <a:spLocks noChangeArrowheads="1"/>
          </p:cNvSpPr>
          <p:nvPr/>
        </p:nvSpPr>
        <p:spPr bwMode="auto">
          <a:xfrm>
            <a:off x="136525" y="409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Arial MT"/>
                <a:cs typeface="Arial" panose="020B0604020202020204" pitchFamily="34" charset="0"/>
              </a:rPr>
              <a:t>#ENCODING INTO A UNIQUE GENRE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image15.png">
            <a:extLst>
              <a:ext uri="{FF2B5EF4-FFF2-40B4-BE49-F238E27FC236}">
                <a16:creationId xmlns:a16="http://schemas.microsoft.com/office/drawing/2014/main" id="{0F0A6772-619D-4BEE-3574-C521392F5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59378"/>
            <a:ext cx="7315200" cy="21444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FFABB0C-F867-6FCC-D8FD-326B7DCD7DE1}"/>
              </a:ext>
            </a:extLst>
          </p:cNvPr>
          <p:cNvSpPr>
            <a:spLocks noChangeArrowheads="1"/>
          </p:cNvSpPr>
          <p:nvPr/>
        </p:nvSpPr>
        <p:spPr bwMode="auto">
          <a:xfrm>
            <a:off x="136525" y="873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32A302C-226B-F386-8DE5-58FFF7382B38}"/>
              </a:ext>
            </a:extLst>
          </p:cNvPr>
          <p:cNvSpPr txBox="1"/>
          <p:nvPr/>
        </p:nvSpPr>
        <p:spPr>
          <a:xfrm>
            <a:off x="136525" y="3184164"/>
            <a:ext cx="6165540" cy="369332"/>
          </a:xfrm>
          <a:prstGeom prst="rect">
            <a:avLst/>
          </a:prstGeom>
          <a:noFill/>
        </p:spPr>
        <p:txBody>
          <a:bodyPr wrap="square">
            <a:spAutoFit/>
          </a:bodyPr>
          <a:lstStyle/>
          <a:p>
            <a:pPr marL="63500">
              <a:spcBef>
                <a:spcPts val="10"/>
              </a:spcBef>
              <a:spcAft>
                <a:spcPts val="0"/>
              </a:spcAft>
            </a:pPr>
            <a:r>
              <a:rPr lang="en-US" b="1" dirty="0">
                <a:latin typeface="Calibri" panose="020F0502020204030204" pitchFamily="34" charset="0"/>
                <a:ea typeface="Arial MT"/>
                <a:cs typeface="Arial MT"/>
              </a:rPr>
              <a:t>#</a:t>
            </a:r>
            <a:r>
              <a:rPr lang="en-US" sz="1800" b="1" dirty="0">
                <a:effectLst/>
                <a:latin typeface="Calibri" panose="020F0502020204030204" pitchFamily="34" charset="0"/>
                <a:ea typeface="Arial MT"/>
                <a:cs typeface="Arial MT"/>
              </a:rPr>
              <a:t>VISUALISING</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THE</a:t>
            </a:r>
            <a:r>
              <a:rPr lang="en-US" sz="1800" b="1" spc="-8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CLUSTER</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DATA</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IN</a:t>
            </a:r>
            <a:r>
              <a:rPr lang="en-US" sz="1800" b="1" spc="-8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t-SNE</a:t>
            </a:r>
            <a:endParaRPr lang="en-IN" sz="1100" dirty="0">
              <a:effectLst/>
              <a:latin typeface="Arial MT"/>
              <a:ea typeface="Arial MT"/>
              <a:cs typeface="Arial MT"/>
            </a:endParaRPr>
          </a:p>
        </p:txBody>
      </p:sp>
      <p:pic>
        <p:nvPicPr>
          <p:cNvPr id="6" name="image16.jpeg">
            <a:extLst>
              <a:ext uri="{FF2B5EF4-FFF2-40B4-BE49-F238E27FC236}">
                <a16:creationId xmlns:a16="http://schemas.microsoft.com/office/drawing/2014/main" id="{F6C8C27A-D123-95E8-C9C1-2D60FE434B67}"/>
              </a:ext>
            </a:extLst>
          </p:cNvPr>
          <p:cNvPicPr>
            <a:picLocks noChangeAspect="1"/>
          </p:cNvPicPr>
          <p:nvPr/>
        </p:nvPicPr>
        <p:blipFill>
          <a:blip r:embed="rId3" cstate="print"/>
          <a:stretch>
            <a:fillRect/>
          </a:stretch>
        </p:blipFill>
        <p:spPr>
          <a:xfrm>
            <a:off x="457200" y="3733800"/>
            <a:ext cx="6858000" cy="2819400"/>
          </a:xfrm>
          <a:prstGeom prst="rect">
            <a:avLst/>
          </a:prstGeom>
        </p:spPr>
      </p:pic>
    </p:spTree>
    <p:extLst>
      <p:ext uri="{BB962C8B-B14F-4D97-AF65-F5344CB8AC3E}">
        <p14:creationId xmlns:p14="http://schemas.microsoft.com/office/powerpoint/2010/main" val="389162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447675" y="667329"/>
            <a:ext cx="3909695" cy="509114"/>
          </a:xfrm>
          <a:prstGeom prst="rect">
            <a:avLst/>
          </a:prstGeom>
        </p:spPr>
        <p:txBody>
          <a:bodyPr vert="horz" wrap="square" lIns="0" tIns="16510" rIns="0" bIns="0" rtlCol="0">
            <a:spAutoFit/>
          </a:bodyPr>
          <a:lstStyle/>
          <a:p>
            <a:pPr marL="12700">
              <a:lnSpc>
                <a:spcPct val="100000"/>
              </a:lnSpc>
              <a:spcBef>
                <a:spcPts val="130"/>
              </a:spcBef>
            </a:pPr>
            <a:r>
              <a:rPr sz="3200" u="sng" spc="5" dirty="0"/>
              <a:t>PROJECT</a:t>
            </a:r>
            <a:r>
              <a:rPr sz="3200" u="sng" spc="-85" dirty="0"/>
              <a:t> </a:t>
            </a:r>
            <a:r>
              <a:rPr sz="3200" u="sng" spc="25" dirty="0"/>
              <a:t>TITLE</a:t>
            </a:r>
            <a:endParaRPr sz="3200" u="sng" dirty="0"/>
          </a:p>
        </p:txBody>
      </p:sp>
      <p:sp>
        <p:nvSpPr>
          <p:cNvPr id="23" name="TextBox 22">
            <a:extLst>
              <a:ext uri="{FF2B5EF4-FFF2-40B4-BE49-F238E27FC236}">
                <a16:creationId xmlns:a16="http://schemas.microsoft.com/office/drawing/2014/main" id="{0EB92CAB-9299-4DEE-596C-F09F1223CE0A}"/>
              </a:ext>
            </a:extLst>
          </p:cNvPr>
          <p:cNvSpPr txBox="1"/>
          <p:nvPr/>
        </p:nvSpPr>
        <p:spPr>
          <a:xfrm>
            <a:off x="1176313" y="2352886"/>
            <a:ext cx="8856156" cy="2308324"/>
          </a:xfrm>
          <a:prstGeom prst="rect">
            <a:avLst/>
          </a:prstGeom>
          <a:noFill/>
        </p:spPr>
        <p:txBody>
          <a:bodyPr wrap="square" rtlCol="0">
            <a:spAutoFit/>
          </a:bodyPr>
          <a:lstStyle/>
          <a:p>
            <a:r>
              <a:rPr lang="en-US" sz="4800" b="1" u="sng" spc="-5" dirty="0">
                <a:solidFill>
                  <a:srgbClr val="2D936B"/>
                </a:solidFill>
                <a:latin typeface="Times New Roman" panose="02020603050405020304" pitchFamily="18" charset="0"/>
                <a:cs typeface="Times New Roman" panose="02020603050405020304" pitchFamily="18" charset="0"/>
              </a:rPr>
              <a:t>Music Recommendation System Machine Learning Project(KNN Algorithm)</a:t>
            </a:r>
            <a:endParaRPr lang="en-IN" sz="4800"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A9A4745-C441-EC51-5E80-BC230181A7F5}"/>
              </a:ext>
            </a:extLst>
          </p:cNvPr>
          <p:cNvSpPr>
            <a:spLocks noChangeArrowheads="1"/>
          </p:cNvSpPr>
          <p:nvPr/>
        </p:nvSpPr>
        <p:spPr bwMode="auto">
          <a:xfrm>
            <a:off x="385532" y="203885"/>
            <a:ext cx="121112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Arial MT"/>
                <a:cs typeface="Calibri" panose="020F0502020204030204" pitchFamily="34" charset="0"/>
              </a:rPr>
              <a:t>#TRAINING THE MODEL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image17.png">
            <a:extLst>
              <a:ext uri="{FF2B5EF4-FFF2-40B4-BE49-F238E27FC236}">
                <a16:creationId xmlns:a16="http://schemas.microsoft.com/office/drawing/2014/main" id="{B19A1280-B23C-6E61-52A9-FD50A44B2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00" y="717282"/>
            <a:ext cx="1417700" cy="1564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F3909BA-CEF8-5CFE-D640-97728C66E565}"/>
              </a:ext>
            </a:extLst>
          </p:cNvPr>
          <p:cNvSpPr>
            <a:spLocks noChangeArrowheads="1"/>
          </p:cNvSpPr>
          <p:nvPr/>
        </p:nvSpPr>
        <p:spPr bwMode="auto">
          <a:xfrm>
            <a:off x="385532" y="485001"/>
            <a:ext cx="1211126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7F26FAC0-2670-AA19-4FF7-46F023CDA59B}"/>
              </a:ext>
            </a:extLst>
          </p:cNvPr>
          <p:cNvSpPr>
            <a:spLocks noChangeArrowheads="1"/>
          </p:cNvSpPr>
          <p:nvPr/>
        </p:nvSpPr>
        <p:spPr bwMode="auto">
          <a:xfrm>
            <a:off x="513425" y="2387402"/>
            <a:ext cx="9677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Arial MT"/>
                <a:cs typeface="Calibri" panose="020F0502020204030204" pitchFamily="34" charset="0"/>
              </a:rPr>
              <a:t>#AFTER TRAINING THE DATA , COMPARING WITH THE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Arial MT"/>
                <a:cs typeface="Calibri" panose="020F0502020204030204" pitchFamily="34" charset="0"/>
              </a:rPr>
              <a:t>RESPECTIVE K VALUE TO SEE THE ACCURACY OF THE MODEL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7" name="image18.png">
            <a:extLst>
              <a:ext uri="{FF2B5EF4-FFF2-40B4-BE49-F238E27FC236}">
                <a16:creationId xmlns:a16="http://schemas.microsoft.com/office/drawing/2014/main" id="{3993D54A-64D3-0C94-8571-28CE8FF27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05163"/>
            <a:ext cx="3505200" cy="5461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9C11CCA0-5D33-B684-82C9-622C9574ADF2}"/>
              </a:ext>
            </a:extLst>
          </p:cNvPr>
          <p:cNvSpPr>
            <a:spLocks noChangeArrowheads="1"/>
          </p:cNvSpPr>
          <p:nvPr/>
        </p:nvSpPr>
        <p:spPr bwMode="auto">
          <a:xfrm>
            <a:off x="533400" y="3205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5">
            <a:extLst>
              <a:ext uri="{FF2B5EF4-FFF2-40B4-BE49-F238E27FC236}">
                <a16:creationId xmlns:a16="http://schemas.microsoft.com/office/drawing/2014/main" id="{5A85BF0E-1BC1-6314-CDB5-A3468B4D60B5}"/>
              </a:ext>
            </a:extLst>
          </p:cNvPr>
          <p:cNvSpPr>
            <a:spLocks noChangeArrowheads="1"/>
          </p:cNvSpPr>
          <p:nvPr/>
        </p:nvSpPr>
        <p:spPr bwMode="auto">
          <a:xfrm>
            <a:off x="382111" y="3841780"/>
            <a:ext cx="11425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Arial MT"/>
                <a:cs typeface="Calibri" panose="020F0502020204030204" pitchFamily="34" charset="0"/>
              </a:rPr>
              <a:t>#CALCULATES AND PRINTS THE CONFUSION MATRICES FOR THREE DIFFERENT SETS OF PREDICTIONS (Y_PRED_1,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Arial MT"/>
                <a:cs typeface="Calibri" panose="020F0502020204030204" pitchFamily="34" charset="0"/>
              </a:rPr>
              <a:t>Y_PRED_5, Y_PRED_10) COMPARED TO THE TRUE LABELS Y_VALID.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10" name="image19.png">
            <a:extLst>
              <a:ext uri="{FF2B5EF4-FFF2-40B4-BE49-F238E27FC236}">
                <a16:creationId xmlns:a16="http://schemas.microsoft.com/office/drawing/2014/main" id="{8AED8151-E23B-74E9-0FCE-A1F5403C1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39416"/>
            <a:ext cx="3243031" cy="218876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6">
            <a:extLst>
              <a:ext uri="{FF2B5EF4-FFF2-40B4-BE49-F238E27FC236}">
                <a16:creationId xmlns:a16="http://schemas.microsoft.com/office/drawing/2014/main" id="{7F581D76-79C8-013E-3238-ECCC35625E45}"/>
              </a:ext>
            </a:extLst>
          </p:cNvPr>
          <p:cNvSpPr>
            <a:spLocks noChangeArrowheads="1"/>
          </p:cNvSpPr>
          <p:nvPr/>
        </p:nvSpPr>
        <p:spPr bwMode="auto">
          <a:xfrm>
            <a:off x="383313" y="47314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820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7C431-6D0A-B35C-13BF-263E95A4BF74}"/>
              </a:ext>
            </a:extLst>
          </p:cNvPr>
          <p:cNvSpPr txBox="1"/>
          <p:nvPr/>
        </p:nvSpPr>
        <p:spPr>
          <a:xfrm>
            <a:off x="457200" y="304800"/>
            <a:ext cx="6098958" cy="369332"/>
          </a:xfrm>
          <a:prstGeom prst="rect">
            <a:avLst/>
          </a:prstGeom>
          <a:noFill/>
        </p:spPr>
        <p:txBody>
          <a:bodyPr wrap="square">
            <a:spAutoFit/>
          </a:bodyPr>
          <a:lstStyle/>
          <a:p>
            <a:pPr marL="63500">
              <a:spcBef>
                <a:spcPts val="25"/>
              </a:spcBef>
              <a:spcAft>
                <a:spcPts val="0"/>
              </a:spcAft>
            </a:pPr>
            <a:r>
              <a:rPr lang="en-US" sz="1800" b="1" dirty="0">
                <a:effectLst/>
                <a:latin typeface="Calibri" panose="020F0502020204030204" pitchFamily="34" charset="0"/>
                <a:ea typeface="Arial MT"/>
                <a:cs typeface="Arial MT"/>
              </a:rPr>
              <a:t>#CLASSIFICATION_REPORT</a:t>
            </a:r>
            <a:endParaRPr lang="en-IN" sz="1100" dirty="0">
              <a:effectLst/>
              <a:latin typeface="Arial MT"/>
              <a:ea typeface="Arial MT"/>
              <a:cs typeface="Arial MT"/>
            </a:endParaRPr>
          </a:p>
        </p:txBody>
      </p:sp>
      <p:pic>
        <p:nvPicPr>
          <p:cNvPr id="4" name="image20.png">
            <a:extLst>
              <a:ext uri="{FF2B5EF4-FFF2-40B4-BE49-F238E27FC236}">
                <a16:creationId xmlns:a16="http://schemas.microsoft.com/office/drawing/2014/main" id="{9B24D976-6403-DEDD-9C34-B31183B8A6BF}"/>
              </a:ext>
            </a:extLst>
          </p:cNvPr>
          <p:cNvPicPr>
            <a:picLocks noChangeAspect="1"/>
          </p:cNvPicPr>
          <p:nvPr/>
        </p:nvPicPr>
        <p:blipFill>
          <a:blip r:embed="rId2" cstate="print"/>
          <a:stretch>
            <a:fillRect/>
          </a:stretch>
        </p:blipFill>
        <p:spPr>
          <a:xfrm>
            <a:off x="900344" y="838199"/>
            <a:ext cx="5892553" cy="2590800"/>
          </a:xfrm>
          <a:prstGeom prst="rect">
            <a:avLst/>
          </a:prstGeom>
        </p:spPr>
      </p:pic>
      <p:sp>
        <p:nvSpPr>
          <p:cNvPr id="6" name="TextBox 5">
            <a:extLst>
              <a:ext uri="{FF2B5EF4-FFF2-40B4-BE49-F238E27FC236}">
                <a16:creationId xmlns:a16="http://schemas.microsoft.com/office/drawing/2014/main" id="{527839B8-2919-9991-C9A5-E62A046CBC31}"/>
              </a:ext>
            </a:extLst>
          </p:cNvPr>
          <p:cNvSpPr txBox="1"/>
          <p:nvPr/>
        </p:nvSpPr>
        <p:spPr>
          <a:xfrm>
            <a:off x="685800" y="3733800"/>
            <a:ext cx="6098958" cy="369332"/>
          </a:xfrm>
          <a:prstGeom prst="rect">
            <a:avLst/>
          </a:prstGeom>
          <a:noFill/>
        </p:spPr>
        <p:txBody>
          <a:bodyPr wrap="square">
            <a:spAutoFit/>
          </a:bodyPr>
          <a:lstStyle/>
          <a:p>
            <a:r>
              <a:rPr lang="en-US" sz="1800" b="1" dirty="0">
                <a:effectLst/>
                <a:latin typeface="Calibri" panose="020F0502020204030204" pitchFamily="34" charset="0"/>
                <a:ea typeface="Arial MT"/>
                <a:cs typeface="Arial MT"/>
              </a:rPr>
              <a:t>#SCATTER</a:t>
            </a:r>
            <a:r>
              <a:rPr lang="en-US" sz="1800" b="1" spc="-8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PLOT</a:t>
            </a:r>
            <a:r>
              <a:rPr lang="en-US" sz="1800" b="1" spc="-6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FOR</a:t>
            </a:r>
            <a:r>
              <a:rPr lang="en-US" sz="1800" b="1" spc="-8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THE</a:t>
            </a:r>
            <a:r>
              <a:rPr lang="en-US" sz="1800" b="1" spc="-7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PREDICTED</a:t>
            </a:r>
            <a:r>
              <a:rPr lang="en-US" sz="1800" b="1" spc="-7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VALUES</a:t>
            </a:r>
            <a:endParaRPr lang="en-IN" dirty="0"/>
          </a:p>
        </p:txBody>
      </p:sp>
      <p:pic>
        <p:nvPicPr>
          <p:cNvPr id="7" name="image21.jpeg">
            <a:extLst>
              <a:ext uri="{FF2B5EF4-FFF2-40B4-BE49-F238E27FC236}">
                <a16:creationId xmlns:a16="http://schemas.microsoft.com/office/drawing/2014/main" id="{9897B543-CAF0-A1E7-AC51-FDD9C4EF427D}"/>
              </a:ext>
            </a:extLst>
          </p:cNvPr>
          <p:cNvPicPr>
            <a:picLocks noChangeAspect="1"/>
          </p:cNvPicPr>
          <p:nvPr/>
        </p:nvPicPr>
        <p:blipFill>
          <a:blip r:embed="rId3" cstate="print"/>
          <a:stretch>
            <a:fillRect/>
          </a:stretch>
        </p:blipFill>
        <p:spPr>
          <a:xfrm>
            <a:off x="900344" y="4267199"/>
            <a:ext cx="5884414" cy="2362201"/>
          </a:xfrm>
          <a:prstGeom prst="rect">
            <a:avLst/>
          </a:prstGeom>
        </p:spPr>
      </p:pic>
    </p:spTree>
    <p:extLst>
      <p:ext uri="{BB962C8B-B14F-4D97-AF65-F5344CB8AC3E}">
        <p14:creationId xmlns:p14="http://schemas.microsoft.com/office/powerpoint/2010/main" val="164885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82DD6-CFEA-FDB5-26D2-DA27CB384B70}"/>
              </a:ext>
            </a:extLst>
          </p:cNvPr>
          <p:cNvSpPr txBox="1"/>
          <p:nvPr/>
        </p:nvSpPr>
        <p:spPr>
          <a:xfrm>
            <a:off x="534004" y="267911"/>
            <a:ext cx="6098958" cy="369332"/>
          </a:xfrm>
          <a:prstGeom prst="rect">
            <a:avLst/>
          </a:prstGeom>
          <a:noFill/>
        </p:spPr>
        <p:txBody>
          <a:bodyPr wrap="square">
            <a:spAutoFit/>
          </a:bodyPr>
          <a:lstStyle/>
          <a:p>
            <a:r>
              <a:rPr lang="en-US" sz="1800" b="1" dirty="0">
                <a:effectLst/>
                <a:latin typeface="Calibri" panose="020F0502020204030204" pitchFamily="34" charset="0"/>
                <a:ea typeface="Arial MT"/>
                <a:cs typeface="Arial MT"/>
              </a:rPr>
              <a:t>#MERGING</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THE</a:t>
            </a:r>
            <a:r>
              <a:rPr lang="en-US" sz="1800" b="1" spc="-10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X_TEST</a:t>
            </a:r>
            <a:r>
              <a:rPr lang="en-US" sz="1800" b="1" spc="-7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VALUE</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TO</a:t>
            </a:r>
            <a:r>
              <a:rPr lang="en-US" sz="1800" b="1" spc="-9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THE</a:t>
            </a:r>
            <a:r>
              <a:rPr lang="en-US" sz="1800" b="1" spc="-80"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ACTUAL</a:t>
            </a:r>
            <a:r>
              <a:rPr lang="en-US" sz="1800" b="1" spc="-85" dirty="0">
                <a:effectLst/>
                <a:latin typeface="Calibri" panose="020F0502020204030204" pitchFamily="34" charset="0"/>
                <a:ea typeface="Arial MT"/>
                <a:cs typeface="Arial MT"/>
              </a:rPr>
              <a:t> </a:t>
            </a:r>
            <a:r>
              <a:rPr lang="en-US" sz="1800" b="1" dirty="0">
                <a:effectLst/>
                <a:latin typeface="Calibri" panose="020F0502020204030204" pitchFamily="34" charset="0"/>
                <a:ea typeface="Arial MT"/>
                <a:cs typeface="Arial MT"/>
              </a:rPr>
              <a:t>DATASET</a:t>
            </a:r>
            <a:endParaRPr lang="en-IN" dirty="0"/>
          </a:p>
        </p:txBody>
      </p:sp>
      <p:pic>
        <p:nvPicPr>
          <p:cNvPr id="4" name="image22.jpeg">
            <a:extLst>
              <a:ext uri="{FF2B5EF4-FFF2-40B4-BE49-F238E27FC236}">
                <a16:creationId xmlns:a16="http://schemas.microsoft.com/office/drawing/2014/main" id="{1E210290-F9BC-E925-D832-599AFC39526C}"/>
              </a:ext>
            </a:extLst>
          </p:cNvPr>
          <p:cNvPicPr>
            <a:picLocks noChangeAspect="1"/>
          </p:cNvPicPr>
          <p:nvPr/>
        </p:nvPicPr>
        <p:blipFill>
          <a:blip r:embed="rId2" cstate="print"/>
          <a:stretch>
            <a:fillRect/>
          </a:stretch>
        </p:blipFill>
        <p:spPr>
          <a:xfrm>
            <a:off x="666292" y="843003"/>
            <a:ext cx="7410907" cy="2557145"/>
          </a:xfrm>
          <a:prstGeom prst="rect">
            <a:avLst/>
          </a:prstGeom>
        </p:spPr>
      </p:pic>
      <p:sp>
        <p:nvSpPr>
          <p:cNvPr id="6" name="TextBox 5">
            <a:extLst>
              <a:ext uri="{FF2B5EF4-FFF2-40B4-BE49-F238E27FC236}">
                <a16:creationId xmlns:a16="http://schemas.microsoft.com/office/drawing/2014/main" id="{43D1A068-34B2-DD1C-89C5-1AED528B4D98}"/>
              </a:ext>
            </a:extLst>
          </p:cNvPr>
          <p:cNvSpPr txBox="1"/>
          <p:nvPr/>
        </p:nvSpPr>
        <p:spPr>
          <a:xfrm>
            <a:off x="534004" y="3645219"/>
            <a:ext cx="6098958" cy="369332"/>
          </a:xfrm>
          <a:prstGeom prst="rect">
            <a:avLst/>
          </a:prstGeom>
          <a:noFill/>
        </p:spPr>
        <p:txBody>
          <a:bodyPr wrap="square">
            <a:spAutoFit/>
          </a:bodyPr>
          <a:lstStyle/>
          <a:p>
            <a:pPr marL="63500"/>
            <a:r>
              <a:rPr lang="en-US" sz="1800" b="1" dirty="0">
                <a:effectLst/>
                <a:latin typeface="Calibri" panose="020F0502020204030204" pitchFamily="34" charset="0"/>
                <a:ea typeface="Arial MT"/>
                <a:cs typeface="Arial MT"/>
              </a:rPr>
              <a:t>#FINAL_OUTPUT</a:t>
            </a:r>
            <a:endParaRPr lang="en-IN" sz="1100" dirty="0">
              <a:effectLst/>
              <a:latin typeface="Arial MT"/>
              <a:ea typeface="Arial MT"/>
              <a:cs typeface="Arial MT"/>
            </a:endParaRPr>
          </a:p>
        </p:txBody>
      </p:sp>
      <p:pic>
        <p:nvPicPr>
          <p:cNvPr id="7" name="image23.png">
            <a:extLst>
              <a:ext uri="{FF2B5EF4-FFF2-40B4-BE49-F238E27FC236}">
                <a16:creationId xmlns:a16="http://schemas.microsoft.com/office/drawing/2014/main" id="{E4D13F6C-5867-FF3E-5DC8-C71C3524C326}"/>
              </a:ext>
            </a:extLst>
          </p:cNvPr>
          <p:cNvPicPr>
            <a:picLocks noChangeAspect="1"/>
          </p:cNvPicPr>
          <p:nvPr/>
        </p:nvPicPr>
        <p:blipFill>
          <a:blip r:embed="rId3" cstate="print"/>
          <a:stretch>
            <a:fillRect/>
          </a:stretch>
        </p:blipFill>
        <p:spPr>
          <a:xfrm>
            <a:off x="761999" y="4052301"/>
            <a:ext cx="7315199" cy="2409190"/>
          </a:xfrm>
          <a:prstGeom prst="rect">
            <a:avLst/>
          </a:prstGeom>
        </p:spPr>
      </p:pic>
    </p:spTree>
    <p:extLst>
      <p:ext uri="{BB962C8B-B14F-4D97-AF65-F5344CB8AC3E}">
        <p14:creationId xmlns:p14="http://schemas.microsoft.com/office/powerpoint/2010/main" val="354842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58678" y="958640"/>
            <a:ext cx="6773523" cy="548154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b="0" i="0" u="sng" dirty="0">
                <a:effectLst/>
                <a:latin typeface="Times New Roman" panose="02020603050405020304" pitchFamily="18" charset="0"/>
                <a:cs typeface="Times New Roman" panose="02020603050405020304" pitchFamily="18" charset="0"/>
              </a:rPr>
              <a:t>The objectives for a music recommendation system machine learning project using the K-Nearest Neighbors (KNN) algorithm could include:</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Data Collection</a:t>
            </a:r>
            <a:r>
              <a:rPr lang="en-US" b="0" i="0" dirty="0">
                <a:effectLst/>
                <a:latin typeface="Times New Roman" panose="02020603050405020304" pitchFamily="18" charset="0"/>
                <a:cs typeface="Times New Roman" panose="02020603050405020304" pitchFamily="18" charset="0"/>
              </a:rPr>
              <a:t>: Gather a comprehensive dataset containing information about users, their music preferences, and features such as genre, artist, album, rating, etc.</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Data Preprocessing</a:t>
            </a:r>
            <a:r>
              <a:rPr lang="en-US" b="0" i="0" dirty="0">
                <a:effectLst/>
                <a:latin typeface="Times New Roman" panose="02020603050405020304" pitchFamily="18" charset="0"/>
                <a:cs typeface="Times New Roman" panose="02020603050405020304" pitchFamily="18" charset="0"/>
              </a:rPr>
              <a:t>: Clean and preprocess the dataset by handling missing values, normalizing features, and encoding categorical variables to prepare it for training the KNN algorithm.</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Model Training</a:t>
            </a:r>
            <a:r>
              <a:rPr lang="en-US" b="0" i="0" dirty="0">
                <a:effectLst/>
                <a:latin typeface="Times New Roman" panose="02020603050405020304" pitchFamily="18" charset="0"/>
                <a:cs typeface="Times New Roman" panose="02020603050405020304" pitchFamily="18" charset="0"/>
              </a:rPr>
              <a:t>: Implement the KNN algorithm to train the recommendation system on the preprocessed dataset, specifying the number of neighbors to consider and tuning hyperparameters for optimal performance.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Evaluation Metrics</a:t>
            </a:r>
            <a:r>
              <a:rPr lang="en-US" b="0" i="0" dirty="0">
                <a:effectLst/>
                <a:latin typeface="Times New Roman" panose="02020603050405020304" pitchFamily="18" charset="0"/>
                <a:cs typeface="Times New Roman" panose="02020603050405020304" pitchFamily="18" charset="0"/>
              </a:rPr>
              <a:t>: Evaluate the performance of the recommendation system using metrics such as accuracy, precision, recall, and F1 score to assess its effectiveness in providing relevant music recommendations to users.</a:t>
            </a:r>
            <a:endParaRPr lang="en-IN"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445388"/>
            <a:ext cx="2828925" cy="505908"/>
          </a:xfrm>
          <a:prstGeom prst="rect">
            <a:avLst/>
          </a:prstGeom>
        </p:spPr>
        <p:txBody>
          <a:bodyPr vert="horz" wrap="square" lIns="0" tIns="13335" rIns="0" bIns="0" rtlCol="0">
            <a:spAutoFit/>
          </a:bodyPr>
          <a:lstStyle/>
          <a:p>
            <a:pPr marL="12700">
              <a:lnSpc>
                <a:spcPct val="100000"/>
              </a:lnSpc>
              <a:spcBef>
                <a:spcPts val="105"/>
              </a:spcBef>
            </a:pPr>
            <a:r>
              <a:rPr sz="3200" u="sng" spc="25" dirty="0"/>
              <a:t>A</a:t>
            </a:r>
            <a:r>
              <a:rPr sz="3200" u="sng" spc="-5" dirty="0"/>
              <a:t>G</a:t>
            </a:r>
            <a:r>
              <a:rPr sz="3200" u="sng" spc="-35" dirty="0"/>
              <a:t>E</a:t>
            </a:r>
            <a:r>
              <a:rPr sz="3200" u="sng" spc="15" dirty="0"/>
              <a:t>N</a:t>
            </a:r>
            <a:r>
              <a:rPr sz="3200" u="sng" dirty="0"/>
              <a:t>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23E86-9836-656E-D09C-BCCA577E595B}"/>
              </a:ext>
            </a:extLst>
          </p:cNvPr>
          <p:cNvSpPr txBox="1"/>
          <p:nvPr/>
        </p:nvSpPr>
        <p:spPr>
          <a:xfrm>
            <a:off x="838200" y="457200"/>
            <a:ext cx="8305800" cy="5909310"/>
          </a:xfrm>
          <a:prstGeom prst="rect">
            <a:avLst/>
          </a:prstGeom>
          <a:solidFill>
            <a:schemeClr val="bg1"/>
          </a:solidFill>
        </p:spPr>
        <p:txBody>
          <a:bodyPr wrap="square" rtlCol="0" anchor="ctr">
            <a:spAutoFit/>
          </a:bodyPr>
          <a:lstStyle/>
          <a:p>
            <a:pPr fontAlgn="base"/>
            <a:r>
              <a:rPr lang="en-US" b="0" i="0" dirty="0">
                <a:effectLst/>
                <a:latin typeface="Times New Roman" panose="02020603050405020304" pitchFamily="18" charset="0"/>
                <a:cs typeface="Times New Roman" panose="02020603050405020304" pitchFamily="18" charset="0"/>
              </a:rPr>
              <a:t>5. </a:t>
            </a:r>
            <a:r>
              <a:rPr lang="en-US" b="1" i="0" u="sng" dirty="0">
                <a:effectLst/>
                <a:latin typeface="Times New Roman" panose="02020603050405020304" pitchFamily="18" charset="0"/>
                <a:cs typeface="Times New Roman" panose="02020603050405020304" pitchFamily="18" charset="0"/>
              </a:rPr>
              <a:t>Personalization</a:t>
            </a:r>
            <a:r>
              <a:rPr lang="en-US" b="0" i="0" dirty="0">
                <a:effectLst/>
                <a:latin typeface="Times New Roman" panose="02020603050405020304" pitchFamily="18" charset="0"/>
                <a:cs typeface="Times New Roman" panose="02020603050405020304" pitchFamily="18" charset="0"/>
              </a:rPr>
              <a:t>: Develop a system that can provide personalized music recommendations based on individual user preferences and behavior, enhancing the user experience and engagement. 5. Personalization: Develop a system that can provide personalized music recommendations based on individual user preferences and behavior, enhancing the user experience and engagement.</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6. </a:t>
            </a:r>
            <a:r>
              <a:rPr lang="en-US" b="1" i="0" u="sng" dirty="0">
                <a:effectLst/>
                <a:latin typeface="Times New Roman" panose="02020603050405020304" pitchFamily="18" charset="0"/>
                <a:cs typeface="Times New Roman" panose="02020603050405020304" pitchFamily="18" charset="0"/>
              </a:rPr>
              <a:t>Scalability</a:t>
            </a:r>
            <a:r>
              <a:rPr lang="en-US" b="0" i="0" dirty="0">
                <a:effectLst/>
                <a:latin typeface="Times New Roman" panose="02020603050405020304" pitchFamily="18" charset="0"/>
                <a:cs typeface="Times New Roman" panose="02020603050405020304" pitchFamily="18" charset="0"/>
              </a:rPr>
              <a:t>: Ensure that the recommendation system is scalable and can handle a large volume of users and music data efficiently to provide real-time recommendations.</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7. </a:t>
            </a:r>
            <a:r>
              <a:rPr lang="en-US" b="1" i="0" u="sng" dirty="0">
                <a:effectLst/>
                <a:latin typeface="Times New Roman" panose="02020603050405020304" pitchFamily="18" charset="0"/>
                <a:cs typeface="Times New Roman" panose="02020603050405020304" pitchFamily="18" charset="0"/>
              </a:rPr>
              <a:t>User Interface</a:t>
            </a:r>
            <a:r>
              <a:rPr lang="en-US" b="0" i="0" dirty="0">
                <a:effectLst/>
                <a:latin typeface="Times New Roman" panose="02020603050405020304" pitchFamily="18" charset="0"/>
                <a:cs typeface="Times New Roman" panose="02020603050405020304" pitchFamily="18" charset="0"/>
              </a:rPr>
              <a:t>: Design a user-friendly interface that allows users to interact with the recommendation system, provide feedback on recommendations, and explore new music based on their interests.</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8. </a:t>
            </a:r>
            <a:r>
              <a:rPr lang="en-US" b="1" i="0" u="sng" dirty="0">
                <a:effectLst/>
                <a:latin typeface="Times New Roman" panose="02020603050405020304" pitchFamily="18" charset="0"/>
                <a:cs typeface="Times New Roman" panose="02020603050405020304" pitchFamily="18" charset="0"/>
              </a:rPr>
              <a:t>Continuous Improvement</a:t>
            </a:r>
            <a:r>
              <a:rPr lang="en-US" b="0" i="0" dirty="0">
                <a:effectLst/>
                <a:latin typeface="Times New Roman" panose="02020603050405020304" pitchFamily="18" charset="0"/>
                <a:cs typeface="Times New Roman" panose="02020603050405020304" pitchFamily="18" charset="0"/>
              </a:rPr>
              <a:t>: Implement mechanisms for feedback collection and model retraining to continuously improve the recommendation system's accuracy and relevance over time.</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By setting clear objectives for the music recommendation system machine learning project using the KNN algorithm, you can effectively plan and execute the development of a personalized and efficient recommendation system for music enthusiasts.</a:t>
            </a:r>
          </a:p>
          <a:p>
            <a:endParaRPr lang="en-IN" dirty="0"/>
          </a:p>
        </p:txBody>
      </p:sp>
    </p:spTree>
    <p:extLst>
      <p:ext uri="{BB962C8B-B14F-4D97-AF65-F5344CB8AC3E}">
        <p14:creationId xmlns:p14="http://schemas.microsoft.com/office/powerpoint/2010/main" val="373440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04801" y="575055"/>
            <a:ext cx="4190999"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u="sng" spc="-20" dirty="0"/>
              <a:t>P</a:t>
            </a:r>
            <a:r>
              <a:rPr sz="3200" u="sng" spc="15" dirty="0"/>
              <a:t>ROB</a:t>
            </a:r>
            <a:r>
              <a:rPr sz="3200" u="sng" spc="55" dirty="0"/>
              <a:t>L</a:t>
            </a:r>
            <a:r>
              <a:rPr sz="3200" u="sng" spc="-20" dirty="0"/>
              <a:t>E</a:t>
            </a:r>
            <a:r>
              <a:rPr sz="3200" u="sng" spc="20" dirty="0"/>
              <a:t>M</a:t>
            </a:r>
            <a:r>
              <a:rPr lang="en-US" sz="3200" u="sng" spc="20" dirty="0"/>
              <a:t> </a:t>
            </a:r>
            <a:r>
              <a:rPr sz="3200" u="sng" spc="10" dirty="0"/>
              <a:t>S</a:t>
            </a:r>
            <a:r>
              <a:rPr sz="3200" u="sng" spc="-370" dirty="0"/>
              <a:t>T</a:t>
            </a:r>
            <a:r>
              <a:rPr sz="3200" u="sng" spc="-375" dirty="0"/>
              <a:t>A</a:t>
            </a:r>
            <a:r>
              <a:rPr sz="3200" u="sng" spc="15" dirty="0"/>
              <a:t>T</a:t>
            </a:r>
            <a:r>
              <a:rPr sz="3200" u="sng" spc="-10" dirty="0"/>
              <a:t>E</a:t>
            </a:r>
            <a:r>
              <a:rPr sz="3200" u="sng" spc="-20" dirty="0"/>
              <a:t>ME</a:t>
            </a:r>
            <a:r>
              <a:rPr sz="3200" u="sng" spc="10" dirty="0"/>
              <a:t>NT</a:t>
            </a:r>
            <a:endParaRPr sz="32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09164B52-DDAD-22FB-5C8F-5F4E3B5038DD}"/>
              </a:ext>
            </a:extLst>
          </p:cNvPr>
          <p:cNvSpPr txBox="1"/>
          <p:nvPr/>
        </p:nvSpPr>
        <p:spPr>
          <a:xfrm>
            <a:off x="1371600" y="1295400"/>
            <a:ext cx="6477000" cy="5078313"/>
          </a:xfrm>
          <a:prstGeom prst="rect">
            <a:avLst/>
          </a:prstGeom>
          <a:solidFill>
            <a:schemeClr val="bg1"/>
          </a:solidFill>
        </p:spPr>
        <p:txBody>
          <a:bodyPr wrap="square" rtlCol="0" anchor="ctr">
            <a:spAutoFit/>
          </a:bodyPr>
          <a:lstStyle/>
          <a:p>
            <a:endParaRPr lang="en-US" b="0" i="0"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lgn="just">
              <a:lnSpc>
                <a:spcPct val="150000"/>
              </a:lnSpc>
            </a:pPr>
            <a:r>
              <a:rPr lang="en-US" b="0" i="0" dirty="0">
                <a:effectLst/>
                <a:latin typeface="Times New Roman" panose="02020603050405020304" pitchFamily="18" charset="0"/>
                <a:cs typeface="Times New Roman" panose="02020603050405020304" pitchFamily="18" charset="0"/>
              </a:rPr>
              <a:t>Develop a music recommendation system that utilizes the K-Nearest Neighbors algorithm to provide personalized music recommendations to users based on their preferences and listening history. The system should analyze a dataset of user music preferences, including features such as genre, artist, album, and rating, to identify the most similar users or items and suggest music that aligns with their tastes. The goal is to create an efficient and accurate recommendation system that enhances the user experience by offering tailored music suggestions.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269162"/>
            <a:ext cx="390842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u="sng" spc="5" dirty="0"/>
              <a:t>PROJECT</a:t>
            </a:r>
            <a:r>
              <a:rPr lang="en-US" sz="3200" u="sng" spc="5" dirty="0"/>
              <a:t> </a:t>
            </a:r>
            <a:r>
              <a:rPr sz="3200" u="sng" spc="-20" dirty="0"/>
              <a:t>OVERVIEW</a:t>
            </a:r>
            <a:endParaRPr sz="3200" u="sng" dirty="0"/>
          </a:p>
        </p:txBody>
      </p:sp>
      <p:sp>
        <p:nvSpPr>
          <p:cNvPr id="11" name="TextBox 10">
            <a:extLst>
              <a:ext uri="{FF2B5EF4-FFF2-40B4-BE49-F238E27FC236}">
                <a16:creationId xmlns:a16="http://schemas.microsoft.com/office/drawing/2014/main" id="{3A1876E5-FFDD-AC50-FDD2-3C4030538DC2}"/>
              </a:ext>
            </a:extLst>
          </p:cNvPr>
          <p:cNvSpPr txBox="1"/>
          <p:nvPr/>
        </p:nvSpPr>
        <p:spPr>
          <a:xfrm>
            <a:off x="1066800" y="736897"/>
            <a:ext cx="7696200" cy="5721053"/>
          </a:xfrm>
          <a:prstGeom prst="rect">
            <a:avLst/>
          </a:prstGeom>
          <a:noFill/>
        </p:spPr>
        <p:txBody>
          <a:bodyPr wrap="square" rtlCol="0" anchor="ctr">
            <a:spAutoFit/>
          </a:bodyPr>
          <a:lstStyle/>
          <a:p>
            <a:endParaRPr lang="en-US" b="0" i="0" dirty="0">
              <a:effectLst/>
              <a:latin typeface="Times New Roman" panose="02020603050405020304" pitchFamily="18" charset="0"/>
              <a:cs typeface="Times New Roman" panose="02020603050405020304" pitchFamily="18" charset="0"/>
            </a:endParaRPr>
          </a:p>
          <a:p>
            <a:pPr>
              <a:lnSpc>
                <a:spcPct val="150000"/>
              </a:lnSpc>
            </a:pPr>
            <a:r>
              <a:rPr lang="en-US" b="0" i="0" dirty="0">
                <a:effectLst/>
                <a:latin typeface="Times New Roman" panose="02020603050405020304" pitchFamily="18" charset="0"/>
                <a:cs typeface="Times New Roman" panose="02020603050405020304" pitchFamily="18" charset="0"/>
              </a:rPr>
              <a:t>This project aims to develop a music recommendation system using the K-Nearest Neighbors algorithm to provide personalized music suggestions to users based on their preferences. The system will analyze a dataset containing user music preferences, including features such as genre, artist, album, and rating, to identify similar users or items and recommend music that aligns with their tastes.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u="sng" dirty="0">
                <a:effectLst/>
                <a:latin typeface="Times New Roman" panose="02020603050405020304" pitchFamily="18" charset="0"/>
                <a:cs typeface="Times New Roman" panose="02020603050405020304" pitchFamily="18" charset="0"/>
              </a:rPr>
              <a:t>Key Components: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Data Collection</a:t>
            </a:r>
            <a:r>
              <a:rPr lang="en-US" b="0" i="0" dirty="0">
                <a:effectLst/>
                <a:latin typeface="Times New Roman" panose="02020603050405020304" pitchFamily="18" charset="0"/>
                <a:cs typeface="Times New Roman" panose="02020603050405020304" pitchFamily="18" charset="0"/>
              </a:rPr>
              <a:t>: Gather a dataset of user music preferences to train the recommendation system.</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Data Preprocessing</a:t>
            </a:r>
            <a:r>
              <a:rPr lang="en-US" b="0" i="0" dirty="0">
                <a:effectLst/>
                <a:latin typeface="Times New Roman" panose="02020603050405020304" pitchFamily="18" charset="0"/>
                <a:cs typeface="Times New Roman" panose="02020603050405020304" pitchFamily="18" charset="0"/>
              </a:rPr>
              <a:t>: Clean and preprocess the data, normalize features, and split into training and testing sets.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Model Training</a:t>
            </a:r>
            <a:r>
              <a:rPr lang="en-US" b="0" i="0" dirty="0">
                <a:effectLst/>
                <a:latin typeface="Times New Roman" panose="02020603050405020304" pitchFamily="18" charset="0"/>
                <a:cs typeface="Times New Roman" panose="02020603050405020304" pitchFamily="18" charset="0"/>
              </a:rPr>
              <a:t>: Implement the KNN algorithm to train the recommendation system on the training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B2C166-A6F5-4196-2CB2-0B088E1DEC0E}"/>
              </a:ext>
            </a:extLst>
          </p:cNvPr>
          <p:cNvSpPr txBox="1"/>
          <p:nvPr/>
        </p:nvSpPr>
        <p:spPr>
          <a:xfrm>
            <a:off x="914400" y="76200"/>
            <a:ext cx="8915400" cy="6463308"/>
          </a:xfrm>
          <a:prstGeom prst="rect">
            <a:avLst/>
          </a:prstGeom>
          <a:noFill/>
        </p:spPr>
        <p:txBody>
          <a:bodyPr wrap="square" rtlCol="0" anchor="ctr">
            <a:spAutoFit/>
          </a:bodyPr>
          <a:lstStyle/>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pPr>
              <a:lnSpc>
                <a:spcPct val="150000"/>
              </a:lnSpc>
            </a:pP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Recommendation Generation</a:t>
            </a:r>
            <a:r>
              <a:rPr lang="en-US" b="0" i="0" dirty="0">
                <a:effectLst/>
                <a:latin typeface="Times New Roman" panose="02020603050405020304" pitchFamily="18" charset="0"/>
                <a:cs typeface="Times New Roman" panose="02020603050405020304" pitchFamily="18" charset="0"/>
              </a:rPr>
              <a:t>: Use the trained model to generate personalized music recommendations for users based on their preferences.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5. </a:t>
            </a:r>
            <a:r>
              <a:rPr lang="en-US" b="1" i="0" u="sng" dirty="0">
                <a:effectLst/>
                <a:latin typeface="Times New Roman" panose="02020603050405020304" pitchFamily="18" charset="0"/>
                <a:cs typeface="Times New Roman" panose="02020603050405020304" pitchFamily="18" charset="0"/>
              </a:rPr>
              <a:t>Evaluation</a:t>
            </a:r>
            <a:r>
              <a:rPr lang="en-US" b="0" i="0" dirty="0">
                <a:effectLst/>
                <a:latin typeface="Times New Roman" panose="02020603050405020304" pitchFamily="18" charset="0"/>
                <a:cs typeface="Times New Roman" panose="02020603050405020304" pitchFamily="18" charset="0"/>
              </a:rPr>
              <a:t>: Assess the performance of the recommendation system using metrics such as accuracy, precision, recall, and F1 score.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6. </a:t>
            </a:r>
            <a:r>
              <a:rPr lang="en-US" b="1" i="0" u="sng" dirty="0">
                <a:effectLst/>
                <a:latin typeface="Times New Roman" panose="02020603050405020304" pitchFamily="18" charset="0"/>
                <a:cs typeface="Times New Roman" panose="02020603050405020304" pitchFamily="18" charset="0"/>
              </a:rPr>
              <a:t>Deployment</a:t>
            </a:r>
            <a:r>
              <a:rPr lang="en-US" b="0" i="0" dirty="0">
                <a:effectLst/>
                <a:latin typeface="Times New Roman" panose="02020603050405020304" pitchFamily="18" charset="0"/>
                <a:cs typeface="Times New Roman" panose="02020603050405020304" pitchFamily="18" charset="0"/>
              </a:rPr>
              <a:t>: Deploy the music recommendation system to provide real-time recommendations to users.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1" i="0" u="sng" dirty="0">
                <a:effectLst/>
                <a:latin typeface="Times New Roman" panose="02020603050405020304" pitchFamily="18" charset="0"/>
                <a:cs typeface="Times New Roman" panose="02020603050405020304" pitchFamily="18" charset="0"/>
              </a:rPr>
              <a:t>Expected Outcome: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By the end of this project, we aim to create an efficient and accurate music recommendation system that enhances the user experience by offering tailored music suggestions based on their tastes and preferences. The system will provide a seamless and personalized music discovery experience for users, improving engagement and satisfaction.</a:t>
            </a:r>
            <a:endParaRPr lang="en-US" dirty="0">
              <a:latin typeface="-apple-system"/>
            </a:endParaRPr>
          </a:p>
          <a:p>
            <a:endParaRPr lang="en-US" dirty="0">
              <a:latin typeface="-apple-system"/>
            </a:endParaRPr>
          </a:p>
          <a:p>
            <a:endParaRPr lang="en-US" dirty="0">
              <a:latin typeface="-apple-system"/>
            </a:endParaRPr>
          </a:p>
          <a:p>
            <a:endParaRPr lang="en-IN" dirty="0"/>
          </a:p>
        </p:txBody>
      </p:sp>
    </p:spTree>
    <p:extLst>
      <p:ext uri="{BB962C8B-B14F-4D97-AF65-F5344CB8AC3E}">
        <p14:creationId xmlns:p14="http://schemas.microsoft.com/office/powerpoint/2010/main" val="1960632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7827" y="227218"/>
            <a:ext cx="5317173" cy="447558"/>
          </a:xfrm>
          <a:prstGeom prst="rect">
            <a:avLst/>
          </a:prstGeom>
        </p:spPr>
        <p:txBody>
          <a:bodyPr vert="horz" wrap="square" lIns="0" tIns="16510" rIns="0" bIns="0" rtlCol="0">
            <a:spAutoFit/>
          </a:bodyPr>
          <a:lstStyle/>
          <a:p>
            <a:pPr marL="12700">
              <a:lnSpc>
                <a:spcPct val="100000"/>
              </a:lnSpc>
              <a:spcBef>
                <a:spcPts val="130"/>
              </a:spcBef>
            </a:pPr>
            <a:r>
              <a:rPr sz="2800" u="sng" spc="25" dirty="0"/>
              <a:t>W</a:t>
            </a:r>
            <a:r>
              <a:rPr sz="2800" u="sng" spc="-20" dirty="0"/>
              <a:t>H</a:t>
            </a:r>
            <a:r>
              <a:rPr sz="2800" u="sng" spc="20" dirty="0"/>
              <a:t>O</a:t>
            </a:r>
            <a:r>
              <a:rPr sz="2800" u="sng" spc="-235" dirty="0"/>
              <a:t> </a:t>
            </a:r>
            <a:r>
              <a:rPr sz="2800" u="sng" spc="-10" dirty="0"/>
              <a:t>AR</a:t>
            </a:r>
            <a:r>
              <a:rPr sz="2800" u="sng" spc="15" dirty="0"/>
              <a:t>E</a:t>
            </a:r>
            <a:r>
              <a:rPr sz="2800" u="sng" spc="-35" dirty="0"/>
              <a:t> </a:t>
            </a:r>
            <a:r>
              <a:rPr sz="2800" u="sng" spc="-10" dirty="0"/>
              <a:t>T</a:t>
            </a:r>
            <a:r>
              <a:rPr sz="2800" u="sng" spc="-15" dirty="0"/>
              <a:t>H</a:t>
            </a:r>
            <a:r>
              <a:rPr sz="2800" u="sng" spc="15" dirty="0"/>
              <a:t>E</a:t>
            </a:r>
            <a:r>
              <a:rPr sz="2800" u="sng" spc="-35" dirty="0"/>
              <a:t> </a:t>
            </a:r>
            <a:r>
              <a:rPr sz="2800" u="sng" spc="-20" dirty="0"/>
              <a:t>E</a:t>
            </a:r>
            <a:r>
              <a:rPr sz="2800" u="sng" spc="30" dirty="0"/>
              <a:t>N</a:t>
            </a:r>
            <a:r>
              <a:rPr sz="2800" u="sng" spc="15" dirty="0"/>
              <a:t>D</a:t>
            </a:r>
            <a:r>
              <a:rPr sz="2800" u="sng" spc="-45" dirty="0"/>
              <a:t> </a:t>
            </a:r>
            <a:r>
              <a:rPr sz="2800" u="sng" dirty="0"/>
              <a:t>U</a:t>
            </a:r>
            <a:r>
              <a:rPr sz="2800" u="sng" spc="10" dirty="0"/>
              <a:t>S</a:t>
            </a:r>
            <a:r>
              <a:rPr sz="2800" u="sng" spc="-25" dirty="0"/>
              <a:t>E</a:t>
            </a:r>
            <a:r>
              <a:rPr sz="2800" u="sng" spc="-10" dirty="0"/>
              <a:t>R</a:t>
            </a:r>
            <a:r>
              <a:rPr sz="2800" u="sng" spc="5" dirty="0"/>
              <a:t>S?</a:t>
            </a:r>
            <a:endParaRPr sz="28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782CBD68-C719-652F-A36F-9633EAADC865}"/>
              </a:ext>
            </a:extLst>
          </p:cNvPr>
          <p:cNvSpPr txBox="1"/>
          <p:nvPr/>
        </p:nvSpPr>
        <p:spPr>
          <a:xfrm>
            <a:off x="751273" y="671691"/>
            <a:ext cx="8648700" cy="6186309"/>
          </a:xfrm>
          <a:prstGeom prst="rect">
            <a:avLst/>
          </a:prstGeom>
          <a:noFill/>
        </p:spPr>
        <p:txBody>
          <a:bodyPr wrap="square" rtlCol="0" anchor="ctr">
            <a:spAutoFit/>
          </a:bodyPr>
          <a:lstStyle/>
          <a:p>
            <a:r>
              <a:rPr lang="en-US" b="0" i="0" u="sng" dirty="0">
                <a:effectLst/>
                <a:latin typeface="Times New Roman" panose="02020603050405020304" pitchFamily="18" charset="0"/>
                <a:cs typeface="Times New Roman" panose="02020603050405020304" pitchFamily="18" charset="0"/>
              </a:rPr>
              <a:t>The end users for a music recommendation system machine learning project utilizing the K-Nearest Neighbors (KNN) algorithm could include:</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Music enthusiasts</a:t>
            </a:r>
            <a:r>
              <a:rPr lang="en-US" b="0" i="0" dirty="0">
                <a:effectLst/>
                <a:latin typeface="Times New Roman" panose="02020603050405020304" pitchFamily="18" charset="0"/>
                <a:cs typeface="Times New Roman" panose="02020603050405020304" pitchFamily="18" charset="0"/>
              </a:rPr>
              <a:t>: Individuals who are passionate about music and are looking for personalized recommendations to discover new artists, genres, or songs that align with their tastes.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Streaming platform users</a:t>
            </a:r>
            <a:r>
              <a:rPr lang="en-US" b="0" i="0" dirty="0">
                <a:effectLst/>
                <a:latin typeface="Times New Roman" panose="02020603050405020304" pitchFamily="18" charset="0"/>
                <a:cs typeface="Times New Roman" panose="02020603050405020304" pitchFamily="18" charset="0"/>
              </a:rPr>
              <a:t>: Subscribers of music streaming services who rely on recommendations to enhance their listening experience and discover new music tailored to their preferences.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Music app users</a:t>
            </a:r>
            <a:r>
              <a:rPr lang="en-US" b="0" i="0" dirty="0">
                <a:effectLst/>
                <a:latin typeface="Times New Roman" panose="02020603050405020304" pitchFamily="18" charset="0"/>
                <a:cs typeface="Times New Roman" panose="02020603050405020304" pitchFamily="18" charset="0"/>
              </a:rPr>
              <a:t>: Users of music applications on various devices who seek personalized recommendations to create playlists, explore new music, and enjoy a curated listening experience.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Music industry professionals</a:t>
            </a:r>
            <a:r>
              <a:rPr lang="en-US" b="0" i="0" dirty="0">
                <a:effectLst/>
                <a:latin typeface="Times New Roman" panose="02020603050405020304" pitchFamily="18" charset="0"/>
                <a:cs typeface="Times New Roman" panose="02020603050405020304" pitchFamily="18" charset="0"/>
              </a:rPr>
              <a:t>: Artists, producers, and music labels who can benefit from insights generated by the recommendation system to understand user preferences, trends, and popular music choices.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Overall, the end users of a music recommendation system powered by the KNN algorithm are individuals and professionals in the music industry who value personalized music suggestions and seek to enhance their music listening experience.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52600" cy="2638425"/>
          </a:xfrm>
          <a:prstGeom prst="rect">
            <a:avLst/>
          </a:prstGeom>
        </p:spPr>
      </p:pic>
      <p:sp>
        <p:nvSpPr>
          <p:cNvPr id="6" name="object 6"/>
          <p:cNvSpPr txBox="1">
            <a:spLocks noGrp="1"/>
          </p:cNvSpPr>
          <p:nvPr>
            <p:ph type="title"/>
          </p:nvPr>
        </p:nvSpPr>
        <p:spPr>
          <a:xfrm>
            <a:off x="228600" y="258142"/>
            <a:ext cx="8738235" cy="505908"/>
          </a:xfrm>
          <a:prstGeom prst="rect">
            <a:avLst/>
          </a:prstGeom>
        </p:spPr>
        <p:txBody>
          <a:bodyPr vert="horz" wrap="square" lIns="0" tIns="13335" rIns="0" bIns="0" rtlCol="0">
            <a:spAutoFit/>
          </a:bodyPr>
          <a:lstStyle/>
          <a:p>
            <a:pPr marL="12700">
              <a:lnSpc>
                <a:spcPct val="100000"/>
              </a:lnSpc>
              <a:spcBef>
                <a:spcPts val="105"/>
              </a:spcBef>
            </a:pPr>
            <a:r>
              <a:rPr sz="3200" u="sng" spc="-40" dirty="0"/>
              <a:t>Y</a:t>
            </a:r>
            <a:r>
              <a:rPr sz="3200" u="sng" spc="10" dirty="0"/>
              <a:t>O</a:t>
            </a:r>
            <a:r>
              <a:rPr sz="3200" u="sng" spc="25" dirty="0"/>
              <a:t>U</a:t>
            </a:r>
            <a:r>
              <a:rPr sz="3200" u="sng" dirty="0"/>
              <a:t>R</a:t>
            </a:r>
            <a:r>
              <a:rPr sz="3200" u="sng" spc="5" dirty="0"/>
              <a:t> </a:t>
            </a:r>
            <a:r>
              <a:rPr sz="3200" u="sng" spc="25" dirty="0"/>
              <a:t>S</a:t>
            </a:r>
            <a:r>
              <a:rPr sz="3200" u="sng" spc="10" dirty="0"/>
              <a:t>O</a:t>
            </a:r>
            <a:r>
              <a:rPr sz="3200" u="sng" spc="25" dirty="0"/>
              <a:t>LU</a:t>
            </a:r>
            <a:r>
              <a:rPr sz="3200" u="sng" spc="-35" dirty="0"/>
              <a:t>T</a:t>
            </a:r>
            <a:r>
              <a:rPr sz="3200" u="sng" spc="-30" dirty="0"/>
              <a:t>I</a:t>
            </a:r>
            <a:r>
              <a:rPr sz="3200" u="sng" spc="10" dirty="0"/>
              <a:t>O</a:t>
            </a:r>
            <a:r>
              <a:rPr sz="3200" u="sng" dirty="0"/>
              <a:t>N</a:t>
            </a:r>
            <a:r>
              <a:rPr sz="3200" u="sng" spc="-345" dirty="0"/>
              <a:t> </a:t>
            </a:r>
            <a:r>
              <a:rPr sz="3200" u="sng" spc="-35" dirty="0"/>
              <a:t>A</a:t>
            </a:r>
            <a:r>
              <a:rPr sz="3200" u="sng" spc="-5" dirty="0"/>
              <a:t>N</a:t>
            </a:r>
            <a:r>
              <a:rPr sz="3200" u="sng" dirty="0"/>
              <a:t>D</a:t>
            </a:r>
            <a:r>
              <a:rPr sz="3200" u="sng" spc="35" dirty="0"/>
              <a:t> </a:t>
            </a:r>
            <a:r>
              <a:rPr sz="3200" u="sng" spc="-30" dirty="0"/>
              <a:t>I</a:t>
            </a:r>
            <a:r>
              <a:rPr sz="3200" u="sng" spc="-35" dirty="0"/>
              <a:t>T</a:t>
            </a:r>
            <a:r>
              <a:rPr sz="3200" u="sng" dirty="0"/>
              <a:t>S</a:t>
            </a:r>
            <a:r>
              <a:rPr sz="3200" u="sng" spc="60" dirty="0"/>
              <a:t> </a:t>
            </a:r>
            <a:r>
              <a:rPr sz="3200" u="sng" spc="-295" dirty="0"/>
              <a:t>V</a:t>
            </a:r>
            <a:r>
              <a:rPr sz="3200" u="sng" spc="-35" dirty="0"/>
              <a:t>A</a:t>
            </a:r>
            <a:r>
              <a:rPr sz="3200" u="sng" spc="25" dirty="0"/>
              <a:t>LU</a:t>
            </a:r>
            <a:r>
              <a:rPr sz="3200" u="sng" dirty="0"/>
              <a:t>E</a:t>
            </a:r>
            <a:r>
              <a:rPr sz="3200" u="sng" spc="-65" dirty="0"/>
              <a:t> </a:t>
            </a:r>
            <a:r>
              <a:rPr sz="3200" u="sng" spc="-15" dirty="0"/>
              <a:t>P</a:t>
            </a:r>
            <a:r>
              <a:rPr sz="3200" u="sng" spc="-30" dirty="0"/>
              <a:t>R</a:t>
            </a:r>
            <a:r>
              <a:rPr sz="3200" u="sng" spc="10" dirty="0"/>
              <a:t>O</a:t>
            </a:r>
            <a:r>
              <a:rPr sz="3200" u="sng" spc="-15" dirty="0"/>
              <a:t>P</a:t>
            </a:r>
            <a:r>
              <a:rPr sz="3200" u="sng" spc="10" dirty="0"/>
              <a:t>O</a:t>
            </a:r>
            <a:r>
              <a:rPr sz="3200" u="sng" spc="25" dirty="0"/>
              <a:t>S</a:t>
            </a:r>
            <a:r>
              <a:rPr sz="3200" u="sng" spc="-30" dirty="0"/>
              <a:t>I</a:t>
            </a:r>
            <a:r>
              <a:rPr sz="3200" u="sng" spc="-35" dirty="0"/>
              <a:t>T</a:t>
            </a:r>
            <a:r>
              <a:rPr sz="3200" u="sng" spc="-30" dirty="0"/>
              <a:t>I</a:t>
            </a:r>
            <a:r>
              <a:rPr sz="3200" u="sng" spc="10" dirty="0"/>
              <a:t>O</a:t>
            </a:r>
            <a:r>
              <a:rPr sz="32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0A30E37-B479-1D01-1848-E98DB6748C04}"/>
              </a:ext>
            </a:extLst>
          </p:cNvPr>
          <p:cNvSpPr txBox="1"/>
          <p:nvPr/>
        </p:nvSpPr>
        <p:spPr>
          <a:xfrm>
            <a:off x="1785567" y="926298"/>
            <a:ext cx="7848600" cy="5632311"/>
          </a:xfrm>
          <a:prstGeom prst="rect">
            <a:avLst/>
          </a:prstGeom>
          <a:noFill/>
        </p:spPr>
        <p:txBody>
          <a:bodyPr wrap="square" rtlCol="0" anchor="ctr">
            <a:spAutoFit/>
          </a:bodyPr>
          <a:lstStyle/>
          <a:p>
            <a:r>
              <a:rPr lang="en-US" sz="2000" b="1" i="0" u="sng" dirty="0">
                <a:effectLst/>
                <a:latin typeface="Times New Roman" panose="02020603050405020304" pitchFamily="18" charset="0"/>
                <a:cs typeface="Times New Roman" panose="02020603050405020304" pitchFamily="18" charset="0"/>
              </a:rPr>
              <a:t>Solution:</a:t>
            </a:r>
            <a:br>
              <a:rPr lang="en-US" dirty="0">
                <a:latin typeface="Times New Roman" panose="02020603050405020304" pitchFamily="18" charset="0"/>
                <a:cs typeface="Times New Roman" panose="02020603050405020304" pitchFamily="18" charset="0"/>
              </a:rPr>
            </a:br>
            <a:r>
              <a:rPr lang="en-US" b="0" i="0" u="sng" dirty="0">
                <a:effectLst/>
                <a:latin typeface="Times New Roman" panose="02020603050405020304" pitchFamily="18" charset="0"/>
                <a:cs typeface="Times New Roman" panose="02020603050405020304" pitchFamily="18" charset="0"/>
              </a:rPr>
              <a:t>The solution for the music recommendation system machine learning project using the K-Nearest Neighbors (KNN) algorithm involves implementing the following steps:</a:t>
            </a:r>
            <a:br>
              <a:rPr lang="en-US" u="sng"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1. </a:t>
            </a:r>
            <a:r>
              <a:rPr lang="en-US" b="1" i="0" u="sng" dirty="0">
                <a:effectLst/>
                <a:latin typeface="Times New Roman" panose="02020603050405020304" pitchFamily="18" charset="0"/>
                <a:cs typeface="Times New Roman" panose="02020603050405020304" pitchFamily="18" charset="0"/>
              </a:rPr>
              <a:t>Data Collection</a:t>
            </a:r>
            <a:r>
              <a:rPr lang="en-US" b="0" i="0" dirty="0">
                <a:effectLst/>
                <a:latin typeface="Times New Roman" panose="02020603050405020304" pitchFamily="18" charset="0"/>
                <a:cs typeface="Times New Roman" panose="02020603050405020304" pitchFamily="18" charset="0"/>
              </a:rPr>
              <a:t>: Gather a dataset containing user music preferences, including features such as genre, artist, album, and rating.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2. </a:t>
            </a:r>
            <a:r>
              <a:rPr lang="en-US" b="1" i="0" u="sng" dirty="0">
                <a:effectLst/>
                <a:latin typeface="Times New Roman" panose="02020603050405020304" pitchFamily="18" charset="0"/>
                <a:cs typeface="Times New Roman" panose="02020603050405020304" pitchFamily="18" charset="0"/>
              </a:rPr>
              <a:t>Data Preprocessing</a:t>
            </a:r>
            <a:r>
              <a:rPr lang="en-US" b="0" i="0" dirty="0">
                <a:effectLst/>
                <a:latin typeface="Times New Roman" panose="02020603050405020304" pitchFamily="18" charset="0"/>
                <a:cs typeface="Times New Roman" panose="02020603050405020304" pitchFamily="18" charset="0"/>
              </a:rPr>
              <a:t>: Clean and preprocess the data, normalize the features, and split it into training and testing sets.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3. </a:t>
            </a:r>
            <a:r>
              <a:rPr lang="en-US" b="1" i="0" u="sng" dirty="0">
                <a:effectLst/>
                <a:latin typeface="Times New Roman" panose="02020603050405020304" pitchFamily="18" charset="0"/>
                <a:cs typeface="Times New Roman" panose="02020603050405020304" pitchFamily="18" charset="0"/>
              </a:rPr>
              <a:t>Model Training</a:t>
            </a:r>
            <a:r>
              <a:rPr lang="en-US" b="0" i="0" dirty="0">
                <a:effectLst/>
                <a:latin typeface="Times New Roman" panose="02020603050405020304" pitchFamily="18" charset="0"/>
                <a:cs typeface="Times New Roman" panose="02020603050405020304" pitchFamily="18" charset="0"/>
              </a:rPr>
              <a:t>: Train the KNN algorithm on the training data, specifying the number of neighbors to consider.</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4. </a:t>
            </a:r>
            <a:r>
              <a:rPr lang="en-US" b="1" i="0" u="sng" dirty="0">
                <a:effectLst/>
                <a:latin typeface="Times New Roman" panose="02020603050405020304" pitchFamily="18" charset="0"/>
                <a:cs typeface="Times New Roman" panose="02020603050405020304" pitchFamily="18" charset="0"/>
              </a:rPr>
              <a:t>Recommendation Generation</a:t>
            </a:r>
            <a:r>
              <a:rPr lang="en-US" b="0" i="0" dirty="0">
                <a:effectLst/>
                <a:latin typeface="Times New Roman" panose="02020603050405020304" pitchFamily="18" charset="0"/>
                <a:cs typeface="Times New Roman" panose="02020603050405020304" pitchFamily="18" charset="0"/>
              </a:rPr>
              <a:t>: Use the trained model to make music recommendations for users based on their preferences. The algorithm will find the K most similar users or items and suggest music that aligns with their tastes.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5. </a:t>
            </a:r>
            <a:r>
              <a:rPr lang="en-US" b="1" i="0" u="sng" dirty="0">
                <a:effectLst/>
                <a:latin typeface="Times New Roman" panose="02020603050405020304" pitchFamily="18" charset="0"/>
                <a:cs typeface="Times New Roman" panose="02020603050405020304" pitchFamily="18" charset="0"/>
              </a:rPr>
              <a:t>Evaluation</a:t>
            </a:r>
            <a:r>
              <a:rPr lang="en-US" b="0" i="0" dirty="0">
                <a:effectLst/>
                <a:latin typeface="Times New Roman" panose="02020603050405020304" pitchFamily="18" charset="0"/>
                <a:cs typeface="Times New Roman" panose="02020603050405020304" pitchFamily="18" charset="0"/>
              </a:rPr>
              <a:t>: Evaluate the performance of the recommendation system using metrics such as accuracy, precision, recall, and F1 score to ensure its effectiveness.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1966</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Arial MT</vt:lpstr>
      <vt:lpstr>Calibri</vt:lpstr>
      <vt:lpstr>Times New Roman</vt:lpstr>
      <vt:lpstr>Trebuchet MS</vt:lpstr>
      <vt:lpstr>Office Theme</vt:lpstr>
      <vt:lpstr>NAME: Samuela V Catherine  </vt:lpstr>
      <vt:lpstr>PROJECT TITLE</vt:lpstr>
      <vt:lpstr>AGENDA</vt:lpstr>
      <vt:lpstr>PowerPoint Presentation</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SUMI</dc:creator>
  <cp:lastModifiedBy>SAMUELA V CATHERINE</cp:lastModifiedBy>
  <cp:revision>55</cp:revision>
  <dcterms:created xsi:type="dcterms:W3CDTF">2024-03-29T18:14:54Z</dcterms:created>
  <dcterms:modified xsi:type="dcterms:W3CDTF">2024-04-01T14:05:05Z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