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104" d="100"/>
          <a:sy n="104" d="100"/>
        </p:scale>
        <p:origin x="232"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B73E48-60BD-4990-8FA6-0FB547F702B7}" type="doc">
      <dgm:prSet loTypeId="urn:microsoft.com/office/officeart/2005/8/layout/hierarchy3" loCatId="hierarchy" qsTypeId="urn:microsoft.com/office/officeart/2005/8/quickstyle/simple1" qsCatId="simple" csTypeId="urn:microsoft.com/office/officeart/2005/8/colors/colorful1" csCatId="colorful"/>
      <dgm:spPr/>
      <dgm:t>
        <a:bodyPr/>
        <a:lstStyle/>
        <a:p>
          <a:endParaRPr lang="en-US"/>
        </a:p>
      </dgm:t>
    </dgm:pt>
    <dgm:pt modelId="{08790A81-4314-429E-8FD6-B03C8457B653}">
      <dgm:prSet/>
      <dgm:spPr/>
      <dgm:t>
        <a:bodyPr/>
        <a:lstStyle/>
        <a:p>
          <a:r>
            <a:rPr lang="en-US"/>
            <a:t>Scrum Master</a:t>
          </a:r>
        </a:p>
      </dgm:t>
    </dgm:pt>
    <dgm:pt modelId="{876989F5-37CB-497C-A2A3-36CFEBC66068}" type="parTrans" cxnId="{79F0ACB9-7288-46CE-B106-26F70CE73831}">
      <dgm:prSet/>
      <dgm:spPr/>
      <dgm:t>
        <a:bodyPr/>
        <a:lstStyle/>
        <a:p>
          <a:endParaRPr lang="en-US"/>
        </a:p>
      </dgm:t>
    </dgm:pt>
    <dgm:pt modelId="{A5F6CCB4-1219-4D85-AEFF-5513A8F06D41}" type="sibTrans" cxnId="{79F0ACB9-7288-46CE-B106-26F70CE73831}">
      <dgm:prSet/>
      <dgm:spPr/>
      <dgm:t>
        <a:bodyPr/>
        <a:lstStyle/>
        <a:p>
          <a:endParaRPr lang="en-US"/>
        </a:p>
      </dgm:t>
    </dgm:pt>
    <dgm:pt modelId="{CF5C5B85-A0B3-4359-B57D-9DB958FB8CDD}">
      <dgm:prSet/>
      <dgm:spPr/>
      <dgm:t>
        <a:bodyPr/>
        <a:lstStyle/>
        <a:p>
          <a:r>
            <a:rPr lang="en-US"/>
            <a:t>Product Owner </a:t>
          </a:r>
        </a:p>
      </dgm:t>
    </dgm:pt>
    <dgm:pt modelId="{73566046-4937-48B2-AEB4-28B4DA49CDD9}" type="parTrans" cxnId="{01444B04-946A-43CC-B5BF-D139153B599B}">
      <dgm:prSet/>
      <dgm:spPr/>
      <dgm:t>
        <a:bodyPr/>
        <a:lstStyle/>
        <a:p>
          <a:endParaRPr lang="en-US"/>
        </a:p>
      </dgm:t>
    </dgm:pt>
    <dgm:pt modelId="{B7861933-AF19-4432-87E8-BB87FF6A2A72}" type="sibTrans" cxnId="{01444B04-946A-43CC-B5BF-D139153B599B}">
      <dgm:prSet/>
      <dgm:spPr/>
      <dgm:t>
        <a:bodyPr/>
        <a:lstStyle/>
        <a:p>
          <a:endParaRPr lang="en-US"/>
        </a:p>
      </dgm:t>
    </dgm:pt>
    <dgm:pt modelId="{AF015D22-2D89-428D-95D2-2747D3F631D1}">
      <dgm:prSet/>
      <dgm:spPr/>
      <dgm:t>
        <a:bodyPr/>
        <a:lstStyle/>
        <a:p>
          <a:r>
            <a:rPr lang="en-US"/>
            <a:t>Developers </a:t>
          </a:r>
        </a:p>
      </dgm:t>
    </dgm:pt>
    <dgm:pt modelId="{68C53E05-CC9E-4387-9CB7-C927D3FA6913}" type="parTrans" cxnId="{43C5AF2C-4998-4F90-8571-3B91C3D705E8}">
      <dgm:prSet/>
      <dgm:spPr/>
      <dgm:t>
        <a:bodyPr/>
        <a:lstStyle/>
        <a:p>
          <a:endParaRPr lang="en-US"/>
        </a:p>
      </dgm:t>
    </dgm:pt>
    <dgm:pt modelId="{C653CE50-3431-467C-9387-212F9F830387}" type="sibTrans" cxnId="{43C5AF2C-4998-4F90-8571-3B91C3D705E8}">
      <dgm:prSet/>
      <dgm:spPr/>
      <dgm:t>
        <a:bodyPr/>
        <a:lstStyle/>
        <a:p>
          <a:endParaRPr lang="en-US"/>
        </a:p>
      </dgm:t>
    </dgm:pt>
    <dgm:pt modelId="{CA33FF50-DF30-E14B-9075-3A849E0F2180}" type="pres">
      <dgm:prSet presAssocID="{B4B73E48-60BD-4990-8FA6-0FB547F702B7}" presName="diagram" presStyleCnt="0">
        <dgm:presLayoutVars>
          <dgm:chPref val="1"/>
          <dgm:dir/>
          <dgm:animOne val="branch"/>
          <dgm:animLvl val="lvl"/>
          <dgm:resizeHandles/>
        </dgm:presLayoutVars>
      </dgm:prSet>
      <dgm:spPr/>
    </dgm:pt>
    <dgm:pt modelId="{7477C786-76A3-8E45-A717-82FED86E515D}" type="pres">
      <dgm:prSet presAssocID="{08790A81-4314-429E-8FD6-B03C8457B653}" presName="root" presStyleCnt="0"/>
      <dgm:spPr/>
    </dgm:pt>
    <dgm:pt modelId="{4C0E284F-7DC4-654F-94AB-029D73A1314E}" type="pres">
      <dgm:prSet presAssocID="{08790A81-4314-429E-8FD6-B03C8457B653}" presName="rootComposite" presStyleCnt="0"/>
      <dgm:spPr/>
    </dgm:pt>
    <dgm:pt modelId="{E722AD9F-A728-5744-B6A8-FC4AA5ACDDAA}" type="pres">
      <dgm:prSet presAssocID="{08790A81-4314-429E-8FD6-B03C8457B653}" presName="rootText" presStyleLbl="node1" presStyleIdx="0" presStyleCnt="3"/>
      <dgm:spPr/>
    </dgm:pt>
    <dgm:pt modelId="{EE7AB743-0101-DF4E-A867-070AD8C96DE8}" type="pres">
      <dgm:prSet presAssocID="{08790A81-4314-429E-8FD6-B03C8457B653}" presName="rootConnector" presStyleLbl="node1" presStyleIdx="0" presStyleCnt="3"/>
      <dgm:spPr/>
    </dgm:pt>
    <dgm:pt modelId="{44DF3432-C571-CB43-9064-903D2F8D7F21}" type="pres">
      <dgm:prSet presAssocID="{08790A81-4314-429E-8FD6-B03C8457B653}" presName="childShape" presStyleCnt="0"/>
      <dgm:spPr/>
    </dgm:pt>
    <dgm:pt modelId="{316DBA06-07D1-E243-AEA8-22FB3374B221}" type="pres">
      <dgm:prSet presAssocID="{CF5C5B85-A0B3-4359-B57D-9DB958FB8CDD}" presName="root" presStyleCnt="0"/>
      <dgm:spPr/>
    </dgm:pt>
    <dgm:pt modelId="{1EB78845-03FA-C848-AD6B-596454EA714C}" type="pres">
      <dgm:prSet presAssocID="{CF5C5B85-A0B3-4359-B57D-9DB958FB8CDD}" presName="rootComposite" presStyleCnt="0"/>
      <dgm:spPr/>
    </dgm:pt>
    <dgm:pt modelId="{772330E2-7459-704E-804A-9EC6EE504737}" type="pres">
      <dgm:prSet presAssocID="{CF5C5B85-A0B3-4359-B57D-9DB958FB8CDD}" presName="rootText" presStyleLbl="node1" presStyleIdx="1" presStyleCnt="3"/>
      <dgm:spPr/>
    </dgm:pt>
    <dgm:pt modelId="{8F85F66A-EA9E-0A40-B0DB-BE3681119B51}" type="pres">
      <dgm:prSet presAssocID="{CF5C5B85-A0B3-4359-B57D-9DB958FB8CDD}" presName="rootConnector" presStyleLbl="node1" presStyleIdx="1" presStyleCnt="3"/>
      <dgm:spPr/>
    </dgm:pt>
    <dgm:pt modelId="{AA5ED4FB-4505-DA49-AA94-862E321AB7E2}" type="pres">
      <dgm:prSet presAssocID="{CF5C5B85-A0B3-4359-B57D-9DB958FB8CDD}" presName="childShape" presStyleCnt="0"/>
      <dgm:spPr/>
    </dgm:pt>
    <dgm:pt modelId="{087D3560-37CF-D940-8D4F-C65507B14154}" type="pres">
      <dgm:prSet presAssocID="{AF015D22-2D89-428D-95D2-2747D3F631D1}" presName="root" presStyleCnt="0"/>
      <dgm:spPr/>
    </dgm:pt>
    <dgm:pt modelId="{7522EC75-37B8-C546-B12C-CBBBB707D429}" type="pres">
      <dgm:prSet presAssocID="{AF015D22-2D89-428D-95D2-2747D3F631D1}" presName="rootComposite" presStyleCnt="0"/>
      <dgm:spPr/>
    </dgm:pt>
    <dgm:pt modelId="{F431DB1B-308B-E64B-93D9-34D0BED8C01B}" type="pres">
      <dgm:prSet presAssocID="{AF015D22-2D89-428D-95D2-2747D3F631D1}" presName="rootText" presStyleLbl="node1" presStyleIdx="2" presStyleCnt="3"/>
      <dgm:spPr/>
    </dgm:pt>
    <dgm:pt modelId="{603CB07D-65DE-2144-8E2C-C10B7B287F9A}" type="pres">
      <dgm:prSet presAssocID="{AF015D22-2D89-428D-95D2-2747D3F631D1}" presName="rootConnector" presStyleLbl="node1" presStyleIdx="2" presStyleCnt="3"/>
      <dgm:spPr/>
    </dgm:pt>
    <dgm:pt modelId="{3FD5C7BA-9A08-8E41-8027-97D9E252BC8C}" type="pres">
      <dgm:prSet presAssocID="{AF015D22-2D89-428D-95D2-2747D3F631D1}" presName="childShape" presStyleCnt="0"/>
      <dgm:spPr/>
    </dgm:pt>
  </dgm:ptLst>
  <dgm:cxnLst>
    <dgm:cxn modelId="{01444B04-946A-43CC-B5BF-D139153B599B}" srcId="{B4B73E48-60BD-4990-8FA6-0FB547F702B7}" destId="{CF5C5B85-A0B3-4359-B57D-9DB958FB8CDD}" srcOrd="1" destOrd="0" parTransId="{73566046-4937-48B2-AEB4-28B4DA49CDD9}" sibTransId="{B7861933-AF19-4432-87E8-BB87FF6A2A72}"/>
    <dgm:cxn modelId="{AC05090F-EA90-E041-AECD-99AEBDEE7C42}" type="presOf" srcId="{08790A81-4314-429E-8FD6-B03C8457B653}" destId="{EE7AB743-0101-DF4E-A867-070AD8C96DE8}" srcOrd="1" destOrd="0" presId="urn:microsoft.com/office/officeart/2005/8/layout/hierarchy3"/>
    <dgm:cxn modelId="{144C4328-93DB-714C-A5A4-50D4E82C8268}" type="presOf" srcId="{08790A81-4314-429E-8FD6-B03C8457B653}" destId="{E722AD9F-A728-5744-B6A8-FC4AA5ACDDAA}" srcOrd="0" destOrd="0" presId="urn:microsoft.com/office/officeart/2005/8/layout/hierarchy3"/>
    <dgm:cxn modelId="{28677E28-D0A5-E844-AE60-03AE5294BA9C}" type="presOf" srcId="{AF015D22-2D89-428D-95D2-2747D3F631D1}" destId="{603CB07D-65DE-2144-8E2C-C10B7B287F9A}" srcOrd="1" destOrd="0" presId="urn:microsoft.com/office/officeart/2005/8/layout/hierarchy3"/>
    <dgm:cxn modelId="{43C5AF2C-4998-4F90-8571-3B91C3D705E8}" srcId="{B4B73E48-60BD-4990-8FA6-0FB547F702B7}" destId="{AF015D22-2D89-428D-95D2-2747D3F631D1}" srcOrd="2" destOrd="0" parTransId="{68C53E05-CC9E-4387-9CB7-C927D3FA6913}" sibTransId="{C653CE50-3431-467C-9387-212F9F830387}"/>
    <dgm:cxn modelId="{49A95330-CE1C-2E48-86F7-B7850A9C8F91}" type="presOf" srcId="{B4B73E48-60BD-4990-8FA6-0FB547F702B7}" destId="{CA33FF50-DF30-E14B-9075-3A849E0F2180}" srcOrd="0" destOrd="0" presId="urn:microsoft.com/office/officeart/2005/8/layout/hierarchy3"/>
    <dgm:cxn modelId="{56D78087-26E7-6D48-860B-03A2CF0087A6}" type="presOf" srcId="{AF015D22-2D89-428D-95D2-2747D3F631D1}" destId="{F431DB1B-308B-E64B-93D9-34D0BED8C01B}" srcOrd="0" destOrd="0" presId="urn:microsoft.com/office/officeart/2005/8/layout/hierarchy3"/>
    <dgm:cxn modelId="{1C4EA294-57D2-4342-8FD1-334042F0C6D8}" type="presOf" srcId="{CF5C5B85-A0B3-4359-B57D-9DB958FB8CDD}" destId="{8F85F66A-EA9E-0A40-B0DB-BE3681119B51}" srcOrd="1" destOrd="0" presId="urn:microsoft.com/office/officeart/2005/8/layout/hierarchy3"/>
    <dgm:cxn modelId="{79F0ACB9-7288-46CE-B106-26F70CE73831}" srcId="{B4B73E48-60BD-4990-8FA6-0FB547F702B7}" destId="{08790A81-4314-429E-8FD6-B03C8457B653}" srcOrd="0" destOrd="0" parTransId="{876989F5-37CB-497C-A2A3-36CFEBC66068}" sibTransId="{A5F6CCB4-1219-4D85-AEFF-5513A8F06D41}"/>
    <dgm:cxn modelId="{FA9BA3EC-9DEE-EA4C-9072-327F115CD66F}" type="presOf" srcId="{CF5C5B85-A0B3-4359-B57D-9DB958FB8CDD}" destId="{772330E2-7459-704E-804A-9EC6EE504737}" srcOrd="0" destOrd="0" presId="urn:microsoft.com/office/officeart/2005/8/layout/hierarchy3"/>
    <dgm:cxn modelId="{52633BCB-9865-9845-A14C-808E87A3E155}" type="presParOf" srcId="{CA33FF50-DF30-E14B-9075-3A849E0F2180}" destId="{7477C786-76A3-8E45-A717-82FED86E515D}" srcOrd="0" destOrd="0" presId="urn:microsoft.com/office/officeart/2005/8/layout/hierarchy3"/>
    <dgm:cxn modelId="{3B92EC61-7C4E-384C-8EE5-62929AD65D89}" type="presParOf" srcId="{7477C786-76A3-8E45-A717-82FED86E515D}" destId="{4C0E284F-7DC4-654F-94AB-029D73A1314E}" srcOrd="0" destOrd="0" presId="urn:microsoft.com/office/officeart/2005/8/layout/hierarchy3"/>
    <dgm:cxn modelId="{AD6E2374-ECBC-2F4F-ADC0-88F9E850142A}" type="presParOf" srcId="{4C0E284F-7DC4-654F-94AB-029D73A1314E}" destId="{E722AD9F-A728-5744-B6A8-FC4AA5ACDDAA}" srcOrd="0" destOrd="0" presId="urn:microsoft.com/office/officeart/2005/8/layout/hierarchy3"/>
    <dgm:cxn modelId="{AB489977-5554-1C4F-9C8C-DDBEC6A1481D}" type="presParOf" srcId="{4C0E284F-7DC4-654F-94AB-029D73A1314E}" destId="{EE7AB743-0101-DF4E-A867-070AD8C96DE8}" srcOrd="1" destOrd="0" presId="urn:microsoft.com/office/officeart/2005/8/layout/hierarchy3"/>
    <dgm:cxn modelId="{F34E5E33-DA61-8845-BBD9-CBD1F8DE9F33}" type="presParOf" srcId="{7477C786-76A3-8E45-A717-82FED86E515D}" destId="{44DF3432-C571-CB43-9064-903D2F8D7F21}" srcOrd="1" destOrd="0" presId="urn:microsoft.com/office/officeart/2005/8/layout/hierarchy3"/>
    <dgm:cxn modelId="{24517361-E0BC-E144-8EB0-8B736CAD5848}" type="presParOf" srcId="{CA33FF50-DF30-E14B-9075-3A849E0F2180}" destId="{316DBA06-07D1-E243-AEA8-22FB3374B221}" srcOrd="1" destOrd="0" presId="urn:microsoft.com/office/officeart/2005/8/layout/hierarchy3"/>
    <dgm:cxn modelId="{2A63D414-D011-7242-9F1C-81370755BD53}" type="presParOf" srcId="{316DBA06-07D1-E243-AEA8-22FB3374B221}" destId="{1EB78845-03FA-C848-AD6B-596454EA714C}" srcOrd="0" destOrd="0" presId="urn:microsoft.com/office/officeart/2005/8/layout/hierarchy3"/>
    <dgm:cxn modelId="{6E4E830A-2834-564C-9B0E-D7E908E98DDE}" type="presParOf" srcId="{1EB78845-03FA-C848-AD6B-596454EA714C}" destId="{772330E2-7459-704E-804A-9EC6EE504737}" srcOrd="0" destOrd="0" presId="urn:microsoft.com/office/officeart/2005/8/layout/hierarchy3"/>
    <dgm:cxn modelId="{232C1678-B259-0B40-A364-B4450CB4CA92}" type="presParOf" srcId="{1EB78845-03FA-C848-AD6B-596454EA714C}" destId="{8F85F66A-EA9E-0A40-B0DB-BE3681119B51}" srcOrd="1" destOrd="0" presId="urn:microsoft.com/office/officeart/2005/8/layout/hierarchy3"/>
    <dgm:cxn modelId="{4FFBC071-6735-2F4D-8815-9DB15B518A88}" type="presParOf" srcId="{316DBA06-07D1-E243-AEA8-22FB3374B221}" destId="{AA5ED4FB-4505-DA49-AA94-862E321AB7E2}" srcOrd="1" destOrd="0" presId="urn:microsoft.com/office/officeart/2005/8/layout/hierarchy3"/>
    <dgm:cxn modelId="{E1DEC223-25ED-B546-AC56-1E89EB171BA8}" type="presParOf" srcId="{CA33FF50-DF30-E14B-9075-3A849E0F2180}" destId="{087D3560-37CF-D940-8D4F-C65507B14154}" srcOrd="2" destOrd="0" presId="urn:microsoft.com/office/officeart/2005/8/layout/hierarchy3"/>
    <dgm:cxn modelId="{B94DC008-2270-774C-963F-19E225DE37E0}" type="presParOf" srcId="{087D3560-37CF-D940-8D4F-C65507B14154}" destId="{7522EC75-37B8-C546-B12C-CBBBB707D429}" srcOrd="0" destOrd="0" presId="urn:microsoft.com/office/officeart/2005/8/layout/hierarchy3"/>
    <dgm:cxn modelId="{59504716-E6D0-4841-8F69-FDC0261BE6B9}" type="presParOf" srcId="{7522EC75-37B8-C546-B12C-CBBBB707D429}" destId="{F431DB1B-308B-E64B-93D9-34D0BED8C01B}" srcOrd="0" destOrd="0" presId="urn:microsoft.com/office/officeart/2005/8/layout/hierarchy3"/>
    <dgm:cxn modelId="{BA85702D-665C-144C-BDDE-3F302CB5256C}" type="presParOf" srcId="{7522EC75-37B8-C546-B12C-CBBBB707D429}" destId="{603CB07D-65DE-2144-8E2C-C10B7B287F9A}" srcOrd="1" destOrd="0" presId="urn:microsoft.com/office/officeart/2005/8/layout/hierarchy3"/>
    <dgm:cxn modelId="{329E3A6F-1D16-9C4E-94B1-C9D89554836F}" type="presParOf" srcId="{087D3560-37CF-D940-8D4F-C65507B14154}" destId="{3FD5C7BA-9A08-8E41-8027-97D9E252BC8C}"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22AD9F-A728-5744-B6A8-FC4AA5ACDDAA}">
      <dsp:nvSpPr>
        <dsp:cNvPr id="0" name=""/>
        <dsp:cNvSpPr/>
      </dsp:nvSpPr>
      <dsp:spPr>
        <a:xfrm>
          <a:off x="1253" y="758216"/>
          <a:ext cx="2932983" cy="146649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55880" rIns="83820" bIns="55880" numCol="1" spcCol="1270" anchor="ctr" anchorCtr="0">
          <a:noAutofit/>
        </a:bodyPr>
        <a:lstStyle/>
        <a:p>
          <a:pPr marL="0" lvl="0" indent="0" algn="ctr" defTabSz="1955800">
            <a:lnSpc>
              <a:spcPct val="90000"/>
            </a:lnSpc>
            <a:spcBef>
              <a:spcPct val="0"/>
            </a:spcBef>
            <a:spcAft>
              <a:spcPct val="35000"/>
            </a:spcAft>
            <a:buNone/>
          </a:pPr>
          <a:r>
            <a:rPr lang="en-US" sz="4400" kern="1200"/>
            <a:t>Scrum Master</a:t>
          </a:r>
        </a:p>
      </dsp:txBody>
      <dsp:txXfrm>
        <a:off x="44205" y="801168"/>
        <a:ext cx="2847079" cy="1380587"/>
      </dsp:txXfrm>
    </dsp:sp>
    <dsp:sp modelId="{772330E2-7459-704E-804A-9EC6EE504737}">
      <dsp:nvSpPr>
        <dsp:cNvPr id="0" name=""/>
        <dsp:cNvSpPr/>
      </dsp:nvSpPr>
      <dsp:spPr>
        <a:xfrm>
          <a:off x="3667483" y="758216"/>
          <a:ext cx="2932983" cy="146649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55880" rIns="83820" bIns="55880" numCol="1" spcCol="1270" anchor="ctr" anchorCtr="0">
          <a:noAutofit/>
        </a:bodyPr>
        <a:lstStyle/>
        <a:p>
          <a:pPr marL="0" lvl="0" indent="0" algn="ctr" defTabSz="1955800">
            <a:lnSpc>
              <a:spcPct val="90000"/>
            </a:lnSpc>
            <a:spcBef>
              <a:spcPct val="0"/>
            </a:spcBef>
            <a:spcAft>
              <a:spcPct val="35000"/>
            </a:spcAft>
            <a:buNone/>
          </a:pPr>
          <a:r>
            <a:rPr lang="en-US" sz="4400" kern="1200"/>
            <a:t>Product Owner </a:t>
          </a:r>
        </a:p>
      </dsp:txBody>
      <dsp:txXfrm>
        <a:off x="3710435" y="801168"/>
        <a:ext cx="2847079" cy="1380587"/>
      </dsp:txXfrm>
    </dsp:sp>
    <dsp:sp modelId="{F431DB1B-308B-E64B-93D9-34D0BED8C01B}">
      <dsp:nvSpPr>
        <dsp:cNvPr id="0" name=""/>
        <dsp:cNvSpPr/>
      </dsp:nvSpPr>
      <dsp:spPr>
        <a:xfrm>
          <a:off x="7333712" y="758216"/>
          <a:ext cx="2932983" cy="1466491"/>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55880" rIns="83820" bIns="55880" numCol="1" spcCol="1270" anchor="ctr" anchorCtr="0">
          <a:noAutofit/>
        </a:bodyPr>
        <a:lstStyle/>
        <a:p>
          <a:pPr marL="0" lvl="0" indent="0" algn="ctr" defTabSz="1955800">
            <a:lnSpc>
              <a:spcPct val="90000"/>
            </a:lnSpc>
            <a:spcBef>
              <a:spcPct val="0"/>
            </a:spcBef>
            <a:spcAft>
              <a:spcPct val="35000"/>
            </a:spcAft>
            <a:buNone/>
          </a:pPr>
          <a:r>
            <a:rPr lang="en-US" sz="4400" kern="1200"/>
            <a:t>Developers </a:t>
          </a:r>
        </a:p>
      </dsp:txBody>
      <dsp:txXfrm>
        <a:off x="7376664" y="801168"/>
        <a:ext cx="2847079" cy="138058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68B59F-3C55-924F-B2F7-2BDC651A1E76}" type="datetimeFigureOut">
              <a:rPr lang="en-US" smtClean="0"/>
              <a:t>10/12/20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F2B66B-0C2D-E543-8604-D00395BA6FFF}" type="slidenum">
              <a:rPr lang="en-US" smtClean="0"/>
              <a:t>‹#›</a:t>
            </a:fld>
            <a:endParaRPr lang="en-US"/>
          </a:p>
        </p:txBody>
      </p:sp>
    </p:spTree>
    <p:extLst>
      <p:ext uri="{BB962C8B-B14F-4D97-AF65-F5344CB8AC3E}">
        <p14:creationId xmlns:p14="http://schemas.microsoft.com/office/powerpoint/2010/main" val="859020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F2B66B-0C2D-E543-8604-D00395BA6FFF}" type="slidenum">
              <a:rPr lang="en-US" smtClean="0"/>
              <a:t>2</a:t>
            </a:fld>
            <a:endParaRPr lang="en-US"/>
          </a:p>
        </p:txBody>
      </p:sp>
    </p:spTree>
    <p:extLst>
      <p:ext uri="{BB962C8B-B14F-4D97-AF65-F5344CB8AC3E}">
        <p14:creationId xmlns:p14="http://schemas.microsoft.com/office/powerpoint/2010/main" val="2902699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F2B66B-0C2D-E543-8604-D00395BA6FFF}" type="slidenum">
              <a:rPr lang="en-US" smtClean="0"/>
              <a:t>14</a:t>
            </a:fld>
            <a:endParaRPr lang="en-US"/>
          </a:p>
        </p:txBody>
      </p:sp>
    </p:spTree>
    <p:extLst>
      <p:ext uri="{BB962C8B-B14F-4D97-AF65-F5344CB8AC3E}">
        <p14:creationId xmlns:p14="http://schemas.microsoft.com/office/powerpoint/2010/main" val="2405985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10/12/20</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680680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10/12/20</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294191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10/12/20</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092789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10/12/20</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07753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10/12/20</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241998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10/12/20</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686350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10/12/20</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16536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10/12/20</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206754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10/12/20</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241404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10/12/20</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35416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10/12/20</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08788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10/12/20</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007258083"/>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9" r:id="rId6"/>
    <p:sldLayoutId id="2147483704" r:id="rId7"/>
    <p:sldLayoutId id="2147483705" r:id="rId8"/>
    <p:sldLayoutId id="2147483706" r:id="rId9"/>
    <p:sldLayoutId id="2147483708" r:id="rId10"/>
    <p:sldLayoutId id="2147483707"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41366D6-C516-4F5B-A901-BF0CD37A81A0}"/>
              </a:ext>
            </a:extLst>
          </p:cNvPr>
          <p:cNvPicPr>
            <a:picLocks noChangeAspect="1"/>
          </p:cNvPicPr>
          <p:nvPr/>
        </p:nvPicPr>
        <p:blipFill rotWithShape="1">
          <a:blip r:embed="rId2"/>
          <a:srcRect t="3168" b="12562"/>
          <a:stretch/>
        </p:blipFill>
        <p:spPr>
          <a:xfrm>
            <a:off x="20" y="10"/>
            <a:ext cx="12191979" cy="6857990"/>
          </a:xfrm>
          <a:prstGeom prst="rect">
            <a:avLst/>
          </a:prstGeom>
        </p:spPr>
      </p:pic>
      <p:sp>
        <p:nvSpPr>
          <p:cNvPr id="24" name="Rectangle 23">
            <a:extLst>
              <a:ext uri="{FF2B5EF4-FFF2-40B4-BE49-F238E27FC236}">
                <a16:creationId xmlns:a16="http://schemas.microsoft.com/office/drawing/2014/main" id="{52F9B1C2-7D20-4F91-A660-197C98B9A3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39445"/>
            <a:ext cx="6114985" cy="2298326"/>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0BF5D6-320A-9046-987F-6B55358E08C7}"/>
              </a:ext>
            </a:extLst>
          </p:cNvPr>
          <p:cNvSpPr>
            <a:spLocks noGrp="1"/>
          </p:cNvSpPr>
          <p:nvPr>
            <p:ph type="ctrTitle"/>
          </p:nvPr>
        </p:nvSpPr>
        <p:spPr>
          <a:xfrm>
            <a:off x="960119" y="2100845"/>
            <a:ext cx="4670234" cy="1975527"/>
          </a:xfrm>
        </p:spPr>
        <p:txBody>
          <a:bodyPr anchor="ctr">
            <a:normAutofit/>
          </a:bodyPr>
          <a:lstStyle/>
          <a:p>
            <a:pPr algn="l"/>
            <a:r>
              <a:rPr lang="en-US" sz="6600"/>
              <a:t>Why Scrum?</a:t>
            </a:r>
          </a:p>
        </p:txBody>
      </p:sp>
      <p:sp>
        <p:nvSpPr>
          <p:cNvPr id="26" name="Rectangle 25">
            <a:extLst>
              <a:ext uri="{FF2B5EF4-FFF2-40B4-BE49-F238E27FC236}">
                <a16:creationId xmlns:a16="http://schemas.microsoft.com/office/drawing/2014/main" id="{A89C4E6E-ECA4-40E5-A54E-13E92B678E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237771"/>
            <a:ext cx="6114982" cy="809351"/>
          </a:xfrm>
          <a:prstGeom prst="rect">
            <a:avLst/>
          </a:prstGeom>
          <a:solidFill>
            <a:schemeClr val="tx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7A1C786-2D9F-0E48-8D2F-AA7CA64BC0B4}"/>
              </a:ext>
            </a:extLst>
          </p:cNvPr>
          <p:cNvSpPr>
            <a:spLocks noGrp="1"/>
          </p:cNvSpPr>
          <p:nvPr>
            <p:ph type="subTitle" idx="1"/>
          </p:nvPr>
        </p:nvSpPr>
        <p:spPr>
          <a:xfrm>
            <a:off x="960119" y="4372379"/>
            <a:ext cx="4670233" cy="540135"/>
          </a:xfrm>
        </p:spPr>
        <p:txBody>
          <a:bodyPr anchor="ctr">
            <a:normAutofit/>
          </a:bodyPr>
          <a:lstStyle/>
          <a:p>
            <a:pPr algn="l"/>
            <a:r>
              <a:rPr lang="en-US" sz="2800"/>
              <a:t>Final Project CS-250</a:t>
            </a:r>
          </a:p>
        </p:txBody>
      </p:sp>
    </p:spTree>
    <p:extLst>
      <p:ext uri="{BB962C8B-B14F-4D97-AF65-F5344CB8AC3E}">
        <p14:creationId xmlns:p14="http://schemas.microsoft.com/office/powerpoint/2010/main" val="14176370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FC95DB-BA18-3746-A668-38B8AC3C674D}"/>
              </a:ext>
            </a:extLst>
          </p:cNvPr>
          <p:cNvSpPr>
            <a:spLocks noGrp="1"/>
          </p:cNvSpPr>
          <p:nvPr>
            <p:ph type="title"/>
          </p:nvPr>
        </p:nvSpPr>
        <p:spPr>
          <a:xfrm>
            <a:off x="960120" y="317814"/>
            <a:ext cx="10268712" cy="1700784"/>
          </a:xfrm>
        </p:spPr>
        <p:txBody>
          <a:bodyPr>
            <a:normAutofit/>
          </a:bodyPr>
          <a:lstStyle/>
          <a:p>
            <a:r>
              <a:rPr lang="en-US" dirty="0"/>
              <a:t>Develop</a:t>
            </a:r>
          </a:p>
        </p:txBody>
      </p:sp>
      <p:sp>
        <p:nvSpPr>
          <p:cNvPr id="3" name="Content Placeholder 2">
            <a:extLst>
              <a:ext uri="{FF2B5EF4-FFF2-40B4-BE49-F238E27FC236}">
                <a16:creationId xmlns:a16="http://schemas.microsoft.com/office/drawing/2014/main" id="{6CEF9718-8167-434B-B8C5-45880954780E}"/>
              </a:ext>
            </a:extLst>
          </p:cNvPr>
          <p:cNvSpPr>
            <a:spLocks noGrp="1"/>
          </p:cNvSpPr>
          <p:nvPr>
            <p:ph idx="1"/>
          </p:nvPr>
        </p:nvSpPr>
        <p:spPr>
          <a:xfrm>
            <a:off x="960120" y="2587752"/>
            <a:ext cx="10268712" cy="3593592"/>
          </a:xfrm>
        </p:spPr>
        <p:txBody>
          <a:bodyPr>
            <a:normAutofit/>
          </a:bodyPr>
          <a:lstStyle/>
          <a:p>
            <a:r>
              <a:rPr lang="en-US" dirty="0"/>
              <a:t>This next step is where the </a:t>
            </a:r>
            <a:r>
              <a:rPr lang="en-US" dirty="0" err="1"/>
              <a:t>devs</a:t>
            </a:r>
            <a:r>
              <a:rPr lang="en-US" dirty="0"/>
              <a:t> actually create the project. Along with the standards of the product owner. This part is usually what the daily meetings are about along with the majority of the work. </a:t>
            </a:r>
          </a:p>
        </p:txBody>
      </p:sp>
    </p:spTree>
    <p:extLst>
      <p:ext uri="{BB962C8B-B14F-4D97-AF65-F5344CB8AC3E}">
        <p14:creationId xmlns:p14="http://schemas.microsoft.com/office/powerpoint/2010/main" val="8735453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C1CECA-E4E1-8D4B-A4AA-FBA5F1CC7621}"/>
              </a:ext>
            </a:extLst>
          </p:cNvPr>
          <p:cNvSpPr>
            <a:spLocks noGrp="1"/>
          </p:cNvSpPr>
          <p:nvPr>
            <p:ph type="title"/>
          </p:nvPr>
        </p:nvSpPr>
        <p:spPr>
          <a:xfrm>
            <a:off x="960120" y="317814"/>
            <a:ext cx="10268712" cy="1700784"/>
          </a:xfrm>
        </p:spPr>
        <p:txBody>
          <a:bodyPr>
            <a:normAutofit/>
          </a:bodyPr>
          <a:lstStyle/>
          <a:p>
            <a:r>
              <a:rPr lang="en-US" dirty="0"/>
              <a:t>Test	</a:t>
            </a:r>
          </a:p>
        </p:txBody>
      </p:sp>
      <p:sp>
        <p:nvSpPr>
          <p:cNvPr id="3" name="Content Placeholder 2">
            <a:extLst>
              <a:ext uri="{FF2B5EF4-FFF2-40B4-BE49-F238E27FC236}">
                <a16:creationId xmlns:a16="http://schemas.microsoft.com/office/drawing/2014/main" id="{D4364F5F-F1E2-A24C-98FF-D8241BD033FA}"/>
              </a:ext>
            </a:extLst>
          </p:cNvPr>
          <p:cNvSpPr>
            <a:spLocks noGrp="1"/>
          </p:cNvSpPr>
          <p:nvPr>
            <p:ph idx="1"/>
          </p:nvPr>
        </p:nvSpPr>
        <p:spPr>
          <a:xfrm>
            <a:off x="960120" y="2587752"/>
            <a:ext cx="10268712" cy="3593592"/>
          </a:xfrm>
        </p:spPr>
        <p:txBody>
          <a:bodyPr>
            <a:normAutofit/>
          </a:bodyPr>
          <a:lstStyle/>
          <a:p>
            <a:r>
              <a:rPr lang="en-US" dirty="0"/>
              <a:t>Quality checking is a priority in programming or development and this method is no acceptation. This phase also takes a large amount of time from the </a:t>
            </a:r>
            <a:r>
              <a:rPr lang="en-US" dirty="0" err="1"/>
              <a:t>devs</a:t>
            </a:r>
            <a:r>
              <a:rPr lang="en-US" dirty="0"/>
              <a:t>.  </a:t>
            </a:r>
          </a:p>
        </p:txBody>
      </p:sp>
    </p:spTree>
    <p:extLst>
      <p:ext uri="{BB962C8B-B14F-4D97-AF65-F5344CB8AC3E}">
        <p14:creationId xmlns:p14="http://schemas.microsoft.com/office/powerpoint/2010/main" val="3754555210"/>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77EFB7-7603-1B43-BE5C-57AEE86715A7}"/>
              </a:ext>
            </a:extLst>
          </p:cNvPr>
          <p:cNvSpPr>
            <a:spLocks noGrp="1"/>
          </p:cNvSpPr>
          <p:nvPr>
            <p:ph type="title"/>
          </p:nvPr>
        </p:nvSpPr>
        <p:spPr>
          <a:xfrm>
            <a:off x="960120" y="317814"/>
            <a:ext cx="10268712" cy="1700784"/>
          </a:xfrm>
        </p:spPr>
        <p:txBody>
          <a:bodyPr>
            <a:normAutofit/>
          </a:bodyPr>
          <a:lstStyle/>
          <a:p>
            <a:r>
              <a:rPr lang="en-US" dirty="0"/>
              <a:t>Evaluate</a:t>
            </a:r>
          </a:p>
        </p:txBody>
      </p:sp>
      <p:sp>
        <p:nvSpPr>
          <p:cNvPr id="3" name="Content Placeholder 2">
            <a:extLst>
              <a:ext uri="{FF2B5EF4-FFF2-40B4-BE49-F238E27FC236}">
                <a16:creationId xmlns:a16="http://schemas.microsoft.com/office/drawing/2014/main" id="{FEF3896A-09E5-124F-8DA7-DFFF809E46C4}"/>
              </a:ext>
            </a:extLst>
          </p:cNvPr>
          <p:cNvSpPr>
            <a:spLocks noGrp="1"/>
          </p:cNvSpPr>
          <p:nvPr>
            <p:ph idx="1"/>
          </p:nvPr>
        </p:nvSpPr>
        <p:spPr>
          <a:xfrm>
            <a:off x="960120" y="2587752"/>
            <a:ext cx="10268712" cy="3593592"/>
          </a:xfrm>
        </p:spPr>
        <p:txBody>
          <a:bodyPr>
            <a:normAutofit/>
          </a:bodyPr>
          <a:lstStyle/>
          <a:p>
            <a:r>
              <a:rPr lang="en-US" dirty="0"/>
              <a:t>This phase is for the client to look at the work that has been done and to either approve or deny what they see. This is also where they would add more details that they want or don’t want. This is also why the initial meeting is so important. All the work done to this point hasn’t been checked by the client yet. If this is not what the client wants there could be some problems internally with the teams. </a:t>
            </a:r>
          </a:p>
        </p:txBody>
      </p:sp>
    </p:spTree>
    <p:extLst>
      <p:ext uri="{BB962C8B-B14F-4D97-AF65-F5344CB8AC3E}">
        <p14:creationId xmlns:p14="http://schemas.microsoft.com/office/powerpoint/2010/main" val="328721879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25EFA61-F0F8-4F4A-B750-81EE924F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4" y="0"/>
            <a:ext cx="7534655"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5179FE-908F-5F4F-A62E-7B54262E83A4}"/>
              </a:ext>
            </a:extLst>
          </p:cNvPr>
          <p:cNvSpPr>
            <a:spLocks noGrp="1"/>
          </p:cNvSpPr>
          <p:nvPr>
            <p:ph type="title"/>
          </p:nvPr>
        </p:nvSpPr>
        <p:spPr>
          <a:xfrm>
            <a:off x="5300811" y="317500"/>
            <a:ext cx="5927576" cy="1701800"/>
          </a:xfrm>
        </p:spPr>
        <p:txBody>
          <a:bodyPr>
            <a:normAutofit/>
          </a:bodyPr>
          <a:lstStyle/>
          <a:p>
            <a:r>
              <a:rPr lang="en-US" sz="5600"/>
              <a:t>Waterfall vs agile</a:t>
            </a:r>
          </a:p>
        </p:txBody>
      </p:sp>
      <p:pic>
        <p:nvPicPr>
          <p:cNvPr id="5" name="Picture 4" descr="Diagram&#10;&#10;Description automatically generated">
            <a:extLst>
              <a:ext uri="{FF2B5EF4-FFF2-40B4-BE49-F238E27FC236}">
                <a16:creationId xmlns:a16="http://schemas.microsoft.com/office/drawing/2014/main" id="{3EC6F419-937B-41E6-9F68-6F7D87ECA927}"/>
              </a:ext>
            </a:extLst>
          </p:cNvPr>
          <p:cNvPicPr>
            <a:picLocks noChangeAspect="1"/>
          </p:cNvPicPr>
          <p:nvPr/>
        </p:nvPicPr>
        <p:blipFill rotWithShape="1">
          <a:blip r:embed="rId2"/>
          <a:srcRect l="51246" r="6988"/>
          <a:stretch/>
        </p:blipFill>
        <p:spPr>
          <a:xfrm>
            <a:off x="20" y="10"/>
            <a:ext cx="4657324" cy="6857990"/>
          </a:xfrm>
          <a:prstGeom prst="rect">
            <a:avLst/>
          </a:prstGeom>
        </p:spPr>
      </p:pic>
      <p:sp>
        <p:nvSpPr>
          <p:cNvPr id="3" name="Content Placeholder 2">
            <a:extLst>
              <a:ext uri="{FF2B5EF4-FFF2-40B4-BE49-F238E27FC236}">
                <a16:creationId xmlns:a16="http://schemas.microsoft.com/office/drawing/2014/main" id="{51FC189D-68E9-0C42-904E-8783918751FB}"/>
              </a:ext>
            </a:extLst>
          </p:cNvPr>
          <p:cNvSpPr>
            <a:spLocks noGrp="1"/>
          </p:cNvSpPr>
          <p:nvPr>
            <p:ph idx="1"/>
          </p:nvPr>
        </p:nvSpPr>
        <p:spPr>
          <a:xfrm>
            <a:off x="5300810" y="2587625"/>
            <a:ext cx="5927577" cy="3594100"/>
          </a:xfrm>
        </p:spPr>
        <p:txBody>
          <a:bodyPr anchor="t">
            <a:normAutofit/>
          </a:bodyPr>
          <a:lstStyle/>
          <a:p>
            <a:r>
              <a:rPr lang="en-US" sz="2400" dirty="0"/>
              <a:t>With an agile approach everything can change orders or be adjusted the system is build for every part to be almost equal. For example, the </a:t>
            </a:r>
            <a:r>
              <a:rPr lang="en-US" sz="2400" dirty="0" err="1"/>
              <a:t>devs</a:t>
            </a:r>
            <a:r>
              <a:rPr lang="en-US" sz="2400" dirty="0"/>
              <a:t> could do some testing before they develop the project if needed. With waterfall everything is on a straightforward path and cannot be adjusted. Although this might be good for small projects but not for large. </a:t>
            </a:r>
          </a:p>
        </p:txBody>
      </p:sp>
    </p:spTree>
    <p:extLst>
      <p:ext uri="{BB962C8B-B14F-4D97-AF65-F5344CB8AC3E}">
        <p14:creationId xmlns:p14="http://schemas.microsoft.com/office/powerpoint/2010/main" val="1651416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2F0B14-2E71-A14C-9117-1A77A5BB44FE}"/>
              </a:ext>
            </a:extLst>
          </p:cNvPr>
          <p:cNvSpPr>
            <a:spLocks noGrp="1"/>
          </p:cNvSpPr>
          <p:nvPr>
            <p:ph type="title"/>
          </p:nvPr>
        </p:nvSpPr>
        <p:spPr>
          <a:xfrm>
            <a:off x="960120" y="643467"/>
            <a:ext cx="4628638" cy="5571066"/>
          </a:xfrm>
        </p:spPr>
        <p:txBody>
          <a:bodyPr>
            <a:normAutofit/>
          </a:bodyPr>
          <a:lstStyle/>
          <a:p>
            <a:r>
              <a:rPr lang="en-US" dirty="0"/>
              <a:t>Choosing an approach	</a:t>
            </a:r>
          </a:p>
        </p:txBody>
      </p:sp>
      <p:sp>
        <p:nvSpPr>
          <p:cNvPr id="3" name="Content Placeholder 2">
            <a:extLst>
              <a:ext uri="{FF2B5EF4-FFF2-40B4-BE49-F238E27FC236}">
                <a16:creationId xmlns:a16="http://schemas.microsoft.com/office/drawing/2014/main" id="{7906B086-B725-ED4C-BE86-F6BA3288B9BB}"/>
              </a:ext>
            </a:extLst>
          </p:cNvPr>
          <p:cNvSpPr>
            <a:spLocks noGrp="1"/>
          </p:cNvSpPr>
          <p:nvPr>
            <p:ph idx="1"/>
          </p:nvPr>
        </p:nvSpPr>
        <p:spPr>
          <a:xfrm>
            <a:off x="6575296" y="643467"/>
            <a:ext cx="4653536" cy="5571066"/>
          </a:xfrm>
        </p:spPr>
        <p:txBody>
          <a:bodyPr anchor="ctr">
            <a:normAutofit/>
          </a:bodyPr>
          <a:lstStyle/>
          <a:p>
            <a:r>
              <a:rPr lang="en-US" dirty="0"/>
              <a:t>The only thing that would weigh in on my perspective of choosing a method is how large the team is and what the project is. If it is a small project that won’t take but maybe two days then the waterfall isn’t a bad approach and can be used, but if the project is large and could take months then I would consider using an agile approach. </a:t>
            </a:r>
          </a:p>
        </p:txBody>
      </p:sp>
    </p:spTree>
    <p:extLst>
      <p:ext uri="{BB962C8B-B14F-4D97-AF65-F5344CB8AC3E}">
        <p14:creationId xmlns:p14="http://schemas.microsoft.com/office/powerpoint/2010/main" val="3853813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DF5004-B986-D845-A704-F7E2572B1DC1}"/>
              </a:ext>
            </a:extLst>
          </p:cNvPr>
          <p:cNvSpPr>
            <a:spLocks noGrp="1"/>
          </p:cNvSpPr>
          <p:nvPr>
            <p:ph type="title"/>
          </p:nvPr>
        </p:nvSpPr>
        <p:spPr>
          <a:xfrm>
            <a:off x="960120" y="317814"/>
            <a:ext cx="10268712" cy="1700784"/>
          </a:xfrm>
        </p:spPr>
        <p:txBody>
          <a:bodyPr>
            <a:normAutofit/>
          </a:bodyPr>
          <a:lstStyle/>
          <a:p>
            <a:r>
              <a:rPr lang="en-US" dirty="0"/>
              <a:t>Scrum team roles</a:t>
            </a:r>
          </a:p>
        </p:txBody>
      </p:sp>
      <p:sp>
        <p:nvSpPr>
          <p:cNvPr id="11" name="Rectangle 10">
            <a:extLst>
              <a:ext uri="{FF2B5EF4-FFF2-40B4-BE49-F238E27FC236}">
                <a16:creationId xmlns:a16="http://schemas.microsoft.com/office/drawing/2014/main" id="{27248369-464E-49D1-91FC-BC34A50A6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2264989"/>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5DD4E17C-435F-4218-84D7-2B0B3B66418C}"/>
              </a:ext>
            </a:extLst>
          </p:cNvPr>
          <p:cNvGraphicFramePr>
            <a:graphicFrameLocks noGrp="1"/>
          </p:cNvGraphicFramePr>
          <p:nvPr>
            <p:ph idx="1"/>
            <p:extLst>
              <p:ext uri="{D42A27DB-BD31-4B8C-83A1-F6EECF244321}">
                <p14:modId xmlns:p14="http://schemas.microsoft.com/office/powerpoint/2010/main" val="1722298145"/>
              </p:ext>
            </p:extLst>
          </p:nvPr>
        </p:nvGraphicFramePr>
        <p:xfrm>
          <a:off x="960438" y="2749621"/>
          <a:ext cx="10267950" cy="29829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4015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BE1618-BDFE-7148-838E-241FC651ACA7}"/>
              </a:ext>
            </a:extLst>
          </p:cNvPr>
          <p:cNvSpPr>
            <a:spLocks noGrp="1"/>
          </p:cNvSpPr>
          <p:nvPr>
            <p:ph type="title"/>
          </p:nvPr>
        </p:nvSpPr>
        <p:spPr>
          <a:xfrm>
            <a:off x="960120" y="317814"/>
            <a:ext cx="10268712" cy="1700784"/>
          </a:xfrm>
        </p:spPr>
        <p:txBody>
          <a:bodyPr>
            <a:normAutofit/>
          </a:bodyPr>
          <a:lstStyle/>
          <a:p>
            <a:r>
              <a:rPr lang="en-US"/>
              <a:t>Scrum master</a:t>
            </a:r>
            <a:endParaRPr lang="en-US" dirty="0"/>
          </a:p>
        </p:txBody>
      </p:sp>
      <p:sp>
        <p:nvSpPr>
          <p:cNvPr id="13" name="Rectangle 9">
            <a:extLst>
              <a:ext uri="{FF2B5EF4-FFF2-40B4-BE49-F238E27FC236}">
                <a16:creationId xmlns:a16="http://schemas.microsoft.com/office/drawing/2014/main" id="{27248369-464E-49D1-91FC-BC34A50A6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2264989"/>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97B10D-D21D-CB44-A338-0AB07AB90FC5}"/>
              </a:ext>
            </a:extLst>
          </p:cNvPr>
          <p:cNvSpPr>
            <a:spLocks noGrp="1"/>
          </p:cNvSpPr>
          <p:nvPr>
            <p:ph idx="1"/>
          </p:nvPr>
        </p:nvSpPr>
        <p:spPr>
          <a:xfrm>
            <a:off x="960120" y="2587752"/>
            <a:ext cx="10268712" cy="3258102"/>
          </a:xfrm>
        </p:spPr>
        <p:txBody>
          <a:bodyPr anchor="ctr">
            <a:normAutofit/>
          </a:bodyPr>
          <a:lstStyle/>
          <a:p>
            <a:r>
              <a:rPr lang="en-US"/>
              <a:t>The ScrumMaster helps the Scrum Team perform at their highest level. They also protect the team from both internal and external distractions. ScrumMasters hold the Scrum Team accountable to their working agreements, Scrum values, and to the Scrum framework itself.</a:t>
            </a:r>
            <a:endParaRPr lang="en-US" dirty="0"/>
          </a:p>
        </p:txBody>
      </p:sp>
    </p:spTree>
    <p:extLst>
      <p:ext uri="{BB962C8B-B14F-4D97-AF65-F5344CB8AC3E}">
        <p14:creationId xmlns:p14="http://schemas.microsoft.com/office/powerpoint/2010/main" val="71246255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B98010-F895-7940-A466-6091B896DA14}"/>
              </a:ext>
            </a:extLst>
          </p:cNvPr>
          <p:cNvSpPr>
            <a:spLocks noGrp="1"/>
          </p:cNvSpPr>
          <p:nvPr>
            <p:ph type="title"/>
          </p:nvPr>
        </p:nvSpPr>
        <p:spPr>
          <a:xfrm>
            <a:off x="960120" y="317814"/>
            <a:ext cx="10268712" cy="1700784"/>
          </a:xfrm>
        </p:spPr>
        <p:txBody>
          <a:bodyPr>
            <a:normAutofit/>
          </a:bodyPr>
          <a:lstStyle/>
          <a:p>
            <a:r>
              <a:rPr lang="en-US" dirty="0"/>
              <a:t>Product owner</a:t>
            </a:r>
          </a:p>
        </p:txBody>
      </p:sp>
      <p:sp>
        <p:nvSpPr>
          <p:cNvPr id="3" name="Content Placeholder 2">
            <a:extLst>
              <a:ext uri="{FF2B5EF4-FFF2-40B4-BE49-F238E27FC236}">
                <a16:creationId xmlns:a16="http://schemas.microsoft.com/office/drawing/2014/main" id="{EFB81644-9ABE-8747-AC0C-A0D10DF6EF23}"/>
              </a:ext>
            </a:extLst>
          </p:cNvPr>
          <p:cNvSpPr>
            <a:spLocks noGrp="1"/>
          </p:cNvSpPr>
          <p:nvPr>
            <p:ph idx="1"/>
          </p:nvPr>
        </p:nvSpPr>
        <p:spPr>
          <a:xfrm>
            <a:off x="960120" y="2587752"/>
            <a:ext cx="10268712" cy="3593592"/>
          </a:xfrm>
        </p:spPr>
        <p:txBody>
          <a:bodyPr>
            <a:normAutofit/>
          </a:bodyPr>
          <a:lstStyle/>
          <a:p>
            <a:r>
              <a:rPr lang="en-US" dirty="0"/>
              <a:t>The Product Owner defines the what--as in what the product will look like and what features it should contain. The Product Owner is expected to incorporate stakeholder feedback to create the highest value product increments each and every sprint. Product Owners maintain the product backlog and ensures that everyone knows the priorities.</a:t>
            </a:r>
          </a:p>
        </p:txBody>
      </p:sp>
    </p:spTree>
    <p:extLst>
      <p:ext uri="{BB962C8B-B14F-4D97-AF65-F5344CB8AC3E}">
        <p14:creationId xmlns:p14="http://schemas.microsoft.com/office/powerpoint/2010/main" val="85238030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B7158-FD46-D145-8975-46AE550966FA}"/>
              </a:ext>
            </a:extLst>
          </p:cNvPr>
          <p:cNvSpPr>
            <a:spLocks noGrp="1"/>
          </p:cNvSpPr>
          <p:nvPr>
            <p:ph type="title"/>
          </p:nvPr>
        </p:nvSpPr>
        <p:spPr/>
        <p:txBody>
          <a:bodyPr/>
          <a:lstStyle/>
          <a:p>
            <a:r>
              <a:rPr lang="en-US" dirty="0"/>
              <a:t>Developers</a:t>
            </a:r>
          </a:p>
        </p:txBody>
      </p:sp>
      <p:sp>
        <p:nvSpPr>
          <p:cNvPr id="3" name="Content Placeholder 2">
            <a:extLst>
              <a:ext uri="{FF2B5EF4-FFF2-40B4-BE49-F238E27FC236}">
                <a16:creationId xmlns:a16="http://schemas.microsoft.com/office/drawing/2014/main" id="{29D293E7-886C-F042-A3DE-87A8DF744574}"/>
              </a:ext>
            </a:extLst>
          </p:cNvPr>
          <p:cNvSpPr>
            <a:spLocks noGrp="1"/>
          </p:cNvSpPr>
          <p:nvPr>
            <p:ph idx="1"/>
          </p:nvPr>
        </p:nvSpPr>
        <p:spPr/>
        <p:txBody>
          <a:bodyPr/>
          <a:lstStyle/>
          <a:p>
            <a:r>
              <a:rPr lang="en-US" dirty="0"/>
              <a:t>The Development Team decides how to accomplish the work set forth by the Product Owner. Development Teams are structured and empowered to organize and manage their own work. The resulting synergy optimizes overall efficiency and effectiveness.</a:t>
            </a:r>
          </a:p>
        </p:txBody>
      </p:sp>
    </p:spTree>
    <p:extLst>
      <p:ext uri="{BB962C8B-B14F-4D97-AF65-F5344CB8AC3E}">
        <p14:creationId xmlns:p14="http://schemas.microsoft.com/office/powerpoint/2010/main" val="1408491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95ACAE-D29E-DC4C-B171-5592FB49BAF9}"/>
              </a:ext>
            </a:extLst>
          </p:cNvPr>
          <p:cNvSpPr>
            <a:spLocks noGrp="1"/>
          </p:cNvSpPr>
          <p:nvPr>
            <p:ph type="title"/>
          </p:nvPr>
        </p:nvSpPr>
        <p:spPr>
          <a:xfrm>
            <a:off x="960438" y="317499"/>
            <a:ext cx="4500737" cy="2095501"/>
          </a:xfrm>
        </p:spPr>
        <p:txBody>
          <a:bodyPr vert="horz" lIns="91440" tIns="45720" rIns="91440" bIns="45720" rtlCol="0">
            <a:normAutofit/>
          </a:bodyPr>
          <a:lstStyle/>
          <a:p>
            <a:r>
              <a:rPr lang="en-US">
                <a:solidFill>
                  <a:schemeClr val="tx1"/>
                </a:solidFill>
              </a:rPr>
              <a:t>Phases</a:t>
            </a:r>
          </a:p>
        </p:txBody>
      </p:sp>
      <p:sp>
        <p:nvSpPr>
          <p:cNvPr id="17" name="Content Placeholder 16">
            <a:extLst>
              <a:ext uri="{FF2B5EF4-FFF2-40B4-BE49-F238E27FC236}">
                <a16:creationId xmlns:a16="http://schemas.microsoft.com/office/drawing/2014/main" id="{8AF4F37A-0AF8-4125-9A47-687F48958952}"/>
              </a:ext>
            </a:extLst>
          </p:cNvPr>
          <p:cNvSpPr>
            <a:spLocks noGrp="1"/>
          </p:cNvSpPr>
          <p:nvPr>
            <p:ph idx="1"/>
          </p:nvPr>
        </p:nvSpPr>
        <p:spPr>
          <a:xfrm>
            <a:off x="960438" y="2587625"/>
            <a:ext cx="4500737" cy="3594100"/>
          </a:xfrm>
        </p:spPr>
        <p:txBody>
          <a:bodyPr anchor="t">
            <a:normAutofit/>
          </a:bodyPr>
          <a:lstStyle/>
          <a:p>
            <a:r>
              <a:rPr lang="en-US" dirty="0"/>
              <a:t>MEET</a:t>
            </a:r>
          </a:p>
          <a:p>
            <a:r>
              <a:rPr lang="en-US" dirty="0"/>
              <a:t>PLAN</a:t>
            </a:r>
          </a:p>
          <a:p>
            <a:r>
              <a:rPr lang="en-US" dirty="0"/>
              <a:t>DESIGN</a:t>
            </a:r>
          </a:p>
          <a:p>
            <a:r>
              <a:rPr lang="en-US" dirty="0"/>
              <a:t>DEVELOP</a:t>
            </a:r>
          </a:p>
          <a:p>
            <a:r>
              <a:rPr lang="en-US" dirty="0"/>
              <a:t>TEST</a:t>
            </a:r>
          </a:p>
          <a:p>
            <a:r>
              <a:rPr lang="en-US" dirty="0"/>
              <a:t>EVALUATE</a:t>
            </a:r>
          </a:p>
        </p:txBody>
      </p:sp>
      <p:pic>
        <p:nvPicPr>
          <p:cNvPr id="4" name="Content Placeholder 3">
            <a:extLst>
              <a:ext uri="{FF2B5EF4-FFF2-40B4-BE49-F238E27FC236}">
                <a16:creationId xmlns:a16="http://schemas.microsoft.com/office/drawing/2014/main" id="{150107BA-DD38-2340-AF5F-B7C50DED3589}"/>
              </a:ext>
            </a:extLst>
          </p:cNvPr>
          <p:cNvPicPr>
            <a:picLocks noChangeAspect="1"/>
          </p:cNvPicPr>
          <p:nvPr/>
        </p:nvPicPr>
        <p:blipFill rotWithShape="1">
          <a:blip r:embed="rId2"/>
          <a:srcRect l="11065" r="5951" b="1"/>
          <a:stretch/>
        </p:blipFill>
        <p:spPr>
          <a:xfrm>
            <a:off x="6094474" y="10"/>
            <a:ext cx="6097526" cy="6857990"/>
          </a:xfrm>
          <a:prstGeom prst="rect">
            <a:avLst/>
          </a:prstGeom>
        </p:spPr>
      </p:pic>
    </p:spTree>
    <p:extLst>
      <p:ext uri="{BB962C8B-B14F-4D97-AF65-F5344CB8AC3E}">
        <p14:creationId xmlns:p14="http://schemas.microsoft.com/office/powerpoint/2010/main" val="360641555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22CBF4-2AA0-2F4E-85B6-877C88DD71D5}"/>
              </a:ext>
            </a:extLst>
          </p:cNvPr>
          <p:cNvSpPr>
            <a:spLocks noGrp="1"/>
          </p:cNvSpPr>
          <p:nvPr>
            <p:ph type="title"/>
          </p:nvPr>
        </p:nvSpPr>
        <p:spPr>
          <a:xfrm>
            <a:off x="960120" y="317814"/>
            <a:ext cx="10268712" cy="1700784"/>
          </a:xfrm>
        </p:spPr>
        <p:txBody>
          <a:bodyPr>
            <a:normAutofit/>
          </a:bodyPr>
          <a:lstStyle/>
          <a:p>
            <a:r>
              <a:rPr lang="en-US" dirty="0"/>
              <a:t>MEET	</a:t>
            </a:r>
          </a:p>
        </p:txBody>
      </p:sp>
      <p:sp>
        <p:nvSpPr>
          <p:cNvPr id="3" name="Content Placeholder 2">
            <a:extLst>
              <a:ext uri="{FF2B5EF4-FFF2-40B4-BE49-F238E27FC236}">
                <a16:creationId xmlns:a16="http://schemas.microsoft.com/office/drawing/2014/main" id="{66279560-205B-E549-8711-F0DBFEBAEE62}"/>
              </a:ext>
            </a:extLst>
          </p:cNvPr>
          <p:cNvSpPr>
            <a:spLocks noGrp="1"/>
          </p:cNvSpPr>
          <p:nvPr>
            <p:ph idx="1"/>
          </p:nvPr>
        </p:nvSpPr>
        <p:spPr>
          <a:xfrm>
            <a:off x="960120" y="2587752"/>
            <a:ext cx="10268712" cy="3593592"/>
          </a:xfrm>
        </p:spPr>
        <p:txBody>
          <a:bodyPr>
            <a:normAutofit/>
          </a:bodyPr>
          <a:lstStyle/>
          <a:p>
            <a:r>
              <a:rPr lang="en-US" dirty="0"/>
              <a:t>THE INTIAL MEET UP FOR THE INITIAL PROJECT IS EXTREMLY IMPORTANT AS THIS LAYS THE FOUNDATION FOR WORK IN THE PROJECT. IN THIS STEP BE SURE TO TAKE LOTS OF NOTES AND ASK AS MANY QUESTIONS AS YOU CAN. THE PRODUCT OWNER USUALLY DOES THE MEET UP AND THE PRODUCT OWNER NEEDS TO KEEP IN MIND THE DEVS WILL ASK MANY QUESTIONS WHEN THE PROJECT IS BROUGHT TO THEM. </a:t>
            </a:r>
          </a:p>
        </p:txBody>
      </p:sp>
    </p:spTree>
    <p:extLst>
      <p:ext uri="{BB962C8B-B14F-4D97-AF65-F5344CB8AC3E}">
        <p14:creationId xmlns:p14="http://schemas.microsoft.com/office/powerpoint/2010/main" val="366787592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241C74-63E0-0542-B275-5E7CA195A311}"/>
              </a:ext>
            </a:extLst>
          </p:cNvPr>
          <p:cNvSpPr>
            <a:spLocks noGrp="1"/>
          </p:cNvSpPr>
          <p:nvPr>
            <p:ph type="title"/>
          </p:nvPr>
        </p:nvSpPr>
        <p:spPr>
          <a:xfrm>
            <a:off x="960120" y="317814"/>
            <a:ext cx="10268712" cy="1700784"/>
          </a:xfrm>
        </p:spPr>
        <p:txBody>
          <a:bodyPr>
            <a:normAutofit/>
          </a:bodyPr>
          <a:lstStyle/>
          <a:p>
            <a:r>
              <a:rPr lang="en-US" dirty="0"/>
              <a:t>Plan 	</a:t>
            </a:r>
          </a:p>
        </p:txBody>
      </p:sp>
      <p:sp>
        <p:nvSpPr>
          <p:cNvPr id="3" name="Content Placeholder 2">
            <a:extLst>
              <a:ext uri="{FF2B5EF4-FFF2-40B4-BE49-F238E27FC236}">
                <a16:creationId xmlns:a16="http://schemas.microsoft.com/office/drawing/2014/main" id="{FCEA4268-C997-584B-BE1E-1D8552DE0DFD}"/>
              </a:ext>
            </a:extLst>
          </p:cNvPr>
          <p:cNvSpPr>
            <a:spLocks noGrp="1"/>
          </p:cNvSpPr>
          <p:nvPr>
            <p:ph idx="1"/>
          </p:nvPr>
        </p:nvSpPr>
        <p:spPr>
          <a:xfrm>
            <a:off x="960120" y="2587752"/>
            <a:ext cx="10268712" cy="3593592"/>
          </a:xfrm>
        </p:spPr>
        <p:txBody>
          <a:bodyPr>
            <a:normAutofit/>
          </a:bodyPr>
          <a:lstStyle/>
          <a:p>
            <a:r>
              <a:rPr lang="en-US" dirty="0"/>
              <a:t>Next phase is planning. This step involves the entire team sitting down and talking about the meet that the product owner had with the client. This step sets out the work for everyone and what they will be doing in this project. This step will be followed up by daily scrum meetings to help insure everyone is following the plan. </a:t>
            </a:r>
          </a:p>
        </p:txBody>
      </p:sp>
    </p:spTree>
    <p:extLst>
      <p:ext uri="{BB962C8B-B14F-4D97-AF65-F5344CB8AC3E}">
        <p14:creationId xmlns:p14="http://schemas.microsoft.com/office/powerpoint/2010/main" val="197442978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E76B8B-2237-4140-85A9-CF1ECF4862EA}"/>
              </a:ext>
            </a:extLst>
          </p:cNvPr>
          <p:cNvSpPr>
            <a:spLocks noGrp="1"/>
          </p:cNvSpPr>
          <p:nvPr>
            <p:ph type="title"/>
          </p:nvPr>
        </p:nvSpPr>
        <p:spPr>
          <a:xfrm>
            <a:off x="960120" y="317814"/>
            <a:ext cx="10268712" cy="1700784"/>
          </a:xfrm>
        </p:spPr>
        <p:txBody>
          <a:bodyPr>
            <a:normAutofit/>
          </a:bodyPr>
          <a:lstStyle/>
          <a:p>
            <a:r>
              <a:rPr lang="en-US" dirty="0"/>
              <a:t>Design</a:t>
            </a:r>
          </a:p>
        </p:txBody>
      </p:sp>
      <p:sp>
        <p:nvSpPr>
          <p:cNvPr id="3" name="Content Placeholder 2">
            <a:extLst>
              <a:ext uri="{FF2B5EF4-FFF2-40B4-BE49-F238E27FC236}">
                <a16:creationId xmlns:a16="http://schemas.microsoft.com/office/drawing/2014/main" id="{C256F1A1-7499-4B42-848A-2EF62A36EE1E}"/>
              </a:ext>
            </a:extLst>
          </p:cNvPr>
          <p:cNvSpPr>
            <a:spLocks noGrp="1"/>
          </p:cNvSpPr>
          <p:nvPr>
            <p:ph idx="1"/>
          </p:nvPr>
        </p:nvSpPr>
        <p:spPr>
          <a:xfrm>
            <a:off x="960120" y="2587752"/>
            <a:ext cx="10268712" cy="3593592"/>
          </a:xfrm>
        </p:spPr>
        <p:txBody>
          <a:bodyPr>
            <a:normAutofit/>
          </a:bodyPr>
          <a:lstStyle/>
          <a:p>
            <a:r>
              <a:rPr lang="en-US" dirty="0"/>
              <a:t>The phase is where the developers lay a foundation of design and framework to build the project. A lot of this is graphs and charts to see how the project will be layered out. </a:t>
            </a:r>
          </a:p>
        </p:txBody>
      </p:sp>
    </p:spTree>
    <p:extLst>
      <p:ext uri="{BB962C8B-B14F-4D97-AF65-F5344CB8AC3E}">
        <p14:creationId xmlns:p14="http://schemas.microsoft.com/office/powerpoint/2010/main" val="291916144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646</Words>
  <Application>Microsoft Macintosh PowerPoint</Application>
  <PresentationFormat>Widescreen</PresentationFormat>
  <Paragraphs>37</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Franklin Gothic Demi Cond</vt:lpstr>
      <vt:lpstr>Franklin Gothic Medium</vt:lpstr>
      <vt:lpstr>Wingdings</vt:lpstr>
      <vt:lpstr>JuxtaposeVTI</vt:lpstr>
      <vt:lpstr>Why Scrum?</vt:lpstr>
      <vt:lpstr>Scrum team roles</vt:lpstr>
      <vt:lpstr>Scrum master</vt:lpstr>
      <vt:lpstr>Product owner</vt:lpstr>
      <vt:lpstr>Developers</vt:lpstr>
      <vt:lpstr>Phases</vt:lpstr>
      <vt:lpstr>MEET </vt:lpstr>
      <vt:lpstr>Plan  </vt:lpstr>
      <vt:lpstr>Design</vt:lpstr>
      <vt:lpstr>Develop</vt:lpstr>
      <vt:lpstr>Test </vt:lpstr>
      <vt:lpstr>Evaluate</vt:lpstr>
      <vt:lpstr>Waterfall vs agile</vt:lpstr>
      <vt:lpstr>Choosing an approach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Scrum?</dc:title>
  <dc:creator>Bailey, Samuel</dc:creator>
  <cp:lastModifiedBy>Bailey, Samuel</cp:lastModifiedBy>
  <cp:revision>2</cp:revision>
  <dcterms:created xsi:type="dcterms:W3CDTF">2020-10-12T17:10:47Z</dcterms:created>
  <dcterms:modified xsi:type="dcterms:W3CDTF">2020-10-12T17:11:05Z</dcterms:modified>
</cp:coreProperties>
</file>