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9" r:id="rId7"/>
    <p:sldId id="264" r:id="rId8"/>
    <p:sldId id="258" r:id="rId9"/>
    <p:sldId id="265" r:id="rId10"/>
    <p:sldId id="266" r:id="rId11"/>
    <p:sldId id="261" r:id="rId12"/>
    <p:sldId id="262"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352"/>
  </p:normalViewPr>
  <p:slideViewPr>
    <p:cSldViewPr snapToGrid="0">
      <p:cViewPr varScale="1">
        <p:scale>
          <a:sx n="130" d="100"/>
          <a:sy n="130" d="100"/>
        </p:scale>
        <p:origin x="1120" y="19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F7EAC-2C55-4126-B9AB-C1313697166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358C96-33DD-48A4-993B-309A56432DB0}">
      <dgm:prSet/>
      <dgm:spPr/>
      <dgm:t>
        <a:bodyPr/>
        <a:lstStyle/>
        <a:p>
          <a:pPr>
            <a:lnSpc>
              <a:spcPct val="100000"/>
            </a:lnSpc>
          </a:pPr>
          <a:r>
            <a:rPr lang="en-US"/>
            <a:t>Advantages of using a serverless API.</a:t>
          </a:r>
        </a:p>
      </dgm:t>
    </dgm:pt>
    <dgm:pt modelId="{4A679D96-76AA-4E9D-A72D-8656EA54C57A}" type="parTrans" cxnId="{4C0F4DB7-DFFB-406C-BCDD-BA3D4ACD1321}">
      <dgm:prSet/>
      <dgm:spPr/>
      <dgm:t>
        <a:bodyPr/>
        <a:lstStyle/>
        <a:p>
          <a:endParaRPr lang="en-US"/>
        </a:p>
      </dgm:t>
    </dgm:pt>
    <dgm:pt modelId="{8317B519-851B-466E-9D61-4C82788A08FB}" type="sibTrans" cxnId="{4C0F4DB7-DFFB-406C-BCDD-BA3D4ACD1321}">
      <dgm:prSet/>
      <dgm:spPr/>
      <dgm:t>
        <a:bodyPr/>
        <a:lstStyle/>
        <a:p>
          <a:endParaRPr lang="en-US"/>
        </a:p>
      </dgm:t>
    </dgm:pt>
    <dgm:pt modelId="{235DAA26-C501-48FA-90A1-9E2D6D9389F8}">
      <dgm:prSet/>
      <dgm:spPr/>
      <dgm:t>
        <a:bodyPr/>
        <a:lstStyle/>
        <a:p>
          <a:pPr>
            <a:lnSpc>
              <a:spcPct val="100000"/>
            </a:lnSpc>
          </a:pPr>
          <a:r>
            <a:rPr lang="en-US"/>
            <a:t>Inner workings of Lambda API Logic.</a:t>
          </a:r>
        </a:p>
      </dgm:t>
    </dgm:pt>
    <dgm:pt modelId="{8C1D591B-20DC-4774-9BB1-F8428C1BB160}" type="parTrans" cxnId="{C382BFE3-3FCF-42EB-99E0-74BD75F1CBAA}">
      <dgm:prSet/>
      <dgm:spPr/>
      <dgm:t>
        <a:bodyPr/>
        <a:lstStyle/>
        <a:p>
          <a:endParaRPr lang="en-US"/>
        </a:p>
      </dgm:t>
    </dgm:pt>
    <dgm:pt modelId="{6FF33C9F-7149-41B4-B8D4-09EA618E2F97}" type="sibTrans" cxnId="{C382BFE3-3FCF-42EB-99E0-74BD75F1CBAA}">
      <dgm:prSet/>
      <dgm:spPr/>
      <dgm:t>
        <a:bodyPr/>
        <a:lstStyle/>
        <a:p>
          <a:endParaRPr lang="en-US"/>
        </a:p>
      </dgm:t>
    </dgm:pt>
    <dgm:pt modelId="{128CFF3D-6141-4297-819E-1B22A5B77B39}">
      <dgm:prSet/>
      <dgm:spPr/>
      <dgm:t>
        <a:bodyPr/>
        <a:lstStyle/>
        <a:p>
          <a:pPr>
            <a:lnSpc>
              <a:spcPct val="100000"/>
            </a:lnSpc>
          </a:pPr>
          <a:r>
            <a:rPr lang="en-US"/>
            <a:t>What scripts do we use to make this happen?</a:t>
          </a:r>
        </a:p>
      </dgm:t>
    </dgm:pt>
    <dgm:pt modelId="{06DED409-9566-4876-BB6D-88372CD85436}" type="parTrans" cxnId="{D6A8C7B3-8007-411C-8375-C18696A1EB13}">
      <dgm:prSet/>
      <dgm:spPr/>
      <dgm:t>
        <a:bodyPr/>
        <a:lstStyle/>
        <a:p>
          <a:endParaRPr lang="en-US"/>
        </a:p>
      </dgm:t>
    </dgm:pt>
    <dgm:pt modelId="{DCDE7410-51A7-46C3-8D7F-B9936DD27B65}" type="sibTrans" cxnId="{D6A8C7B3-8007-411C-8375-C18696A1EB13}">
      <dgm:prSet/>
      <dgm:spPr/>
      <dgm:t>
        <a:bodyPr/>
        <a:lstStyle/>
        <a:p>
          <a:endParaRPr lang="en-US"/>
        </a:p>
      </dgm:t>
    </dgm:pt>
    <dgm:pt modelId="{54198D21-5AF3-489C-94FB-62BC3F15D55C}">
      <dgm:prSet/>
      <dgm:spPr/>
      <dgm:t>
        <a:bodyPr/>
        <a:lstStyle/>
        <a:p>
          <a:pPr>
            <a:lnSpc>
              <a:spcPct val="100000"/>
            </a:lnSpc>
          </a:pPr>
          <a:r>
            <a:rPr lang="en-US"/>
            <a:t>What are the steps needed to integrate the front end and backend?</a:t>
          </a:r>
        </a:p>
      </dgm:t>
    </dgm:pt>
    <dgm:pt modelId="{F830B253-F07B-4D02-816E-719E25372C75}" type="parTrans" cxnId="{587E26F5-BCAD-41FD-88C0-84CA62517A74}">
      <dgm:prSet/>
      <dgm:spPr/>
      <dgm:t>
        <a:bodyPr/>
        <a:lstStyle/>
        <a:p>
          <a:endParaRPr lang="en-US"/>
        </a:p>
      </dgm:t>
    </dgm:pt>
    <dgm:pt modelId="{1DA716CD-D354-4FD0-B413-8DC7B37DAAE4}" type="sibTrans" cxnId="{587E26F5-BCAD-41FD-88C0-84CA62517A74}">
      <dgm:prSet/>
      <dgm:spPr/>
      <dgm:t>
        <a:bodyPr/>
        <a:lstStyle/>
        <a:p>
          <a:endParaRPr lang="en-US"/>
        </a:p>
      </dgm:t>
    </dgm:pt>
    <dgm:pt modelId="{2A5F03EA-B651-4A02-A186-AF13C5B12C64}" type="pres">
      <dgm:prSet presAssocID="{BF9F7EAC-2C55-4126-B9AB-C13136971668}" presName="root" presStyleCnt="0">
        <dgm:presLayoutVars>
          <dgm:dir/>
          <dgm:resizeHandles val="exact"/>
        </dgm:presLayoutVars>
      </dgm:prSet>
      <dgm:spPr/>
    </dgm:pt>
    <dgm:pt modelId="{B0988BF9-E207-44D1-993C-2F3919742AEB}" type="pres">
      <dgm:prSet presAssocID="{17358C96-33DD-48A4-993B-309A56432DB0}" presName="compNode" presStyleCnt="0"/>
      <dgm:spPr/>
    </dgm:pt>
    <dgm:pt modelId="{0229D0A8-8F4C-4D91-BD7D-1B46B93EB962}" type="pres">
      <dgm:prSet presAssocID="{17358C96-33DD-48A4-993B-309A56432D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25B73DD-0821-4FD1-B862-1B4238E4EF90}" type="pres">
      <dgm:prSet presAssocID="{17358C96-33DD-48A4-993B-309A56432DB0}" presName="spaceRect" presStyleCnt="0"/>
      <dgm:spPr/>
    </dgm:pt>
    <dgm:pt modelId="{195F1DAC-C310-4E24-8594-38734D2D9B5F}" type="pres">
      <dgm:prSet presAssocID="{17358C96-33DD-48A4-993B-309A56432DB0}" presName="textRect" presStyleLbl="revTx" presStyleIdx="0" presStyleCnt="4">
        <dgm:presLayoutVars>
          <dgm:chMax val="1"/>
          <dgm:chPref val="1"/>
        </dgm:presLayoutVars>
      </dgm:prSet>
      <dgm:spPr/>
    </dgm:pt>
    <dgm:pt modelId="{15021581-77FE-42EE-B7FC-30402C2ACB71}" type="pres">
      <dgm:prSet presAssocID="{8317B519-851B-466E-9D61-4C82788A08FB}" presName="sibTrans" presStyleCnt="0"/>
      <dgm:spPr/>
    </dgm:pt>
    <dgm:pt modelId="{113819FD-5E25-4057-9CC1-81FD52FF0FA9}" type="pres">
      <dgm:prSet presAssocID="{235DAA26-C501-48FA-90A1-9E2D6D9389F8}" presName="compNode" presStyleCnt="0"/>
      <dgm:spPr/>
    </dgm:pt>
    <dgm:pt modelId="{3EBE46D4-B4CA-4A70-A6B4-28477DD949F3}" type="pres">
      <dgm:prSet presAssocID="{235DAA26-C501-48FA-90A1-9E2D6D9389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BB401038-E66B-48D8-944D-DF5C932436F7}" type="pres">
      <dgm:prSet presAssocID="{235DAA26-C501-48FA-90A1-9E2D6D9389F8}" presName="spaceRect" presStyleCnt="0"/>
      <dgm:spPr/>
    </dgm:pt>
    <dgm:pt modelId="{DC4B4552-DDFA-4FC0-B4E8-01359EDE32AB}" type="pres">
      <dgm:prSet presAssocID="{235DAA26-C501-48FA-90A1-9E2D6D9389F8}" presName="textRect" presStyleLbl="revTx" presStyleIdx="1" presStyleCnt="4">
        <dgm:presLayoutVars>
          <dgm:chMax val="1"/>
          <dgm:chPref val="1"/>
        </dgm:presLayoutVars>
      </dgm:prSet>
      <dgm:spPr/>
    </dgm:pt>
    <dgm:pt modelId="{7BC93531-DF93-498E-B017-13679ED1C5BC}" type="pres">
      <dgm:prSet presAssocID="{6FF33C9F-7149-41B4-B8D4-09EA618E2F97}" presName="sibTrans" presStyleCnt="0"/>
      <dgm:spPr/>
    </dgm:pt>
    <dgm:pt modelId="{2376845D-E71C-42A3-BEE0-0DEFDF1EF085}" type="pres">
      <dgm:prSet presAssocID="{128CFF3D-6141-4297-819E-1B22A5B77B39}" presName="compNode" presStyleCnt="0"/>
      <dgm:spPr/>
    </dgm:pt>
    <dgm:pt modelId="{4D002B52-BC72-4C1A-B702-946A1517E120}" type="pres">
      <dgm:prSet presAssocID="{128CFF3D-6141-4297-819E-1B22A5B77B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DDF03890-F151-4A20-A9C5-499269D0E77F}" type="pres">
      <dgm:prSet presAssocID="{128CFF3D-6141-4297-819E-1B22A5B77B39}" presName="spaceRect" presStyleCnt="0"/>
      <dgm:spPr/>
    </dgm:pt>
    <dgm:pt modelId="{1ABBDE15-F857-4DB2-98C8-F10E7D8710D1}" type="pres">
      <dgm:prSet presAssocID="{128CFF3D-6141-4297-819E-1B22A5B77B39}" presName="textRect" presStyleLbl="revTx" presStyleIdx="2" presStyleCnt="4">
        <dgm:presLayoutVars>
          <dgm:chMax val="1"/>
          <dgm:chPref val="1"/>
        </dgm:presLayoutVars>
      </dgm:prSet>
      <dgm:spPr/>
    </dgm:pt>
    <dgm:pt modelId="{783DDCC9-33C5-4BA8-AE2D-92126B53330D}" type="pres">
      <dgm:prSet presAssocID="{DCDE7410-51A7-46C3-8D7F-B9936DD27B65}" presName="sibTrans" presStyleCnt="0"/>
      <dgm:spPr/>
    </dgm:pt>
    <dgm:pt modelId="{85738284-CC68-478B-947F-9B3E94CC9D85}" type="pres">
      <dgm:prSet presAssocID="{54198D21-5AF3-489C-94FB-62BC3F15D55C}" presName="compNode" presStyleCnt="0"/>
      <dgm:spPr/>
    </dgm:pt>
    <dgm:pt modelId="{9476D8EC-1798-45C0-AF7E-E2CF6AEDBCFD}" type="pres">
      <dgm:prSet presAssocID="{54198D21-5AF3-489C-94FB-62BC3F15D5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786BDEA1-E837-48D7-BF4A-28C9233D667C}" type="pres">
      <dgm:prSet presAssocID="{54198D21-5AF3-489C-94FB-62BC3F15D55C}" presName="spaceRect" presStyleCnt="0"/>
      <dgm:spPr/>
    </dgm:pt>
    <dgm:pt modelId="{D7DAF4C3-168D-4616-82BD-1673AD699669}" type="pres">
      <dgm:prSet presAssocID="{54198D21-5AF3-489C-94FB-62BC3F15D55C}" presName="textRect" presStyleLbl="revTx" presStyleIdx="3" presStyleCnt="4">
        <dgm:presLayoutVars>
          <dgm:chMax val="1"/>
          <dgm:chPref val="1"/>
        </dgm:presLayoutVars>
      </dgm:prSet>
      <dgm:spPr/>
    </dgm:pt>
  </dgm:ptLst>
  <dgm:cxnLst>
    <dgm:cxn modelId="{0ABAD848-0D9D-489D-B1DD-7F34A971BB20}" type="presOf" srcId="{17358C96-33DD-48A4-993B-309A56432DB0}" destId="{195F1DAC-C310-4E24-8594-38734D2D9B5F}" srcOrd="0" destOrd="0" presId="urn:microsoft.com/office/officeart/2018/2/layout/IconLabelList"/>
    <dgm:cxn modelId="{62651574-12FF-45F4-9AA4-76673FDB2429}" type="presOf" srcId="{128CFF3D-6141-4297-819E-1B22A5B77B39}" destId="{1ABBDE15-F857-4DB2-98C8-F10E7D8710D1}" srcOrd="0" destOrd="0" presId="urn:microsoft.com/office/officeart/2018/2/layout/IconLabelList"/>
    <dgm:cxn modelId="{A152F9AE-17CD-48C9-BF83-60FE83400560}" type="presOf" srcId="{BF9F7EAC-2C55-4126-B9AB-C13136971668}" destId="{2A5F03EA-B651-4A02-A186-AF13C5B12C64}" srcOrd="0" destOrd="0" presId="urn:microsoft.com/office/officeart/2018/2/layout/IconLabelList"/>
    <dgm:cxn modelId="{D6A8C7B3-8007-411C-8375-C18696A1EB13}" srcId="{BF9F7EAC-2C55-4126-B9AB-C13136971668}" destId="{128CFF3D-6141-4297-819E-1B22A5B77B39}" srcOrd="2" destOrd="0" parTransId="{06DED409-9566-4876-BB6D-88372CD85436}" sibTransId="{DCDE7410-51A7-46C3-8D7F-B9936DD27B65}"/>
    <dgm:cxn modelId="{4C0F4DB7-DFFB-406C-BCDD-BA3D4ACD1321}" srcId="{BF9F7EAC-2C55-4126-B9AB-C13136971668}" destId="{17358C96-33DD-48A4-993B-309A56432DB0}" srcOrd="0" destOrd="0" parTransId="{4A679D96-76AA-4E9D-A72D-8656EA54C57A}" sibTransId="{8317B519-851B-466E-9D61-4C82788A08FB}"/>
    <dgm:cxn modelId="{C382BFE3-3FCF-42EB-99E0-74BD75F1CBAA}" srcId="{BF9F7EAC-2C55-4126-B9AB-C13136971668}" destId="{235DAA26-C501-48FA-90A1-9E2D6D9389F8}" srcOrd="1" destOrd="0" parTransId="{8C1D591B-20DC-4774-9BB1-F8428C1BB160}" sibTransId="{6FF33C9F-7149-41B4-B8D4-09EA618E2F97}"/>
    <dgm:cxn modelId="{285D24EF-7D41-48AC-8F59-7CCD342C8F1B}" type="presOf" srcId="{235DAA26-C501-48FA-90A1-9E2D6D9389F8}" destId="{DC4B4552-DDFA-4FC0-B4E8-01359EDE32AB}" srcOrd="0" destOrd="0" presId="urn:microsoft.com/office/officeart/2018/2/layout/IconLabelList"/>
    <dgm:cxn modelId="{587E26F5-BCAD-41FD-88C0-84CA62517A74}" srcId="{BF9F7EAC-2C55-4126-B9AB-C13136971668}" destId="{54198D21-5AF3-489C-94FB-62BC3F15D55C}" srcOrd="3" destOrd="0" parTransId="{F830B253-F07B-4D02-816E-719E25372C75}" sibTransId="{1DA716CD-D354-4FD0-B413-8DC7B37DAAE4}"/>
    <dgm:cxn modelId="{0D87FBFF-2E54-452C-A469-BFAB50DEA92D}" type="presOf" srcId="{54198D21-5AF3-489C-94FB-62BC3F15D55C}" destId="{D7DAF4C3-168D-4616-82BD-1673AD699669}" srcOrd="0" destOrd="0" presId="urn:microsoft.com/office/officeart/2018/2/layout/IconLabelList"/>
    <dgm:cxn modelId="{D416C9A2-89BB-41D6-A05C-AFA4E10FCA6D}" type="presParOf" srcId="{2A5F03EA-B651-4A02-A186-AF13C5B12C64}" destId="{B0988BF9-E207-44D1-993C-2F3919742AEB}" srcOrd="0" destOrd="0" presId="urn:microsoft.com/office/officeart/2018/2/layout/IconLabelList"/>
    <dgm:cxn modelId="{EB141046-350A-45A1-854C-72944D566BCB}" type="presParOf" srcId="{B0988BF9-E207-44D1-993C-2F3919742AEB}" destId="{0229D0A8-8F4C-4D91-BD7D-1B46B93EB962}" srcOrd="0" destOrd="0" presId="urn:microsoft.com/office/officeart/2018/2/layout/IconLabelList"/>
    <dgm:cxn modelId="{4E31DAFC-3CBD-4782-862E-9D646650C768}" type="presParOf" srcId="{B0988BF9-E207-44D1-993C-2F3919742AEB}" destId="{D25B73DD-0821-4FD1-B862-1B4238E4EF90}" srcOrd="1" destOrd="0" presId="urn:microsoft.com/office/officeart/2018/2/layout/IconLabelList"/>
    <dgm:cxn modelId="{9142771D-7DAF-4961-891D-B41A6B5A38EC}" type="presParOf" srcId="{B0988BF9-E207-44D1-993C-2F3919742AEB}" destId="{195F1DAC-C310-4E24-8594-38734D2D9B5F}" srcOrd="2" destOrd="0" presId="urn:microsoft.com/office/officeart/2018/2/layout/IconLabelList"/>
    <dgm:cxn modelId="{FA663732-8C27-40D1-80CB-2957BBC7D495}" type="presParOf" srcId="{2A5F03EA-B651-4A02-A186-AF13C5B12C64}" destId="{15021581-77FE-42EE-B7FC-30402C2ACB71}" srcOrd="1" destOrd="0" presId="urn:microsoft.com/office/officeart/2018/2/layout/IconLabelList"/>
    <dgm:cxn modelId="{D0EDF9ED-B105-45F3-9F1B-8C459F1E4D46}" type="presParOf" srcId="{2A5F03EA-B651-4A02-A186-AF13C5B12C64}" destId="{113819FD-5E25-4057-9CC1-81FD52FF0FA9}" srcOrd="2" destOrd="0" presId="urn:microsoft.com/office/officeart/2018/2/layout/IconLabelList"/>
    <dgm:cxn modelId="{25689AB1-DBE5-44B7-84F7-7615C5B88A63}" type="presParOf" srcId="{113819FD-5E25-4057-9CC1-81FD52FF0FA9}" destId="{3EBE46D4-B4CA-4A70-A6B4-28477DD949F3}" srcOrd="0" destOrd="0" presId="urn:microsoft.com/office/officeart/2018/2/layout/IconLabelList"/>
    <dgm:cxn modelId="{E47E7C19-B551-48E6-8484-8F6CB586B375}" type="presParOf" srcId="{113819FD-5E25-4057-9CC1-81FD52FF0FA9}" destId="{BB401038-E66B-48D8-944D-DF5C932436F7}" srcOrd="1" destOrd="0" presId="urn:microsoft.com/office/officeart/2018/2/layout/IconLabelList"/>
    <dgm:cxn modelId="{DA138E64-CDC5-4805-B541-984A31158782}" type="presParOf" srcId="{113819FD-5E25-4057-9CC1-81FD52FF0FA9}" destId="{DC4B4552-DDFA-4FC0-B4E8-01359EDE32AB}" srcOrd="2" destOrd="0" presId="urn:microsoft.com/office/officeart/2018/2/layout/IconLabelList"/>
    <dgm:cxn modelId="{79C122B6-236E-4AAF-B428-E8A57D3765F1}" type="presParOf" srcId="{2A5F03EA-B651-4A02-A186-AF13C5B12C64}" destId="{7BC93531-DF93-498E-B017-13679ED1C5BC}" srcOrd="3" destOrd="0" presId="urn:microsoft.com/office/officeart/2018/2/layout/IconLabelList"/>
    <dgm:cxn modelId="{2AB26D5B-BEF6-4153-BAB4-876264AE6B1E}" type="presParOf" srcId="{2A5F03EA-B651-4A02-A186-AF13C5B12C64}" destId="{2376845D-E71C-42A3-BEE0-0DEFDF1EF085}" srcOrd="4" destOrd="0" presId="urn:microsoft.com/office/officeart/2018/2/layout/IconLabelList"/>
    <dgm:cxn modelId="{B296F254-7BEA-4BB4-BC55-E81AFDE06AFE}" type="presParOf" srcId="{2376845D-E71C-42A3-BEE0-0DEFDF1EF085}" destId="{4D002B52-BC72-4C1A-B702-946A1517E120}" srcOrd="0" destOrd="0" presId="urn:microsoft.com/office/officeart/2018/2/layout/IconLabelList"/>
    <dgm:cxn modelId="{8B11E71B-64FE-4739-8FEF-04E2F64C866B}" type="presParOf" srcId="{2376845D-E71C-42A3-BEE0-0DEFDF1EF085}" destId="{DDF03890-F151-4A20-A9C5-499269D0E77F}" srcOrd="1" destOrd="0" presId="urn:microsoft.com/office/officeart/2018/2/layout/IconLabelList"/>
    <dgm:cxn modelId="{26CBE75F-CE25-4A52-982F-8F85F539007C}" type="presParOf" srcId="{2376845D-E71C-42A3-BEE0-0DEFDF1EF085}" destId="{1ABBDE15-F857-4DB2-98C8-F10E7D8710D1}" srcOrd="2" destOrd="0" presId="urn:microsoft.com/office/officeart/2018/2/layout/IconLabelList"/>
    <dgm:cxn modelId="{E106850F-E0B8-4EDD-AF08-FA23AC3C323F}" type="presParOf" srcId="{2A5F03EA-B651-4A02-A186-AF13C5B12C64}" destId="{783DDCC9-33C5-4BA8-AE2D-92126B53330D}" srcOrd="5" destOrd="0" presId="urn:microsoft.com/office/officeart/2018/2/layout/IconLabelList"/>
    <dgm:cxn modelId="{05A8D647-4D4F-46BD-A7A7-0A003C49D2A8}" type="presParOf" srcId="{2A5F03EA-B651-4A02-A186-AF13C5B12C64}" destId="{85738284-CC68-478B-947F-9B3E94CC9D85}" srcOrd="6" destOrd="0" presId="urn:microsoft.com/office/officeart/2018/2/layout/IconLabelList"/>
    <dgm:cxn modelId="{7C132229-C85E-4D7D-9528-2B29A1CE8DFC}" type="presParOf" srcId="{85738284-CC68-478B-947F-9B3E94CC9D85}" destId="{9476D8EC-1798-45C0-AF7E-E2CF6AEDBCFD}" srcOrd="0" destOrd="0" presId="urn:microsoft.com/office/officeart/2018/2/layout/IconLabelList"/>
    <dgm:cxn modelId="{8066212E-6CFB-41F7-BEE1-8F76987C4CE1}" type="presParOf" srcId="{85738284-CC68-478B-947F-9B3E94CC9D85}" destId="{786BDEA1-E837-48D7-BF4A-28C9233D667C}" srcOrd="1" destOrd="0" presId="urn:microsoft.com/office/officeart/2018/2/layout/IconLabelList"/>
    <dgm:cxn modelId="{D2DD47EB-7F76-464D-91AF-BB07B93DBD1D}" type="presParOf" srcId="{85738284-CC68-478B-947F-9B3E94CC9D85}" destId="{D7DAF4C3-168D-4616-82BD-1673AD699669}"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DFE353-5691-41F7-A230-C000A67CFE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3DC09B-D3F5-4A38-8120-5FBDCDE1E321}">
      <dgm:prSet/>
      <dgm:spPr/>
      <dgm:t>
        <a:bodyPr/>
        <a:lstStyle/>
        <a:p>
          <a:pPr>
            <a:lnSpc>
              <a:spcPct val="100000"/>
            </a:lnSpc>
          </a:pPr>
          <a:r>
            <a:rPr lang="en-US"/>
            <a:t>MongoDB vs DynamoDB?</a:t>
          </a:r>
        </a:p>
      </dgm:t>
    </dgm:pt>
    <dgm:pt modelId="{47842BE4-DA3A-4171-ABCF-7F8C32BB35F7}" type="parTrans" cxnId="{29324F84-51C1-40FE-ADA2-A9D78EB68956}">
      <dgm:prSet/>
      <dgm:spPr/>
      <dgm:t>
        <a:bodyPr/>
        <a:lstStyle/>
        <a:p>
          <a:endParaRPr lang="en-US"/>
        </a:p>
      </dgm:t>
    </dgm:pt>
    <dgm:pt modelId="{AA926EE4-CC1C-4AA1-BEB2-91E2C6D203F5}" type="sibTrans" cxnId="{29324F84-51C1-40FE-ADA2-A9D78EB68956}">
      <dgm:prSet/>
      <dgm:spPr/>
      <dgm:t>
        <a:bodyPr/>
        <a:lstStyle/>
        <a:p>
          <a:endParaRPr lang="en-US"/>
        </a:p>
      </dgm:t>
    </dgm:pt>
    <dgm:pt modelId="{DA3A5ED1-597E-4DAB-AB7E-6A65F8EB285A}">
      <dgm:prSet/>
      <dgm:spPr/>
      <dgm:t>
        <a:bodyPr/>
        <a:lstStyle/>
        <a:p>
          <a:pPr>
            <a:lnSpc>
              <a:spcPct val="100000"/>
            </a:lnSpc>
          </a:pPr>
          <a:r>
            <a:rPr lang="en-US"/>
            <a:t>Queries we are using? </a:t>
          </a:r>
        </a:p>
      </dgm:t>
    </dgm:pt>
    <dgm:pt modelId="{5395DA7A-6CBD-4164-B77B-8CC4A0C15764}" type="parTrans" cxnId="{DF459BBC-1F28-4A96-8840-E8E772F2426F}">
      <dgm:prSet/>
      <dgm:spPr/>
      <dgm:t>
        <a:bodyPr/>
        <a:lstStyle/>
        <a:p>
          <a:endParaRPr lang="en-US"/>
        </a:p>
      </dgm:t>
    </dgm:pt>
    <dgm:pt modelId="{D81E2990-E3D2-4C86-B4EF-270E544789B8}" type="sibTrans" cxnId="{DF459BBC-1F28-4A96-8840-E8E772F2426F}">
      <dgm:prSet/>
      <dgm:spPr/>
      <dgm:t>
        <a:bodyPr/>
        <a:lstStyle/>
        <a:p>
          <a:endParaRPr lang="en-US"/>
        </a:p>
      </dgm:t>
    </dgm:pt>
    <dgm:pt modelId="{0B9574A2-7A0D-4BFD-B4DF-E660AAF35D94}">
      <dgm:prSet/>
      <dgm:spPr/>
      <dgm:t>
        <a:bodyPr/>
        <a:lstStyle/>
        <a:p>
          <a:pPr>
            <a:lnSpc>
              <a:spcPct val="100000"/>
            </a:lnSpc>
          </a:pPr>
          <a:r>
            <a:rPr lang="en-US"/>
            <a:t>What scripts are produced in order to make this happen?</a:t>
          </a:r>
        </a:p>
      </dgm:t>
    </dgm:pt>
    <dgm:pt modelId="{3B29257A-2659-4E48-B9FA-A6D3F56A5C7C}" type="parTrans" cxnId="{1C5178DB-7EA0-4B4B-B5E6-60F8ECF289AA}">
      <dgm:prSet/>
      <dgm:spPr/>
      <dgm:t>
        <a:bodyPr/>
        <a:lstStyle/>
        <a:p>
          <a:endParaRPr lang="en-US"/>
        </a:p>
      </dgm:t>
    </dgm:pt>
    <dgm:pt modelId="{F32109FC-BE51-4468-80B1-C66FD1E2F108}" type="sibTrans" cxnId="{1C5178DB-7EA0-4B4B-B5E6-60F8ECF289AA}">
      <dgm:prSet/>
      <dgm:spPr/>
      <dgm:t>
        <a:bodyPr/>
        <a:lstStyle/>
        <a:p>
          <a:endParaRPr lang="en-US"/>
        </a:p>
      </dgm:t>
    </dgm:pt>
    <dgm:pt modelId="{CE148539-AF71-4ABC-AE95-AF249E8C8592}" type="pres">
      <dgm:prSet presAssocID="{26DFE353-5691-41F7-A230-C000A67CFE19}" presName="root" presStyleCnt="0">
        <dgm:presLayoutVars>
          <dgm:dir/>
          <dgm:resizeHandles val="exact"/>
        </dgm:presLayoutVars>
      </dgm:prSet>
      <dgm:spPr/>
    </dgm:pt>
    <dgm:pt modelId="{9952B27E-E7BC-42FB-85E7-1B8DE534D8AE}" type="pres">
      <dgm:prSet presAssocID="{A33DC09B-D3F5-4A38-8120-5FBDCDE1E321}" presName="compNode" presStyleCnt="0"/>
      <dgm:spPr/>
    </dgm:pt>
    <dgm:pt modelId="{D9D7CD75-7FAA-4AE7-B1F4-690EFD0A0370}" type="pres">
      <dgm:prSet presAssocID="{A33DC09B-D3F5-4A38-8120-5FBDCDE1E321}" presName="bgRect" presStyleLbl="bgShp" presStyleIdx="0" presStyleCnt="3"/>
      <dgm:spPr/>
    </dgm:pt>
    <dgm:pt modelId="{DA203FEC-F090-4C31-8DD9-A9F65027B801}" type="pres">
      <dgm:prSet presAssocID="{A33DC09B-D3F5-4A38-8120-5FBDCDE1E3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9061CFA-5628-4644-8A13-FEC91369F810}" type="pres">
      <dgm:prSet presAssocID="{A33DC09B-D3F5-4A38-8120-5FBDCDE1E321}" presName="spaceRect" presStyleCnt="0"/>
      <dgm:spPr/>
    </dgm:pt>
    <dgm:pt modelId="{2B601AA2-C711-4160-872B-08265CB1DFBA}" type="pres">
      <dgm:prSet presAssocID="{A33DC09B-D3F5-4A38-8120-5FBDCDE1E321}" presName="parTx" presStyleLbl="revTx" presStyleIdx="0" presStyleCnt="3">
        <dgm:presLayoutVars>
          <dgm:chMax val="0"/>
          <dgm:chPref val="0"/>
        </dgm:presLayoutVars>
      </dgm:prSet>
      <dgm:spPr/>
    </dgm:pt>
    <dgm:pt modelId="{D52FDC74-6507-4217-A205-B1CF07625D2B}" type="pres">
      <dgm:prSet presAssocID="{AA926EE4-CC1C-4AA1-BEB2-91E2C6D203F5}" presName="sibTrans" presStyleCnt="0"/>
      <dgm:spPr/>
    </dgm:pt>
    <dgm:pt modelId="{F89C429E-9639-4420-88B8-32BD5A1CB4F9}" type="pres">
      <dgm:prSet presAssocID="{DA3A5ED1-597E-4DAB-AB7E-6A65F8EB285A}" presName="compNode" presStyleCnt="0"/>
      <dgm:spPr/>
    </dgm:pt>
    <dgm:pt modelId="{52719634-60FF-4256-8F27-2637DFFCB1A8}" type="pres">
      <dgm:prSet presAssocID="{DA3A5ED1-597E-4DAB-AB7E-6A65F8EB285A}" presName="bgRect" presStyleLbl="bgShp" presStyleIdx="1" presStyleCnt="3"/>
      <dgm:spPr/>
    </dgm:pt>
    <dgm:pt modelId="{E2CDB7F1-F2F1-44D7-9F30-FEAAC8FC9E6B}" type="pres">
      <dgm:prSet presAssocID="{DA3A5ED1-597E-4DAB-AB7E-6A65F8EB28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24400927-50F5-4367-9FD6-E78F975584C5}" type="pres">
      <dgm:prSet presAssocID="{DA3A5ED1-597E-4DAB-AB7E-6A65F8EB285A}" presName="spaceRect" presStyleCnt="0"/>
      <dgm:spPr/>
    </dgm:pt>
    <dgm:pt modelId="{60296428-1454-4A42-955E-3FC84C2CEC7D}" type="pres">
      <dgm:prSet presAssocID="{DA3A5ED1-597E-4DAB-AB7E-6A65F8EB285A}" presName="parTx" presStyleLbl="revTx" presStyleIdx="1" presStyleCnt="3">
        <dgm:presLayoutVars>
          <dgm:chMax val="0"/>
          <dgm:chPref val="0"/>
        </dgm:presLayoutVars>
      </dgm:prSet>
      <dgm:spPr/>
    </dgm:pt>
    <dgm:pt modelId="{7486C36E-511B-443D-80D9-8B1B505B3061}" type="pres">
      <dgm:prSet presAssocID="{D81E2990-E3D2-4C86-B4EF-270E544789B8}" presName="sibTrans" presStyleCnt="0"/>
      <dgm:spPr/>
    </dgm:pt>
    <dgm:pt modelId="{601571D4-FF5A-4F3E-B9B1-2708A3E5E732}" type="pres">
      <dgm:prSet presAssocID="{0B9574A2-7A0D-4BFD-B4DF-E660AAF35D94}" presName="compNode" presStyleCnt="0"/>
      <dgm:spPr/>
    </dgm:pt>
    <dgm:pt modelId="{3C131CAC-A448-448A-B206-11B461D3F789}" type="pres">
      <dgm:prSet presAssocID="{0B9574A2-7A0D-4BFD-B4DF-E660AAF35D94}" presName="bgRect" presStyleLbl="bgShp" presStyleIdx="2" presStyleCnt="3"/>
      <dgm:spPr/>
    </dgm:pt>
    <dgm:pt modelId="{6BD7384B-963C-469E-857A-A97C275D366B}" type="pres">
      <dgm:prSet presAssocID="{0B9574A2-7A0D-4BFD-B4DF-E660AAF35D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1A9D438-836C-4EEB-8CE4-2A65FA7C9A1F}" type="pres">
      <dgm:prSet presAssocID="{0B9574A2-7A0D-4BFD-B4DF-E660AAF35D94}" presName="spaceRect" presStyleCnt="0"/>
      <dgm:spPr/>
    </dgm:pt>
    <dgm:pt modelId="{7377CC0B-42E3-43B3-8158-F31F3467D9F4}" type="pres">
      <dgm:prSet presAssocID="{0B9574A2-7A0D-4BFD-B4DF-E660AAF35D94}" presName="parTx" presStyleLbl="revTx" presStyleIdx="2" presStyleCnt="3">
        <dgm:presLayoutVars>
          <dgm:chMax val="0"/>
          <dgm:chPref val="0"/>
        </dgm:presLayoutVars>
      </dgm:prSet>
      <dgm:spPr/>
    </dgm:pt>
  </dgm:ptLst>
  <dgm:cxnLst>
    <dgm:cxn modelId="{A9943F4C-4835-4FBD-8D4B-9BAEE4943BC5}" type="presOf" srcId="{26DFE353-5691-41F7-A230-C000A67CFE19}" destId="{CE148539-AF71-4ABC-AE95-AF249E8C8592}" srcOrd="0" destOrd="0" presId="urn:microsoft.com/office/officeart/2018/2/layout/IconVerticalSolidList"/>
    <dgm:cxn modelId="{29324F84-51C1-40FE-ADA2-A9D78EB68956}" srcId="{26DFE353-5691-41F7-A230-C000A67CFE19}" destId="{A33DC09B-D3F5-4A38-8120-5FBDCDE1E321}" srcOrd="0" destOrd="0" parTransId="{47842BE4-DA3A-4171-ABCF-7F8C32BB35F7}" sibTransId="{AA926EE4-CC1C-4AA1-BEB2-91E2C6D203F5}"/>
    <dgm:cxn modelId="{CED9F89B-F19D-4E12-A2EF-C3A11FEF28A7}" type="presOf" srcId="{0B9574A2-7A0D-4BFD-B4DF-E660AAF35D94}" destId="{7377CC0B-42E3-43B3-8158-F31F3467D9F4}" srcOrd="0" destOrd="0" presId="urn:microsoft.com/office/officeart/2018/2/layout/IconVerticalSolidList"/>
    <dgm:cxn modelId="{DF459BBC-1F28-4A96-8840-E8E772F2426F}" srcId="{26DFE353-5691-41F7-A230-C000A67CFE19}" destId="{DA3A5ED1-597E-4DAB-AB7E-6A65F8EB285A}" srcOrd="1" destOrd="0" parTransId="{5395DA7A-6CBD-4164-B77B-8CC4A0C15764}" sibTransId="{D81E2990-E3D2-4C86-B4EF-270E544789B8}"/>
    <dgm:cxn modelId="{E5B7A0BD-D5A9-444E-AFD0-52FD061B86B1}" type="presOf" srcId="{A33DC09B-D3F5-4A38-8120-5FBDCDE1E321}" destId="{2B601AA2-C711-4160-872B-08265CB1DFBA}" srcOrd="0" destOrd="0" presId="urn:microsoft.com/office/officeart/2018/2/layout/IconVerticalSolidList"/>
    <dgm:cxn modelId="{1C5178DB-7EA0-4B4B-B5E6-60F8ECF289AA}" srcId="{26DFE353-5691-41F7-A230-C000A67CFE19}" destId="{0B9574A2-7A0D-4BFD-B4DF-E660AAF35D94}" srcOrd="2" destOrd="0" parTransId="{3B29257A-2659-4E48-B9FA-A6D3F56A5C7C}" sibTransId="{F32109FC-BE51-4468-80B1-C66FD1E2F108}"/>
    <dgm:cxn modelId="{7215B6FC-4375-4397-9EE7-76F0553C3202}" type="presOf" srcId="{DA3A5ED1-597E-4DAB-AB7E-6A65F8EB285A}" destId="{60296428-1454-4A42-955E-3FC84C2CEC7D}" srcOrd="0" destOrd="0" presId="urn:microsoft.com/office/officeart/2018/2/layout/IconVerticalSolidList"/>
    <dgm:cxn modelId="{58AC5E45-AD52-40CA-AFA4-6D9CB62B531C}" type="presParOf" srcId="{CE148539-AF71-4ABC-AE95-AF249E8C8592}" destId="{9952B27E-E7BC-42FB-85E7-1B8DE534D8AE}" srcOrd="0" destOrd="0" presId="urn:microsoft.com/office/officeart/2018/2/layout/IconVerticalSolidList"/>
    <dgm:cxn modelId="{9A5D8C78-A410-4401-89DC-529A382E9A21}" type="presParOf" srcId="{9952B27E-E7BC-42FB-85E7-1B8DE534D8AE}" destId="{D9D7CD75-7FAA-4AE7-B1F4-690EFD0A0370}" srcOrd="0" destOrd="0" presId="urn:microsoft.com/office/officeart/2018/2/layout/IconVerticalSolidList"/>
    <dgm:cxn modelId="{4BCCD01F-B459-4E88-90EF-2FE74678EFBF}" type="presParOf" srcId="{9952B27E-E7BC-42FB-85E7-1B8DE534D8AE}" destId="{DA203FEC-F090-4C31-8DD9-A9F65027B801}" srcOrd="1" destOrd="0" presId="urn:microsoft.com/office/officeart/2018/2/layout/IconVerticalSolidList"/>
    <dgm:cxn modelId="{2D5AE019-9D59-46BF-BD11-BF9E0E72C84F}" type="presParOf" srcId="{9952B27E-E7BC-42FB-85E7-1B8DE534D8AE}" destId="{A9061CFA-5628-4644-8A13-FEC91369F810}" srcOrd="2" destOrd="0" presId="urn:microsoft.com/office/officeart/2018/2/layout/IconVerticalSolidList"/>
    <dgm:cxn modelId="{97F4A17D-415C-4245-90FA-B7A04CF2C6F5}" type="presParOf" srcId="{9952B27E-E7BC-42FB-85E7-1B8DE534D8AE}" destId="{2B601AA2-C711-4160-872B-08265CB1DFBA}" srcOrd="3" destOrd="0" presId="urn:microsoft.com/office/officeart/2018/2/layout/IconVerticalSolidList"/>
    <dgm:cxn modelId="{2158D423-1CC8-43C3-9DB3-C4AB0EB9DC1C}" type="presParOf" srcId="{CE148539-AF71-4ABC-AE95-AF249E8C8592}" destId="{D52FDC74-6507-4217-A205-B1CF07625D2B}" srcOrd="1" destOrd="0" presId="urn:microsoft.com/office/officeart/2018/2/layout/IconVerticalSolidList"/>
    <dgm:cxn modelId="{71FA6C5D-FB7F-403A-B42D-2E3F97D75F0D}" type="presParOf" srcId="{CE148539-AF71-4ABC-AE95-AF249E8C8592}" destId="{F89C429E-9639-4420-88B8-32BD5A1CB4F9}" srcOrd="2" destOrd="0" presId="urn:microsoft.com/office/officeart/2018/2/layout/IconVerticalSolidList"/>
    <dgm:cxn modelId="{A89975F1-3CA9-4585-AB16-860BA2BA5B88}" type="presParOf" srcId="{F89C429E-9639-4420-88B8-32BD5A1CB4F9}" destId="{52719634-60FF-4256-8F27-2637DFFCB1A8}" srcOrd="0" destOrd="0" presId="urn:microsoft.com/office/officeart/2018/2/layout/IconVerticalSolidList"/>
    <dgm:cxn modelId="{7B4BB979-14FF-43C0-AFD6-07849D6F9211}" type="presParOf" srcId="{F89C429E-9639-4420-88B8-32BD5A1CB4F9}" destId="{E2CDB7F1-F2F1-44D7-9F30-FEAAC8FC9E6B}" srcOrd="1" destOrd="0" presId="urn:microsoft.com/office/officeart/2018/2/layout/IconVerticalSolidList"/>
    <dgm:cxn modelId="{955552CC-B185-414E-9F7E-8E400E7262B5}" type="presParOf" srcId="{F89C429E-9639-4420-88B8-32BD5A1CB4F9}" destId="{24400927-50F5-4367-9FD6-E78F975584C5}" srcOrd="2" destOrd="0" presId="urn:microsoft.com/office/officeart/2018/2/layout/IconVerticalSolidList"/>
    <dgm:cxn modelId="{17C22F06-EE4D-4D0F-98A9-5894CDF0EA16}" type="presParOf" srcId="{F89C429E-9639-4420-88B8-32BD5A1CB4F9}" destId="{60296428-1454-4A42-955E-3FC84C2CEC7D}" srcOrd="3" destOrd="0" presId="urn:microsoft.com/office/officeart/2018/2/layout/IconVerticalSolidList"/>
    <dgm:cxn modelId="{A99405B2-B04B-4980-946A-F1EA5517FC76}" type="presParOf" srcId="{CE148539-AF71-4ABC-AE95-AF249E8C8592}" destId="{7486C36E-511B-443D-80D9-8B1B505B3061}" srcOrd="3" destOrd="0" presId="urn:microsoft.com/office/officeart/2018/2/layout/IconVerticalSolidList"/>
    <dgm:cxn modelId="{00DC1DAC-4089-4D4D-9761-AA94B94B0B8E}" type="presParOf" srcId="{CE148539-AF71-4ABC-AE95-AF249E8C8592}" destId="{601571D4-FF5A-4F3E-B9B1-2708A3E5E732}" srcOrd="4" destOrd="0" presId="urn:microsoft.com/office/officeart/2018/2/layout/IconVerticalSolidList"/>
    <dgm:cxn modelId="{64EF45CC-546B-4368-AFFC-D005BF95837D}" type="presParOf" srcId="{601571D4-FF5A-4F3E-B9B1-2708A3E5E732}" destId="{3C131CAC-A448-448A-B206-11B461D3F789}" srcOrd="0" destOrd="0" presId="urn:microsoft.com/office/officeart/2018/2/layout/IconVerticalSolidList"/>
    <dgm:cxn modelId="{330B28AB-7A3B-4C21-ABBF-E45CD5C3B348}" type="presParOf" srcId="{601571D4-FF5A-4F3E-B9B1-2708A3E5E732}" destId="{6BD7384B-963C-469E-857A-A97C275D366B}" srcOrd="1" destOrd="0" presId="urn:microsoft.com/office/officeart/2018/2/layout/IconVerticalSolidList"/>
    <dgm:cxn modelId="{18F50B42-C000-4551-8381-98B7214D5575}" type="presParOf" srcId="{601571D4-FF5A-4F3E-B9B1-2708A3E5E732}" destId="{11A9D438-836C-4EEB-8CE4-2A65FA7C9A1F}" srcOrd="2" destOrd="0" presId="urn:microsoft.com/office/officeart/2018/2/layout/IconVerticalSolidList"/>
    <dgm:cxn modelId="{C2F3EB48-1219-4739-AE69-1F88240C3CEA}" type="presParOf" srcId="{601571D4-FF5A-4F3E-B9B1-2708A3E5E732}" destId="{7377CC0B-42E3-43B3-8158-F31F3467D9F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9D0A8-8F4C-4D91-BD7D-1B46B93EB962}">
      <dsp:nvSpPr>
        <dsp:cNvPr id="0" name=""/>
        <dsp:cNvSpPr/>
      </dsp:nvSpPr>
      <dsp:spPr>
        <a:xfrm>
          <a:off x="418563" y="156973"/>
          <a:ext cx="657333" cy="657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F1DAC-C310-4E24-8594-38734D2D9B5F}">
      <dsp:nvSpPr>
        <dsp:cNvPr id="0" name=""/>
        <dsp:cNvSpPr/>
      </dsp:nvSpPr>
      <dsp:spPr>
        <a:xfrm>
          <a:off x="16859" y="10335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Advantages of using a serverless API.</a:t>
          </a:r>
        </a:p>
      </dsp:txBody>
      <dsp:txXfrm>
        <a:off x="16859" y="1033522"/>
        <a:ext cx="1460742" cy="584296"/>
      </dsp:txXfrm>
    </dsp:sp>
    <dsp:sp modelId="{3EBE46D4-B4CA-4A70-A6B4-28477DD949F3}">
      <dsp:nvSpPr>
        <dsp:cNvPr id="0" name=""/>
        <dsp:cNvSpPr/>
      </dsp:nvSpPr>
      <dsp:spPr>
        <a:xfrm>
          <a:off x="2134935" y="156973"/>
          <a:ext cx="657333" cy="657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4B4552-DDFA-4FC0-B4E8-01359EDE32AB}">
      <dsp:nvSpPr>
        <dsp:cNvPr id="0" name=""/>
        <dsp:cNvSpPr/>
      </dsp:nvSpPr>
      <dsp:spPr>
        <a:xfrm>
          <a:off x="1733231" y="10335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Inner workings of Lambda API Logic.</a:t>
          </a:r>
        </a:p>
      </dsp:txBody>
      <dsp:txXfrm>
        <a:off x="1733231" y="1033522"/>
        <a:ext cx="1460742" cy="584296"/>
      </dsp:txXfrm>
    </dsp:sp>
    <dsp:sp modelId="{4D002B52-BC72-4C1A-B702-946A1517E120}">
      <dsp:nvSpPr>
        <dsp:cNvPr id="0" name=""/>
        <dsp:cNvSpPr/>
      </dsp:nvSpPr>
      <dsp:spPr>
        <a:xfrm>
          <a:off x="3851308" y="156973"/>
          <a:ext cx="657333" cy="657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BDE15-F857-4DB2-98C8-F10E7D8710D1}">
      <dsp:nvSpPr>
        <dsp:cNvPr id="0" name=""/>
        <dsp:cNvSpPr/>
      </dsp:nvSpPr>
      <dsp:spPr>
        <a:xfrm>
          <a:off x="3449603" y="10335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scripts do we use to make this happen?</a:t>
          </a:r>
        </a:p>
      </dsp:txBody>
      <dsp:txXfrm>
        <a:off x="3449603" y="1033522"/>
        <a:ext cx="1460742" cy="584296"/>
      </dsp:txXfrm>
    </dsp:sp>
    <dsp:sp modelId="{9476D8EC-1798-45C0-AF7E-E2CF6AEDBCFD}">
      <dsp:nvSpPr>
        <dsp:cNvPr id="0" name=""/>
        <dsp:cNvSpPr/>
      </dsp:nvSpPr>
      <dsp:spPr>
        <a:xfrm>
          <a:off x="5567680" y="156973"/>
          <a:ext cx="657333" cy="657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AF4C3-168D-4616-82BD-1673AD699669}">
      <dsp:nvSpPr>
        <dsp:cNvPr id="0" name=""/>
        <dsp:cNvSpPr/>
      </dsp:nvSpPr>
      <dsp:spPr>
        <a:xfrm>
          <a:off x="5165976" y="10335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are the steps needed to integrate the front end and backend?</a:t>
          </a:r>
        </a:p>
      </dsp:txBody>
      <dsp:txXfrm>
        <a:off x="5165976" y="1033522"/>
        <a:ext cx="1460742" cy="584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7CD75-7FAA-4AE7-B1F4-690EFD0A0370}">
      <dsp:nvSpPr>
        <dsp:cNvPr id="0" name=""/>
        <dsp:cNvSpPr/>
      </dsp:nvSpPr>
      <dsp:spPr>
        <a:xfrm>
          <a:off x="0" y="251"/>
          <a:ext cx="7911143" cy="5891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03FEC-F090-4C31-8DD9-A9F65027B801}">
      <dsp:nvSpPr>
        <dsp:cNvPr id="0" name=""/>
        <dsp:cNvSpPr/>
      </dsp:nvSpPr>
      <dsp:spPr>
        <a:xfrm>
          <a:off x="178220" y="132812"/>
          <a:ext cx="324036" cy="324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01AA2-C711-4160-872B-08265CB1DFBA}">
      <dsp:nvSpPr>
        <dsp:cNvPr id="0" name=""/>
        <dsp:cNvSpPr/>
      </dsp:nvSpPr>
      <dsp:spPr>
        <a:xfrm>
          <a:off x="680476" y="251"/>
          <a:ext cx="7230666" cy="58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53" tIns="62353" rIns="62353" bIns="62353" numCol="1" spcCol="1270" anchor="ctr" anchorCtr="0">
          <a:noAutofit/>
        </a:bodyPr>
        <a:lstStyle/>
        <a:p>
          <a:pPr marL="0" lvl="0" indent="0" algn="l" defTabSz="1066800">
            <a:lnSpc>
              <a:spcPct val="100000"/>
            </a:lnSpc>
            <a:spcBef>
              <a:spcPct val="0"/>
            </a:spcBef>
            <a:spcAft>
              <a:spcPct val="35000"/>
            </a:spcAft>
            <a:buNone/>
          </a:pPr>
          <a:r>
            <a:rPr lang="en-US" sz="2400" kern="1200"/>
            <a:t>MongoDB vs DynamoDB?</a:t>
          </a:r>
        </a:p>
      </dsp:txBody>
      <dsp:txXfrm>
        <a:off x="680476" y="251"/>
        <a:ext cx="7230666" cy="589157"/>
      </dsp:txXfrm>
    </dsp:sp>
    <dsp:sp modelId="{52719634-60FF-4256-8F27-2637DFFCB1A8}">
      <dsp:nvSpPr>
        <dsp:cNvPr id="0" name=""/>
        <dsp:cNvSpPr/>
      </dsp:nvSpPr>
      <dsp:spPr>
        <a:xfrm>
          <a:off x="0" y="736698"/>
          <a:ext cx="7911143" cy="5891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DB7F1-F2F1-44D7-9F30-FEAAC8FC9E6B}">
      <dsp:nvSpPr>
        <dsp:cNvPr id="0" name=""/>
        <dsp:cNvSpPr/>
      </dsp:nvSpPr>
      <dsp:spPr>
        <a:xfrm>
          <a:off x="178220" y="869259"/>
          <a:ext cx="324036" cy="324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96428-1454-4A42-955E-3FC84C2CEC7D}">
      <dsp:nvSpPr>
        <dsp:cNvPr id="0" name=""/>
        <dsp:cNvSpPr/>
      </dsp:nvSpPr>
      <dsp:spPr>
        <a:xfrm>
          <a:off x="680476" y="736698"/>
          <a:ext cx="7230666" cy="58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53" tIns="62353" rIns="62353" bIns="62353" numCol="1" spcCol="1270" anchor="ctr" anchorCtr="0">
          <a:noAutofit/>
        </a:bodyPr>
        <a:lstStyle/>
        <a:p>
          <a:pPr marL="0" lvl="0" indent="0" algn="l" defTabSz="1066800">
            <a:lnSpc>
              <a:spcPct val="100000"/>
            </a:lnSpc>
            <a:spcBef>
              <a:spcPct val="0"/>
            </a:spcBef>
            <a:spcAft>
              <a:spcPct val="35000"/>
            </a:spcAft>
            <a:buNone/>
          </a:pPr>
          <a:r>
            <a:rPr lang="en-US" sz="2400" kern="1200"/>
            <a:t>Queries we are using? </a:t>
          </a:r>
        </a:p>
      </dsp:txBody>
      <dsp:txXfrm>
        <a:off x="680476" y="736698"/>
        <a:ext cx="7230666" cy="589157"/>
      </dsp:txXfrm>
    </dsp:sp>
    <dsp:sp modelId="{3C131CAC-A448-448A-B206-11B461D3F789}">
      <dsp:nvSpPr>
        <dsp:cNvPr id="0" name=""/>
        <dsp:cNvSpPr/>
      </dsp:nvSpPr>
      <dsp:spPr>
        <a:xfrm>
          <a:off x="0" y="1473145"/>
          <a:ext cx="7911143" cy="5891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7384B-963C-469E-857A-A97C275D366B}">
      <dsp:nvSpPr>
        <dsp:cNvPr id="0" name=""/>
        <dsp:cNvSpPr/>
      </dsp:nvSpPr>
      <dsp:spPr>
        <a:xfrm>
          <a:off x="178220" y="1605706"/>
          <a:ext cx="324036" cy="324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77CC0B-42E3-43B3-8158-F31F3467D9F4}">
      <dsp:nvSpPr>
        <dsp:cNvPr id="0" name=""/>
        <dsp:cNvSpPr/>
      </dsp:nvSpPr>
      <dsp:spPr>
        <a:xfrm>
          <a:off x="680476" y="1473145"/>
          <a:ext cx="7230666" cy="58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53" tIns="62353" rIns="62353" bIns="62353" numCol="1" spcCol="1270" anchor="ctr" anchorCtr="0">
          <a:noAutofit/>
        </a:bodyPr>
        <a:lstStyle/>
        <a:p>
          <a:pPr marL="0" lvl="0" indent="0" algn="l" defTabSz="1066800">
            <a:lnSpc>
              <a:spcPct val="100000"/>
            </a:lnSpc>
            <a:spcBef>
              <a:spcPct val="0"/>
            </a:spcBef>
            <a:spcAft>
              <a:spcPct val="35000"/>
            </a:spcAft>
            <a:buNone/>
          </a:pPr>
          <a:r>
            <a:rPr lang="en-US" sz="2400" kern="1200"/>
            <a:t>What scripts are produced in order to make this happen?</a:t>
          </a:r>
        </a:p>
      </dsp:txBody>
      <dsp:txXfrm>
        <a:off x="680476" y="1473145"/>
        <a:ext cx="7230666" cy="5891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80310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Ending conclusion, thanks for coming. </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421121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 </a:t>
            </a:r>
            <a:br>
              <a:rPr lang="en-US" dirty="0"/>
            </a:br>
            <a:r>
              <a:rPr lang="en-US" dirty="0"/>
              <a:t>Purpose of presentation is to explain the infrastructure decisions we came up with while creating this project.</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77510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in the world today use containers to put applications into the real world. Instead of running applications on VM inside of a server we use a container which is similar but has it’s differences. Containers are light weight and fast, they only have exactly what we need so all exploits are from us and not the OS.</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20459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orchestration value and different products. Explain how they came to be and the purpose of them. </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32501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Explaining what is the cloud and why it matters to the world. What it is systematically and why companies use it.</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5302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products of the cloud and why they’re needed in the world, how to make and use API’s</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283281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in databases queries to use them and what scripts we use to make them happen</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09053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Explaining pay as you go features, why we have them and the pros and cons. </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2543139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secure your cloud with access and difference between policies. </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293113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10/15/21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5.png"/><Relationship Id="rId5" Type="http://schemas.openxmlformats.org/officeDocument/2006/relationships/image" Target="../media/image6.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6.xml"/><Relationship Id="rId7" Type="http://schemas.openxmlformats.org/officeDocument/2006/relationships/diagramQuickStyle" Target="../diagrams/quickStyle1.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notesSlide" Target="../notesSlides/notesSlide6.xml"/><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6.xml"/><Relationship Id="rId7" Type="http://schemas.openxmlformats.org/officeDocument/2006/relationships/diagramQuickStyle" Target="../diagrams/quickStyle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5.png"/><Relationship Id="rId4" Type="http://schemas.openxmlformats.org/officeDocument/2006/relationships/notesSlide" Target="../notesSlides/notesSlide7.xml"/><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5.png"/><Relationship Id="rId5" Type="http://schemas.openxmlformats.org/officeDocument/2006/relationships/image" Target="../media/image17.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Samuel Bailey</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October/2021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300920"/>
            <a:ext cx="7952797" cy="923330"/>
          </a:xfrm>
          <a:prstGeom prst="rect">
            <a:avLst/>
          </a:prstGeom>
        </p:spPr>
        <p:txBody>
          <a:bodyPr wrap="square">
            <a:spAutoFit/>
          </a:bodyPr>
          <a:lstStyle/>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‘The Cloud’</a:t>
            </a:r>
          </a:p>
          <a:p>
            <a:pPr marL="285750" indent="-285750">
              <a:buFont typeface="Arial" panose="020B0604020202020204" pitchFamily="34" charset="0"/>
              <a:buChar char="•"/>
            </a:pPr>
            <a:r>
              <a:rPr lang="en-US" dirty="0"/>
              <a:t>Security</a:t>
            </a:r>
          </a:p>
        </p:txBody>
      </p:sp>
      <p:pic>
        <p:nvPicPr>
          <p:cNvPr id="6" name="Audio Recording Oct 14, 2021 at 7:00:06 PM" descr="Audio Recording Oct 14, 2021 at 7:00:06 PM">
            <a:hlinkClick r:id="" action="ppaction://media"/>
            <a:extLst>
              <a:ext uri="{FF2B5EF4-FFF2-40B4-BE49-F238E27FC236}">
                <a16:creationId xmlns:a16="http://schemas.microsoft.com/office/drawing/2014/main" id="{1AB58551-1E39-FF47-B1CD-7D90448B3C5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00087" y="3029780"/>
            <a:ext cx="812800" cy="812800"/>
          </a:xfrm>
          <a:prstGeom prst="rect">
            <a:avLst/>
          </a:prstGeom>
        </p:spPr>
      </p:pic>
    </p:spTree>
    <p:extLst>
      <p:ext uri="{BB962C8B-B14F-4D97-AF65-F5344CB8AC3E}">
        <p14:creationId xmlns:p14="http://schemas.microsoft.com/office/powerpoint/2010/main" val="10739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70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chor="ctr">
            <a:normAutofit/>
          </a:bodyPr>
          <a:lstStyle/>
          <a:p>
            <a:r>
              <a:rPr lang="en-US" dirty="0"/>
              <a:t>Overview</a:t>
            </a:r>
          </a:p>
        </p:txBody>
      </p:sp>
      <p:sp>
        <p:nvSpPr>
          <p:cNvPr id="3" name="Content Placeholder 2"/>
          <p:cNvSpPr>
            <a:spLocks noGrp="1"/>
          </p:cNvSpPr>
          <p:nvPr>
            <p:ph idx="1"/>
          </p:nvPr>
        </p:nvSpPr>
        <p:spPr>
          <a:xfrm>
            <a:off x="1718186" y="1143000"/>
            <a:ext cx="6961240" cy="3545497"/>
          </a:xfrm>
        </p:spPr>
        <p:txBody>
          <a:bodyPr>
            <a:normAutofit/>
          </a:bodyPr>
          <a:lstStyle/>
          <a:p>
            <a:pPr marL="0" indent="0">
              <a:buNone/>
            </a:pPr>
            <a:r>
              <a:rPr lang="en-US" dirty="0"/>
              <a:t>Welcome!</a:t>
            </a:r>
            <a:endParaRPr lang="en-US" b="1" dirty="0"/>
          </a:p>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id="{EAFD09F4-59F3-B54D-B436-4AB60D1F9D6F}"/>
              </a:ext>
            </a:extLst>
          </p:cNvPr>
          <p:cNvSpPr txBox="1"/>
          <p:nvPr/>
        </p:nvSpPr>
        <p:spPr>
          <a:xfrm>
            <a:off x="535276" y="4549831"/>
            <a:ext cx="7726697" cy="369332"/>
          </a:xfrm>
          <a:prstGeom prst="rect">
            <a:avLst/>
          </a:prstGeom>
          <a:solidFill>
            <a:schemeClr val="accent1">
              <a:alpha val="39000"/>
            </a:schemeClr>
          </a:solidFill>
        </p:spPr>
        <p:txBody>
          <a:bodyPr wrap="square" rtlCol="0">
            <a:spAutoFit/>
          </a:bodyPr>
          <a:lstStyle/>
          <a:p>
            <a:endParaRPr lang="en-US" dirty="0"/>
          </a:p>
        </p:txBody>
      </p:sp>
      <p:pic>
        <p:nvPicPr>
          <p:cNvPr id="5" name="Audio Recording Oct 14, 2021 at 6:45:14 PM" descr="Audio Recording Oct 14, 2021 at 6:45:14 PM">
            <a:hlinkClick r:id="" action="ppaction://media"/>
            <a:extLst>
              <a:ext uri="{FF2B5EF4-FFF2-40B4-BE49-F238E27FC236}">
                <a16:creationId xmlns:a16="http://schemas.microsoft.com/office/drawing/2014/main" id="{143D88BA-B0C2-6649-B783-1B212335DE5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98602" y="1131886"/>
            <a:ext cx="6961240" cy="3545497"/>
          </a:xfrm>
        </p:spPr>
        <p:txBody>
          <a:bodyPr/>
          <a:lstStyle/>
          <a:p>
            <a:r>
              <a:rPr lang="en-US" dirty="0"/>
              <a:t>What is containerization?</a:t>
            </a:r>
          </a:p>
          <a:p>
            <a:r>
              <a:rPr lang="en-US" dirty="0"/>
              <a:t>How does it work?</a:t>
            </a:r>
          </a:p>
          <a:p>
            <a:r>
              <a:rPr lang="en-US" dirty="0"/>
              <a:t>What tools are necessary for containerization?</a:t>
            </a:r>
          </a:p>
        </p:txBody>
      </p:sp>
      <p:pic>
        <p:nvPicPr>
          <p:cNvPr id="2" name="Audio Recording Oct 14, 2021 at 6:47:19 PM" descr="Audio Recording Oct 14, 2021 at 6:47:19 PM">
            <a:hlinkClick r:id="" action="ppaction://media"/>
            <a:extLst>
              <a:ext uri="{FF2B5EF4-FFF2-40B4-BE49-F238E27FC236}">
                <a16:creationId xmlns:a16="http://schemas.microsoft.com/office/drawing/2014/main" id="{9223CDFC-AFF7-A84E-9BDA-EF8F5A71A19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78897" y="3070125"/>
            <a:ext cx="812800" cy="812800"/>
          </a:xfrm>
          <a:prstGeom prst="rect">
            <a:avLst/>
          </a:prstGeom>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22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3175" y="1120876"/>
            <a:ext cx="8008376" cy="1710814"/>
          </a:xfrm>
        </p:spPr>
        <p:txBody>
          <a:bodyPr anchor="ctr">
            <a:normAutofit/>
          </a:bodyPr>
          <a:lstStyle/>
          <a:p>
            <a:r>
              <a:rPr lang="en-US" dirty="0"/>
              <a:t>Orchestration</a:t>
            </a:r>
            <a:endParaRPr lang="en-US"/>
          </a:p>
        </p:txBody>
      </p:sp>
      <p:sp>
        <p:nvSpPr>
          <p:cNvPr id="5" name="Content Placeholder 4"/>
          <p:cNvSpPr>
            <a:spLocks noGrp="1"/>
          </p:cNvSpPr>
          <p:nvPr>
            <p:ph type="subTitle" idx="1"/>
          </p:nvPr>
        </p:nvSpPr>
        <p:spPr>
          <a:xfrm>
            <a:off x="678426" y="3709218"/>
            <a:ext cx="8001000" cy="678426"/>
          </a:xfrm>
        </p:spPr>
        <p:txBody>
          <a:bodyPr>
            <a:normAutofit/>
          </a:bodyPr>
          <a:lstStyle/>
          <a:p>
            <a:r>
              <a:rPr lang="en-US" dirty="0"/>
              <a:t>What is the value of using Docker Compose?</a:t>
            </a:r>
          </a:p>
        </p:txBody>
      </p:sp>
      <p:pic>
        <p:nvPicPr>
          <p:cNvPr id="2" name="Audio Recording Oct 14, 2021 at 6:49:28 PM" descr="Audio Recording Oct 14, 2021 at 6:49:28 PM">
            <a:hlinkClick r:id="" action="ppaction://media"/>
            <a:extLst>
              <a:ext uri="{FF2B5EF4-FFF2-40B4-BE49-F238E27FC236}">
                <a16:creationId xmlns:a16="http://schemas.microsoft.com/office/drawing/2014/main" id="{71BB4035-578A-9A4E-9690-23E781C78F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108875" y="500179"/>
            <a:ext cx="812800" cy="812800"/>
          </a:xfrm>
          <a:prstGeom prst="rect">
            <a:avLst/>
          </a:prstGeom>
        </p:spPr>
      </p:pic>
    </p:spTree>
    <p:extLst>
      <p:ext uri="{BB962C8B-B14F-4D97-AF65-F5344CB8AC3E}">
        <p14:creationId xmlns:p14="http://schemas.microsoft.com/office/powerpoint/2010/main" val="5377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9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8" y="212651"/>
            <a:ext cx="8093365" cy="763525"/>
          </a:xfrm>
        </p:spPr>
        <p:txBody>
          <a:bodyPr anchor="ctr">
            <a:normAutofit/>
          </a:bodyPr>
          <a:lstStyle/>
          <a:p>
            <a:r>
              <a:rPr lang="en-US" dirty="0"/>
              <a:t>The Serverless Cloud</a:t>
            </a: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522131" y="1530153"/>
            <a:ext cx="4040188" cy="479822"/>
          </a:xfrm>
        </p:spPr>
        <p:txBody>
          <a:bodyPr anchor="b">
            <a:normAutofit/>
          </a:bodyPr>
          <a:lstStyle/>
          <a:p>
            <a:r>
              <a:rPr lang="en-US"/>
              <a:t>Serverless</a:t>
            </a:r>
          </a:p>
        </p:txBody>
      </p:sp>
      <p:pic>
        <p:nvPicPr>
          <p:cNvPr id="9" name="Picture 8" descr="Illuminated server room panel">
            <a:extLst>
              <a:ext uri="{FF2B5EF4-FFF2-40B4-BE49-F238E27FC236}">
                <a16:creationId xmlns:a16="http://schemas.microsoft.com/office/drawing/2014/main" id="{8BBBEC14-E94B-4505-A5CC-1D4519023B94}"/>
              </a:ext>
            </a:extLst>
          </p:cNvPr>
          <p:cNvPicPr>
            <a:picLocks noChangeAspect="1"/>
          </p:cNvPicPr>
          <p:nvPr/>
        </p:nvPicPr>
        <p:blipFill rotWithShape="1">
          <a:blip r:embed="rId5"/>
          <a:srcRect t="15594" r="-5" b="-5"/>
          <a:stretch/>
        </p:blipFill>
        <p:spPr>
          <a:xfrm>
            <a:off x="522131" y="2002550"/>
            <a:ext cx="4040188" cy="2276294"/>
          </a:xfrm>
          <a:prstGeom prst="rect">
            <a:avLst/>
          </a:prstGeom>
          <a:noFill/>
        </p:spPr>
      </p:pic>
      <p:sp>
        <p:nvSpPr>
          <p:cNvPr id="13" name="Text Placeholder 4">
            <a:extLst>
              <a:ext uri="{FF2B5EF4-FFF2-40B4-BE49-F238E27FC236}">
                <a16:creationId xmlns:a16="http://schemas.microsoft.com/office/drawing/2014/main" id="{6B194457-E898-4AA7-80A6-5A4FD805ABAE}"/>
              </a:ext>
            </a:extLst>
          </p:cNvPr>
          <p:cNvSpPr>
            <a:spLocks noGrp="1"/>
          </p:cNvSpPr>
          <p:nvPr>
            <p:ph type="body" sz="quarter" idx="3"/>
          </p:nvPr>
        </p:nvSpPr>
        <p:spPr>
          <a:xfrm>
            <a:off x="4557252" y="1530153"/>
            <a:ext cx="4041775" cy="479822"/>
          </a:xfrm>
        </p:spPr>
        <p:txBody>
          <a:bodyPr/>
          <a:lstStyle/>
          <a:p>
            <a:endParaRPr lang="en-US"/>
          </a:p>
        </p:txBody>
      </p:sp>
      <p:sp>
        <p:nvSpPr>
          <p:cNvPr id="6" name="Content Placeholder 5"/>
          <p:cNvSpPr>
            <a:spLocks noGrp="1"/>
          </p:cNvSpPr>
          <p:nvPr>
            <p:ph sz="quarter" idx="4"/>
          </p:nvPr>
        </p:nvSpPr>
        <p:spPr>
          <a:xfrm>
            <a:off x="4557252" y="2002550"/>
            <a:ext cx="4041775" cy="2276294"/>
          </a:xfrm>
        </p:spPr>
        <p:txBody>
          <a:bodyPr>
            <a:normAutofit/>
          </a:bodyPr>
          <a:lstStyle/>
          <a:p>
            <a:r>
              <a:rPr lang="en-US"/>
              <a:t>What is “serverless” and what are its advantages?</a:t>
            </a:r>
          </a:p>
          <a:p>
            <a:r>
              <a:rPr lang="en-US"/>
              <a:t>What is S3 storage and how does it compare to local storage?</a:t>
            </a:r>
          </a:p>
        </p:txBody>
      </p:sp>
      <p:pic>
        <p:nvPicPr>
          <p:cNvPr id="2" name="Audio Recording Oct 14, 2021 at 6:52:04 PM" descr="Audio Recording Oct 14, 2021 at 6:52:04 PM">
            <a:hlinkClick r:id="" action="ppaction://media"/>
            <a:extLst>
              <a:ext uri="{FF2B5EF4-FFF2-40B4-BE49-F238E27FC236}">
                <a16:creationId xmlns:a16="http://schemas.microsoft.com/office/drawing/2014/main" id="{CB4D0866-AC21-2F4C-B54E-3F6DCBD171C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752741" y="3872444"/>
            <a:ext cx="812800" cy="812800"/>
          </a:xfrm>
          <a:prstGeom prst="rect">
            <a:avLst/>
          </a:prstGeo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0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442191" y="1592714"/>
            <a:ext cx="2786743" cy="479822"/>
          </a:xfrm>
        </p:spPr>
        <p:txBody>
          <a:bodyPr>
            <a:normAutofit/>
          </a:bodyPr>
          <a:lstStyle/>
          <a:p>
            <a:r>
              <a:rPr lang="en-US" dirty="0"/>
              <a:t>API &amp; Lambda</a:t>
            </a:r>
          </a:p>
        </p:txBody>
      </p:sp>
      <p:graphicFrame>
        <p:nvGraphicFramePr>
          <p:cNvPr id="10" name="Content Placeholder 7">
            <a:extLst>
              <a:ext uri="{FF2B5EF4-FFF2-40B4-BE49-F238E27FC236}">
                <a16:creationId xmlns:a16="http://schemas.microsoft.com/office/drawing/2014/main" id="{11500D3A-7E5B-44A3-8ADA-A9C3E3F61815}"/>
              </a:ext>
            </a:extLst>
          </p:cNvPr>
          <p:cNvGraphicFramePr>
            <a:graphicFrameLocks noGrp="1"/>
          </p:cNvGraphicFramePr>
          <p:nvPr>
            <p:ph sz="quarter" idx="4"/>
          </p:nvPr>
        </p:nvGraphicFramePr>
        <p:xfrm>
          <a:off x="525318" y="2002550"/>
          <a:ext cx="6643578" cy="17747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Audio Recording Oct 14, 2021 at 6:53:17 PM" descr="Audio Recording Oct 14, 2021 at 6:53:17 PM">
            <a:hlinkClick r:id="" action="ppaction://media"/>
            <a:extLst>
              <a:ext uri="{FF2B5EF4-FFF2-40B4-BE49-F238E27FC236}">
                <a16:creationId xmlns:a16="http://schemas.microsoft.com/office/drawing/2014/main" id="{1EA05478-FB4D-AA46-8389-988CB949AF2F}"/>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6562290" y="1082963"/>
            <a:ext cx="812800" cy="812800"/>
          </a:xfrm>
          <a:prstGeom prst="rect">
            <a:avLst/>
          </a:prstGeom>
        </p:spPr>
      </p:pic>
    </p:spTree>
    <p:extLst>
      <p:ext uri="{BB962C8B-B14F-4D97-AF65-F5344CB8AC3E}">
        <p14:creationId xmlns:p14="http://schemas.microsoft.com/office/powerpoint/2010/main" val="115356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5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263039" y="1550652"/>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graphicFrame>
        <p:nvGraphicFramePr>
          <p:cNvPr id="12" name="Content Placeholder 5">
            <a:extLst>
              <a:ext uri="{FF2B5EF4-FFF2-40B4-BE49-F238E27FC236}">
                <a16:creationId xmlns:a16="http://schemas.microsoft.com/office/drawing/2014/main" id="{F75BF97F-6219-44C3-A6E1-4027278E98F1}"/>
              </a:ext>
            </a:extLst>
          </p:cNvPr>
          <p:cNvGraphicFramePr/>
          <p:nvPr/>
        </p:nvGraphicFramePr>
        <p:xfrm>
          <a:off x="422365" y="2030474"/>
          <a:ext cx="7911143" cy="20625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Audio Recording Oct 14, 2021 at 6:55:16 PM" descr="Audio Recording Oct 14, 2021 at 6:55:16 PM">
            <a:hlinkClick r:id="" action="ppaction://media"/>
            <a:extLst>
              <a:ext uri="{FF2B5EF4-FFF2-40B4-BE49-F238E27FC236}">
                <a16:creationId xmlns:a16="http://schemas.microsoft.com/office/drawing/2014/main" id="{F3BA46E3-0F0D-F346-8DD9-A6F4675188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6735545" y="1096925"/>
            <a:ext cx="812800" cy="812800"/>
          </a:xfrm>
          <a:prstGeom prst="rect">
            <a:avLst/>
          </a:prstGeom>
        </p:spPr>
      </p:pic>
    </p:spTree>
    <p:extLst>
      <p:ext uri="{BB962C8B-B14F-4D97-AF65-F5344CB8AC3E}">
        <p14:creationId xmlns:p14="http://schemas.microsoft.com/office/powerpoint/2010/main" val="23596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3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p:txBody>
          <a:bodyPr/>
          <a:lstStyle/>
          <a:p>
            <a:r>
              <a:rPr lang="en-US" dirty="0"/>
              <a:t>Elasticity</a:t>
            </a:r>
          </a:p>
          <a:p>
            <a:r>
              <a:rPr lang="en-US" dirty="0"/>
              <a:t>Pay-for-use model</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pic>
        <p:nvPicPr>
          <p:cNvPr id="4" name="Audio Recording Oct 14, 2021 at 6:56:20 PM" descr="Audio Recording Oct 14, 2021 at 6:56:20 PM">
            <a:hlinkClick r:id="" action="ppaction://media"/>
            <a:extLst>
              <a:ext uri="{FF2B5EF4-FFF2-40B4-BE49-F238E27FC236}">
                <a16:creationId xmlns:a16="http://schemas.microsoft.com/office/drawing/2014/main" id="{E6A2BF1B-BB89-4E41-986D-C63CB99BF97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00506" y="2984521"/>
            <a:ext cx="812800" cy="812800"/>
          </a:xfrm>
          <a:prstGeom prst="rect">
            <a:avLst/>
          </a:prstGeom>
        </p:spPr>
      </p:pic>
    </p:spTree>
    <p:extLst>
      <p:ext uri="{BB962C8B-B14F-4D97-AF65-F5344CB8AC3E}">
        <p14:creationId xmlns:p14="http://schemas.microsoft.com/office/powerpoint/2010/main" val="362674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6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184672" y="1530153"/>
            <a:ext cx="2351700" cy="479822"/>
          </a:xfrm>
        </p:spPr>
        <p:txBody>
          <a:bodyPr>
            <a:normAutofit/>
          </a:bodyPr>
          <a:lstStyle/>
          <a:p>
            <a:r>
              <a:rPr lang="en-US" dirty="0"/>
              <a:t>Access</a:t>
            </a:r>
          </a:p>
        </p:txBody>
      </p:sp>
      <p:sp>
        <p:nvSpPr>
          <p:cNvPr id="6" name="Content Placeholder 5"/>
          <p:cNvSpPr>
            <a:spLocks noGrp="1"/>
          </p:cNvSpPr>
          <p:nvPr>
            <p:ph sz="half" idx="2"/>
          </p:nvPr>
        </p:nvSpPr>
        <p:spPr>
          <a:xfrm>
            <a:off x="184672" y="2002550"/>
            <a:ext cx="2612955" cy="1894536"/>
          </a:xfrm>
        </p:spPr>
        <p:txBody>
          <a:bodyPr>
            <a:normAutofit/>
          </a:bodyPr>
          <a:lstStyle/>
          <a:p>
            <a:pPr algn="l"/>
            <a:r>
              <a:rPr lang="en-US" sz="1800" dirty="0"/>
              <a:t>How can you prevent unauthorized access?</a:t>
            </a:r>
          </a:p>
          <a:p>
            <a:pPr algn="l"/>
            <a:endParaRPr lang="en-US" sz="1800" dirty="0"/>
          </a:p>
        </p:txBody>
      </p:sp>
      <p:sp>
        <p:nvSpPr>
          <p:cNvPr id="7" name="Text Placeholder 6"/>
          <p:cNvSpPr>
            <a:spLocks noGrp="1"/>
          </p:cNvSpPr>
          <p:nvPr>
            <p:ph type="body" sz="quarter" idx="3"/>
          </p:nvPr>
        </p:nvSpPr>
        <p:spPr>
          <a:xfrm>
            <a:off x="2797628" y="1558077"/>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2797628" y="2002550"/>
            <a:ext cx="2786743" cy="1774793"/>
          </a:xfrm>
        </p:spPr>
        <p:txBody>
          <a:bodyPr>
            <a:normAutofit/>
          </a:bodyPr>
          <a:lstStyle/>
          <a:p>
            <a:pPr algn="l"/>
            <a:r>
              <a:rPr lang="en-US" sz="1800" dirty="0"/>
              <a:t>Roles and Policies</a:t>
            </a:r>
          </a:p>
          <a:p>
            <a:pPr algn="l"/>
            <a:r>
              <a:rPr lang="en-US" sz="1800" dirty="0"/>
              <a:t>Custom policies?</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117771" y="1530153"/>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117771" y="2002550"/>
            <a:ext cx="2500912" cy="2062555"/>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How can you secure the connection between Lambda and Gateway?</a:t>
            </a:r>
          </a:p>
          <a:p>
            <a:pPr algn="l"/>
            <a:r>
              <a:rPr lang="en-US" sz="1800" dirty="0"/>
              <a:t>Lambda and the database</a:t>
            </a:r>
          </a:p>
          <a:p>
            <a:pPr algn="l"/>
            <a:r>
              <a:rPr lang="en-US" sz="1800" dirty="0"/>
              <a:t>S3 Bucket</a:t>
            </a:r>
          </a:p>
        </p:txBody>
      </p:sp>
      <p:pic>
        <p:nvPicPr>
          <p:cNvPr id="2" name="Audio Recording Oct 14, 2021 at 6:57:42 PM" descr="Audio Recording Oct 14, 2021 at 6:57:42 PM">
            <a:hlinkClick r:id="" action="ppaction://media"/>
            <a:extLst>
              <a:ext uri="{FF2B5EF4-FFF2-40B4-BE49-F238E27FC236}">
                <a16:creationId xmlns:a16="http://schemas.microsoft.com/office/drawing/2014/main" id="{66D32034-E9E2-654D-8DA7-C930ECED5F3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78349" y="3490686"/>
            <a:ext cx="812800" cy="812800"/>
          </a:xfrm>
          <a:prstGeom prst="rect">
            <a:avLst/>
          </a:prstGeom>
        </p:spPr>
      </p:pic>
    </p:spTree>
    <p:extLst>
      <p:ext uri="{BB962C8B-B14F-4D97-AF65-F5344CB8AC3E}">
        <p14:creationId xmlns:p14="http://schemas.microsoft.com/office/powerpoint/2010/main" val="10968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0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B7C02EB-927C-42F0-8F53-965880015444}">
  <ds:schemaRefs>
    <ds:schemaRef ds:uri="http://schemas.microsoft.com/sharepoint/v3/contenttype/forms"/>
  </ds:schemaRefs>
</ds:datastoreItem>
</file>

<file path=customXml/itemProps3.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409</Words>
  <Application>Microsoft Macintosh PowerPoint</Application>
  <PresentationFormat>On-screen Show (16:9)</PresentationFormat>
  <Paragraphs>65</Paragraphs>
  <Slides>10</Slides>
  <Notes>10</Notes>
  <HiddenSlides>0</HiddenSlides>
  <MMClips>9</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 CS 470 Project Two Conference Presentation: Cloud Development</vt:lpstr>
      <vt:lpstr>Overview</vt:lpstr>
      <vt:lpstr>Containerization</vt:lpstr>
      <vt:lpstr>Orchestration</vt:lpstr>
      <vt:lpstr>The Serverless Cloud</vt:lpstr>
      <vt:lpstr>The Serverless Cloud</vt:lpstr>
      <vt:lpstr>The Serverless Cloud</vt:lpstr>
      <vt:lpstr>Cloud-Based  Development Principles</vt:lpstr>
      <vt:lpstr>Securing Your Cloud App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2021-10-15T16:49:00Z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