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62" r:id="rId4"/>
    <p:sldId id="257" r:id="rId5"/>
    <p:sldId id="275" r:id="rId6"/>
    <p:sldId id="258" r:id="rId7"/>
    <p:sldId id="259" r:id="rId8"/>
    <p:sldId id="276" r:id="rId9"/>
    <p:sldId id="260" r:id="rId10"/>
    <p:sldId id="261" r:id="rId11"/>
    <p:sldId id="263" r:id="rId12"/>
    <p:sldId id="266" r:id="rId13"/>
    <p:sldId id="268" r:id="rId14"/>
    <p:sldId id="265" r:id="rId15"/>
    <p:sldId id="269" r:id="rId16"/>
    <p:sldId id="267" r:id="rId17"/>
    <p:sldId id="270" r:id="rId18"/>
    <p:sldId id="271"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4" d="100"/>
          <a:sy n="124" d="100"/>
        </p:scale>
        <p:origin x="5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5C55-3FA6-47D1-9320-97738CBD10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A657E74-5FB4-4642-9FE7-DDC0C3AF76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5D90FEB-502A-444B-B96E-C670F9CD8F48}"/>
              </a:ext>
            </a:extLst>
          </p:cNvPr>
          <p:cNvSpPr>
            <a:spLocks noGrp="1"/>
          </p:cNvSpPr>
          <p:nvPr>
            <p:ph type="dt" sz="half" idx="10"/>
          </p:nvPr>
        </p:nvSpPr>
        <p:spPr/>
        <p:txBody>
          <a:bodyPr/>
          <a:lstStyle/>
          <a:p>
            <a:fld id="{683560DF-1A89-464F-94FE-954B2F5249CB}" type="datetimeFigureOut">
              <a:rPr lang="en-GB" smtClean="0"/>
              <a:t>09/04/2020</a:t>
            </a:fld>
            <a:endParaRPr lang="en-GB"/>
          </a:p>
        </p:txBody>
      </p:sp>
      <p:sp>
        <p:nvSpPr>
          <p:cNvPr id="5" name="Footer Placeholder 4">
            <a:extLst>
              <a:ext uri="{FF2B5EF4-FFF2-40B4-BE49-F238E27FC236}">
                <a16:creationId xmlns:a16="http://schemas.microsoft.com/office/drawing/2014/main" id="{0E23D252-6D2C-4161-82BC-A4035EBD8A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87910B-FA5B-4A17-B7EF-D2E96844CB47}"/>
              </a:ext>
            </a:extLst>
          </p:cNvPr>
          <p:cNvSpPr>
            <a:spLocks noGrp="1"/>
          </p:cNvSpPr>
          <p:nvPr>
            <p:ph type="sldNum" sz="quarter" idx="12"/>
          </p:nvPr>
        </p:nvSpPr>
        <p:spPr/>
        <p:txBody>
          <a:bodyPr/>
          <a:lstStyle/>
          <a:p>
            <a:fld id="{A5B7D4F1-83C5-47F8-BD8B-9C344FECAABD}" type="slidenum">
              <a:rPr lang="en-GB" smtClean="0"/>
              <a:t>‹#›</a:t>
            </a:fld>
            <a:endParaRPr lang="en-GB"/>
          </a:p>
        </p:txBody>
      </p:sp>
    </p:spTree>
    <p:extLst>
      <p:ext uri="{BB962C8B-B14F-4D97-AF65-F5344CB8AC3E}">
        <p14:creationId xmlns:p14="http://schemas.microsoft.com/office/powerpoint/2010/main" val="742696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D9E1B-10D8-4C7B-AEBE-06499BCC67A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CE2CDC0-CEC3-454F-B8F2-38F0C9CFDD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D762F3-23BA-419D-9AF6-FFD1B6281C04}"/>
              </a:ext>
            </a:extLst>
          </p:cNvPr>
          <p:cNvSpPr>
            <a:spLocks noGrp="1"/>
          </p:cNvSpPr>
          <p:nvPr>
            <p:ph type="dt" sz="half" idx="10"/>
          </p:nvPr>
        </p:nvSpPr>
        <p:spPr/>
        <p:txBody>
          <a:bodyPr/>
          <a:lstStyle/>
          <a:p>
            <a:fld id="{683560DF-1A89-464F-94FE-954B2F5249CB}" type="datetimeFigureOut">
              <a:rPr lang="en-GB" smtClean="0"/>
              <a:t>09/04/2020</a:t>
            </a:fld>
            <a:endParaRPr lang="en-GB"/>
          </a:p>
        </p:txBody>
      </p:sp>
      <p:sp>
        <p:nvSpPr>
          <p:cNvPr id="5" name="Footer Placeholder 4">
            <a:extLst>
              <a:ext uri="{FF2B5EF4-FFF2-40B4-BE49-F238E27FC236}">
                <a16:creationId xmlns:a16="http://schemas.microsoft.com/office/drawing/2014/main" id="{99783646-AA44-4A7B-B0A1-3F47200909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62E1AF-DFF2-411E-8413-9C6F368EE683}"/>
              </a:ext>
            </a:extLst>
          </p:cNvPr>
          <p:cNvSpPr>
            <a:spLocks noGrp="1"/>
          </p:cNvSpPr>
          <p:nvPr>
            <p:ph type="sldNum" sz="quarter" idx="12"/>
          </p:nvPr>
        </p:nvSpPr>
        <p:spPr/>
        <p:txBody>
          <a:bodyPr/>
          <a:lstStyle/>
          <a:p>
            <a:fld id="{A5B7D4F1-83C5-47F8-BD8B-9C344FECAABD}" type="slidenum">
              <a:rPr lang="en-GB" smtClean="0"/>
              <a:t>‹#›</a:t>
            </a:fld>
            <a:endParaRPr lang="en-GB"/>
          </a:p>
        </p:txBody>
      </p:sp>
    </p:spTree>
    <p:extLst>
      <p:ext uri="{BB962C8B-B14F-4D97-AF65-F5344CB8AC3E}">
        <p14:creationId xmlns:p14="http://schemas.microsoft.com/office/powerpoint/2010/main" val="1532278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493310-F3FA-4E75-89DA-7E4A86EB21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570427-D4DD-4818-ACBB-8A84EF6A8A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47679D-796B-48ED-A2BD-B633D031CD4D}"/>
              </a:ext>
            </a:extLst>
          </p:cNvPr>
          <p:cNvSpPr>
            <a:spLocks noGrp="1"/>
          </p:cNvSpPr>
          <p:nvPr>
            <p:ph type="dt" sz="half" idx="10"/>
          </p:nvPr>
        </p:nvSpPr>
        <p:spPr/>
        <p:txBody>
          <a:bodyPr/>
          <a:lstStyle/>
          <a:p>
            <a:fld id="{683560DF-1A89-464F-94FE-954B2F5249CB}" type="datetimeFigureOut">
              <a:rPr lang="en-GB" smtClean="0"/>
              <a:t>09/04/2020</a:t>
            </a:fld>
            <a:endParaRPr lang="en-GB"/>
          </a:p>
        </p:txBody>
      </p:sp>
      <p:sp>
        <p:nvSpPr>
          <p:cNvPr id="5" name="Footer Placeholder 4">
            <a:extLst>
              <a:ext uri="{FF2B5EF4-FFF2-40B4-BE49-F238E27FC236}">
                <a16:creationId xmlns:a16="http://schemas.microsoft.com/office/drawing/2014/main" id="{9C6A7FF7-3905-4DE8-9795-A1783F9875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CB707F-4EF7-4C89-89C3-8FF15A5716F6}"/>
              </a:ext>
            </a:extLst>
          </p:cNvPr>
          <p:cNvSpPr>
            <a:spLocks noGrp="1"/>
          </p:cNvSpPr>
          <p:nvPr>
            <p:ph type="sldNum" sz="quarter" idx="12"/>
          </p:nvPr>
        </p:nvSpPr>
        <p:spPr/>
        <p:txBody>
          <a:bodyPr/>
          <a:lstStyle/>
          <a:p>
            <a:fld id="{A5B7D4F1-83C5-47F8-BD8B-9C344FECAABD}" type="slidenum">
              <a:rPr lang="en-GB" smtClean="0"/>
              <a:t>‹#›</a:t>
            </a:fld>
            <a:endParaRPr lang="en-GB"/>
          </a:p>
        </p:txBody>
      </p:sp>
    </p:spTree>
    <p:extLst>
      <p:ext uri="{BB962C8B-B14F-4D97-AF65-F5344CB8AC3E}">
        <p14:creationId xmlns:p14="http://schemas.microsoft.com/office/powerpoint/2010/main" val="1041665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C531-05FE-4712-99F5-02D3FFA7543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501F45-CB64-45BC-B891-DB681EADA4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B13552-9C65-4EDE-AEEC-B49DEFF8A273}"/>
              </a:ext>
            </a:extLst>
          </p:cNvPr>
          <p:cNvSpPr>
            <a:spLocks noGrp="1"/>
          </p:cNvSpPr>
          <p:nvPr>
            <p:ph type="dt" sz="half" idx="10"/>
          </p:nvPr>
        </p:nvSpPr>
        <p:spPr/>
        <p:txBody>
          <a:bodyPr/>
          <a:lstStyle/>
          <a:p>
            <a:fld id="{683560DF-1A89-464F-94FE-954B2F5249CB}" type="datetimeFigureOut">
              <a:rPr lang="en-GB" smtClean="0"/>
              <a:t>09/04/2020</a:t>
            </a:fld>
            <a:endParaRPr lang="en-GB"/>
          </a:p>
        </p:txBody>
      </p:sp>
      <p:sp>
        <p:nvSpPr>
          <p:cNvPr id="5" name="Footer Placeholder 4">
            <a:extLst>
              <a:ext uri="{FF2B5EF4-FFF2-40B4-BE49-F238E27FC236}">
                <a16:creationId xmlns:a16="http://schemas.microsoft.com/office/drawing/2014/main" id="{12C8ECA9-78E7-4C69-ABCC-F67A248F58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4F1EA8-91E3-4A92-8F3E-9663F46879F2}"/>
              </a:ext>
            </a:extLst>
          </p:cNvPr>
          <p:cNvSpPr>
            <a:spLocks noGrp="1"/>
          </p:cNvSpPr>
          <p:nvPr>
            <p:ph type="sldNum" sz="quarter" idx="12"/>
          </p:nvPr>
        </p:nvSpPr>
        <p:spPr/>
        <p:txBody>
          <a:bodyPr/>
          <a:lstStyle/>
          <a:p>
            <a:fld id="{A5B7D4F1-83C5-47F8-BD8B-9C344FECAABD}" type="slidenum">
              <a:rPr lang="en-GB" smtClean="0"/>
              <a:t>‹#›</a:t>
            </a:fld>
            <a:endParaRPr lang="en-GB"/>
          </a:p>
        </p:txBody>
      </p:sp>
    </p:spTree>
    <p:extLst>
      <p:ext uri="{BB962C8B-B14F-4D97-AF65-F5344CB8AC3E}">
        <p14:creationId xmlns:p14="http://schemas.microsoft.com/office/powerpoint/2010/main" val="76024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130D0-F558-4FF6-9E47-641B52065E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B6FD6F1-A903-4795-87B4-63AFADBFCD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5CEBF-D8C4-4594-A781-4F25B2377B4C}"/>
              </a:ext>
            </a:extLst>
          </p:cNvPr>
          <p:cNvSpPr>
            <a:spLocks noGrp="1"/>
          </p:cNvSpPr>
          <p:nvPr>
            <p:ph type="dt" sz="half" idx="10"/>
          </p:nvPr>
        </p:nvSpPr>
        <p:spPr/>
        <p:txBody>
          <a:bodyPr/>
          <a:lstStyle/>
          <a:p>
            <a:fld id="{683560DF-1A89-464F-94FE-954B2F5249CB}" type="datetimeFigureOut">
              <a:rPr lang="en-GB" smtClean="0"/>
              <a:t>09/04/2020</a:t>
            </a:fld>
            <a:endParaRPr lang="en-GB"/>
          </a:p>
        </p:txBody>
      </p:sp>
      <p:sp>
        <p:nvSpPr>
          <p:cNvPr id="5" name="Footer Placeholder 4">
            <a:extLst>
              <a:ext uri="{FF2B5EF4-FFF2-40B4-BE49-F238E27FC236}">
                <a16:creationId xmlns:a16="http://schemas.microsoft.com/office/drawing/2014/main" id="{B3335F88-A722-4958-9F5A-369B6FB888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C0B1F9-7B12-4FEC-BB95-71FDF1D60A95}"/>
              </a:ext>
            </a:extLst>
          </p:cNvPr>
          <p:cNvSpPr>
            <a:spLocks noGrp="1"/>
          </p:cNvSpPr>
          <p:nvPr>
            <p:ph type="sldNum" sz="quarter" idx="12"/>
          </p:nvPr>
        </p:nvSpPr>
        <p:spPr/>
        <p:txBody>
          <a:bodyPr/>
          <a:lstStyle/>
          <a:p>
            <a:fld id="{A5B7D4F1-83C5-47F8-BD8B-9C344FECAABD}" type="slidenum">
              <a:rPr lang="en-GB" smtClean="0"/>
              <a:t>‹#›</a:t>
            </a:fld>
            <a:endParaRPr lang="en-GB"/>
          </a:p>
        </p:txBody>
      </p:sp>
    </p:spTree>
    <p:extLst>
      <p:ext uri="{BB962C8B-B14F-4D97-AF65-F5344CB8AC3E}">
        <p14:creationId xmlns:p14="http://schemas.microsoft.com/office/powerpoint/2010/main" val="289152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40772-0B0F-4D01-A63D-FB641972AA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4213FE1-F43E-4D50-987E-C5524F522E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1BE00E1-C96D-4E6E-BCD6-4FA615679B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28665E2-CD72-4BA2-9320-0131385E81DE}"/>
              </a:ext>
            </a:extLst>
          </p:cNvPr>
          <p:cNvSpPr>
            <a:spLocks noGrp="1"/>
          </p:cNvSpPr>
          <p:nvPr>
            <p:ph type="dt" sz="half" idx="10"/>
          </p:nvPr>
        </p:nvSpPr>
        <p:spPr/>
        <p:txBody>
          <a:bodyPr/>
          <a:lstStyle/>
          <a:p>
            <a:fld id="{683560DF-1A89-464F-94FE-954B2F5249CB}" type="datetimeFigureOut">
              <a:rPr lang="en-GB" smtClean="0"/>
              <a:t>09/04/2020</a:t>
            </a:fld>
            <a:endParaRPr lang="en-GB"/>
          </a:p>
        </p:txBody>
      </p:sp>
      <p:sp>
        <p:nvSpPr>
          <p:cNvPr id="6" name="Footer Placeholder 5">
            <a:extLst>
              <a:ext uri="{FF2B5EF4-FFF2-40B4-BE49-F238E27FC236}">
                <a16:creationId xmlns:a16="http://schemas.microsoft.com/office/drawing/2014/main" id="{DA0FD8EE-E915-46AE-8722-896154F6E4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F28E3A5-B8F4-42B0-9C79-AB27E491B2D5}"/>
              </a:ext>
            </a:extLst>
          </p:cNvPr>
          <p:cNvSpPr>
            <a:spLocks noGrp="1"/>
          </p:cNvSpPr>
          <p:nvPr>
            <p:ph type="sldNum" sz="quarter" idx="12"/>
          </p:nvPr>
        </p:nvSpPr>
        <p:spPr/>
        <p:txBody>
          <a:bodyPr/>
          <a:lstStyle/>
          <a:p>
            <a:fld id="{A5B7D4F1-83C5-47F8-BD8B-9C344FECAABD}" type="slidenum">
              <a:rPr lang="en-GB" smtClean="0"/>
              <a:t>‹#›</a:t>
            </a:fld>
            <a:endParaRPr lang="en-GB"/>
          </a:p>
        </p:txBody>
      </p:sp>
    </p:spTree>
    <p:extLst>
      <p:ext uri="{BB962C8B-B14F-4D97-AF65-F5344CB8AC3E}">
        <p14:creationId xmlns:p14="http://schemas.microsoft.com/office/powerpoint/2010/main" val="407731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09AC0-BD9C-42C2-8348-F88684C3804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0A36778-4ECB-4AAC-8745-7E4A161FFE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C4ED0C-DCC9-400B-948C-84C6E412D9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4E04CC1-B762-4E09-ABDB-522AC79606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37C6DE-8F27-4308-9C06-C38EA1DA15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DBB0FB6-3552-48B9-9F41-30BD7F5FFFD2}"/>
              </a:ext>
            </a:extLst>
          </p:cNvPr>
          <p:cNvSpPr>
            <a:spLocks noGrp="1"/>
          </p:cNvSpPr>
          <p:nvPr>
            <p:ph type="dt" sz="half" idx="10"/>
          </p:nvPr>
        </p:nvSpPr>
        <p:spPr/>
        <p:txBody>
          <a:bodyPr/>
          <a:lstStyle/>
          <a:p>
            <a:fld id="{683560DF-1A89-464F-94FE-954B2F5249CB}" type="datetimeFigureOut">
              <a:rPr lang="en-GB" smtClean="0"/>
              <a:t>09/04/2020</a:t>
            </a:fld>
            <a:endParaRPr lang="en-GB"/>
          </a:p>
        </p:txBody>
      </p:sp>
      <p:sp>
        <p:nvSpPr>
          <p:cNvPr id="8" name="Footer Placeholder 7">
            <a:extLst>
              <a:ext uri="{FF2B5EF4-FFF2-40B4-BE49-F238E27FC236}">
                <a16:creationId xmlns:a16="http://schemas.microsoft.com/office/drawing/2014/main" id="{6E5253C8-DD4A-404D-9C02-EF1E4E30D9B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88698BB-9EA8-400A-9C24-45511BCA487C}"/>
              </a:ext>
            </a:extLst>
          </p:cNvPr>
          <p:cNvSpPr>
            <a:spLocks noGrp="1"/>
          </p:cNvSpPr>
          <p:nvPr>
            <p:ph type="sldNum" sz="quarter" idx="12"/>
          </p:nvPr>
        </p:nvSpPr>
        <p:spPr/>
        <p:txBody>
          <a:bodyPr/>
          <a:lstStyle/>
          <a:p>
            <a:fld id="{A5B7D4F1-83C5-47F8-BD8B-9C344FECAABD}" type="slidenum">
              <a:rPr lang="en-GB" smtClean="0"/>
              <a:t>‹#›</a:t>
            </a:fld>
            <a:endParaRPr lang="en-GB"/>
          </a:p>
        </p:txBody>
      </p:sp>
    </p:spTree>
    <p:extLst>
      <p:ext uri="{BB962C8B-B14F-4D97-AF65-F5344CB8AC3E}">
        <p14:creationId xmlns:p14="http://schemas.microsoft.com/office/powerpoint/2010/main" val="3138529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F0A38-ABE5-4180-9744-272AAEC22F5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67298C0-F732-40A6-BF6A-AD0C62F3DB73}"/>
              </a:ext>
            </a:extLst>
          </p:cNvPr>
          <p:cNvSpPr>
            <a:spLocks noGrp="1"/>
          </p:cNvSpPr>
          <p:nvPr>
            <p:ph type="dt" sz="half" idx="10"/>
          </p:nvPr>
        </p:nvSpPr>
        <p:spPr/>
        <p:txBody>
          <a:bodyPr/>
          <a:lstStyle/>
          <a:p>
            <a:fld id="{683560DF-1A89-464F-94FE-954B2F5249CB}" type="datetimeFigureOut">
              <a:rPr lang="en-GB" smtClean="0"/>
              <a:t>09/04/2020</a:t>
            </a:fld>
            <a:endParaRPr lang="en-GB"/>
          </a:p>
        </p:txBody>
      </p:sp>
      <p:sp>
        <p:nvSpPr>
          <p:cNvPr id="4" name="Footer Placeholder 3">
            <a:extLst>
              <a:ext uri="{FF2B5EF4-FFF2-40B4-BE49-F238E27FC236}">
                <a16:creationId xmlns:a16="http://schemas.microsoft.com/office/drawing/2014/main" id="{CE1E821F-7E42-4D8C-9623-DF364F3BE88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3C975FB-84DC-44BF-AC80-426EF1DDCC40}"/>
              </a:ext>
            </a:extLst>
          </p:cNvPr>
          <p:cNvSpPr>
            <a:spLocks noGrp="1"/>
          </p:cNvSpPr>
          <p:nvPr>
            <p:ph type="sldNum" sz="quarter" idx="12"/>
          </p:nvPr>
        </p:nvSpPr>
        <p:spPr/>
        <p:txBody>
          <a:bodyPr/>
          <a:lstStyle/>
          <a:p>
            <a:fld id="{A5B7D4F1-83C5-47F8-BD8B-9C344FECAABD}" type="slidenum">
              <a:rPr lang="en-GB" smtClean="0"/>
              <a:t>‹#›</a:t>
            </a:fld>
            <a:endParaRPr lang="en-GB"/>
          </a:p>
        </p:txBody>
      </p:sp>
    </p:spTree>
    <p:extLst>
      <p:ext uri="{BB962C8B-B14F-4D97-AF65-F5344CB8AC3E}">
        <p14:creationId xmlns:p14="http://schemas.microsoft.com/office/powerpoint/2010/main" val="887755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EAA223-DC8D-43F5-9995-140624BEF9B9}"/>
              </a:ext>
            </a:extLst>
          </p:cNvPr>
          <p:cNvSpPr>
            <a:spLocks noGrp="1"/>
          </p:cNvSpPr>
          <p:nvPr>
            <p:ph type="dt" sz="half" idx="10"/>
          </p:nvPr>
        </p:nvSpPr>
        <p:spPr/>
        <p:txBody>
          <a:bodyPr/>
          <a:lstStyle/>
          <a:p>
            <a:fld id="{683560DF-1A89-464F-94FE-954B2F5249CB}" type="datetimeFigureOut">
              <a:rPr lang="en-GB" smtClean="0"/>
              <a:t>09/04/2020</a:t>
            </a:fld>
            <a:endParaRPr lang="en-GB"/>
          </a:p>
        </p:txBody>
      </p:sp>
      <p:sp>
        <p:nvSpPr>
          <p:cNvPr id="3" name="Footer Placeholder 2">
            <a:extLst>
              <a:ext uri="{FF2B5EF4-FFF2-40B4-BE49-F238E27FC236}">
                <a16:creationId xmlns:a16="http://schemas.microsoft.com/office/drawing/2014/main" id="{A50D921F-CAE1-4C70-AAE4-5119F79A12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6EF7960-B2A5-4236-AD6E-A2A62FD73BFF}"/>
              </a:ext>
            </a:extLst>
          </p:cNvPr>
          <p:cNvSpPr>
            <a:spLocks noGrp="1"/>
          </p:cNvSpPr>
          <p:nvPr>
            <p:ph type="sldNum" sz="quarter" idx="12"/>
          </p:nvPr>
        </p:nvSpPr>
        <p:spPr/>
        <p:txBody>
          <a:bodyPr/>
          <a:lstStyle/>
          <a:p>
            <a:fld id="{A5B7D4F1-83C5-47F8-BD8B-9C344FECAABD}" type="slidenum">
              <a:rPr lang="en-GB" smtClean="0"/>
              <a:t>‹#›</a:t>
            </a:fld>
            <a:endParaRPr lang="en-GB"/>
          </a:p>
        </p:txBody>
      </p:sp>
    </p:spTree>
    <p:extLst>
      <p:ext uri="{BB962C8B-B14F-4D97-AF65-F5344CB8AC3E}">
        <p14:creationId xmlns:p14="http://schemas.microsoft.com/office/powerpoint/2010/main" val="1141905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1A5FA-AC06-496E-91F6-CAEB9E8365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AE6D41D-63A8-4681-A5A2-13BC4104B0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A4F0065-87EE-4DD2-8FC9-3AF69038B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8943C2-5B02-4D12-82C1-72A21C4364D0}"/>
              </a:ext>
            </a:extLst>
          </p:cNvPr>
          <p:cNvSpPr>
            <a:spLocks noGrp="1"/>
          </p:cNvSpPr>
          <p:nvPr>
            <p:ph type="dt" sz="half" idx="10"/>
          </p:nvPr>
        </p:nvSpPr>
        <p:spPr/>
        <p:txBody>
          <a:bodyPr/>
          <a:lstStyle/>
          <a:p>
            <a:fld id="{683560DF-1A89-464F-94FE-954B2F5249CB}" type="datetimeFigureOut">
              <a:rPr lang="en-GB" smtClean="0"/>
              <a:t>09/04/2020</a:t>
            </a:fld>
            <a:endParaRPr lang="en-GB"/>
          </a:p>
        </p:txBody>
      </p:sp>
      <p:sp>
        <p:nvSpPr>
          <p:cNvPr id="6" name="Footer Placeholder 5">
            <a:extLst>
              <a:ext uri="{FF2B5EF4-FFF2-40B4-BE49-F238E27FC236}">
                <a16:creationId xmlns:a16="http://schemas.microsoft.com/office/drawing/2014/main" id="{612D038A-50FC-4C5F-975F-949E520F2F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3357EA-CE9A-424F-AB90-07190D54358D}"/>
              </a:ext>
            </a:extLst>
          </p:cNvPr>
          <p:cNvSpPr>
            <a:spLocks noGrp="1"/>
          </p:cNvSpPr>
          <p:nvPr>
            <p:ph type="sldNum" sz="quarter" idx="12"/>
          </p:nvPr>
        </p:nvSpPr>
        <p:spPr/>
        <p:txBody>
          <a:bodyPr/>
          <a:lstStyle/>
          <a:p>
            <a:fld id="{A5B7D4F1-83C5-47F8-BD8B-9C344FECAABD}" type="slidenum">
              <a:rPr lang="en-GB" smtClean="0"/>
              <a:t>‹#›</a:t>
            </a:fld>
            <a:endParaRPr lang="en-GB"/>
          </a:p>
        </p:txBody>
      </p:sp>
    </p:spTree>
    <p:extLst>
      <p:ext uri="{BB962C8B-B14F-4D97-AF65-F5344CB8AC3E}">
        <p14:creationId xmlns:p14="http://schemas.microsoft.com/office/powerpoint/2010/main" val="3946852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E319-42DC-420F-9FB1-7D5D40767A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F9AF320-FBFF-41F2-A45B-DADFE837A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B342F33-DAB3-4250-915E-F6A300EA3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E84AB5-607E-4F53-8DC3-D534B74BB006}"/>
              </a:ext>
            </a:extLst>
          </p:cNvPr>
          <p:cNvSpPr>
            <a:spLocks noGrp="1"/>
          </p:cNvSpPr>
          <p:nvPr>
            <p:ph type="dt" sz="half" idx="10"/>
          </p:nvPr>
        </p:nvSpPr>
        <p:spPr/>
        <p:txBody>
          <a:bodyPr/>
          <a:lstStyle/>
          <a:p>
            <a:fld id="{683560DF-1A89-464F-94FE-954B2F5249CB}" type="datetimeFigureOut">
              <a:rPr lang="en-GB" smtClean="0"/>
              <a:t>09/04/2020</a:t>
            </a:fld>
            <a:endParaRPr lang="en-GB"/>
          </a:p>
        </p:txBody>
      </p:sp>
      <p:sp>
        <p:nvSpPr>
          <p:cNvPr id="6" name="Footer Placeholder 5">
            <a:extLst>
              <a:ext uri="{FF2B5EF4-FFF2-40B4-BE49-F238E27FC236}">
                <a16:creationId xmlns:a16="http://schemas.microsoft.com/office/drawing/2014/main" id="{591465CB-1F13-4BCF-AD75-404277DFAB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886F5B-368E-46D7-BB18-6AFDA4C8ADE7}"/>
              </a:ext>
            </a:extLst>
          </p:cNvPr>
          <p:cNvSpPr>
            <a:spLocks noGrp="1"/>
          </p:cNvSpPr>
          <p:nvPr>
            <p:ph type="sldNum" sz="quarter" idx="12"/>
          </p:nvPr>
        </p:nvSpPr>
        <p:spPr/>
        <p:txBody>
          <a:bodyPr/>
          <a:lstStyle/>
          <a:p>
            <a:fld id="{A5B7D4F1-83C5-47F8-BD8B-9C344FECAABD}" type="slidenum">
              <a:rPr lang="en-GB" smtClean="0"/>
              <a:t>‹#›</a:t>
            </a:fld>
            <a:endParaRPr lang="en-GB"/>
          </a:p>
        </p:txBody>
      </p:sp>
    </p:spTree>
    <p:extLst>
      <p:ext uri="{BB962C8B-B14F-4D97-AF65-F5344CB8AC3E}">
        <p14:creationId xmlns:p14="http://schemas.microsoft.com/office/powerpoint/2010/main" val="517715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4A5AAC-490D-4C48-A825-6CD85A4F5F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5E8CA7-1BD0-4E55-A5F5-828B6D59C4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2FCF5B-DD1B-4E16-8A91-8B9B09F400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3560DF-1A89-464F-94FE-954B2F5249CB}" type="datetimeFigureOut">
              <a:rPr lang="en-GB" smtClean="0"/>
              <a:t>09/04/2020</a:t>
            </a:fld>
            <a:endParaRPr lang="en-GB"/>
          </a:p>
        </p:txBody>
      </p:sp>
      <p:sp>
        <p:nvSpPr>
          <p:cNvPr id="5" name="Footer Placeholder 4">
            <a:extLst>
              <a:ext uri="{FF2B5EF4-FFF2-40B4-BE49-F238E27FC236}">
                <a16:creationId xmlns:a16="http://schemas.microsoft.com/office/drawing/2014/main" id="{0A7BF6FB-AAC4-4719-ABEF-BC789540C4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E50DFC8-C862-41F9-9888-6AC5E99F60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B7D4F1-83C5-47F8-BD8B-9C344FECAABD}" type="slidenum">
              <a:rPr lang="en-GB" smtClean="0"/>
              <a:t>‹#›</a:t>
            </a:fld>
            <a:endParaRPr lang="en-GB"/>
          </a:p>
        </p:txBody>
      </p:sp>
    </p:spTree>
    <p:extLst>
      <p:ext uri="{BB962C8B-B14F-4D97-AF65-F5344CB8AC3E}">
        <p14:creationId xmlns:p14="http://schemas.microsoft.com/office/powerpoint/2010/main" val="3594235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1E363B-B9E9-4535-ADCE-B1851F1F11A3}"/>
              </a:ext>
            </a:extLst>
          </p:cNvPr>
          <p:cNvSpPr txBox="1"/>
          <p:nvPr/>
        </p:nvSpPr>
        <p:spPr>
          <a:xfrm>
            <a:off x="3826276" y="816746"/>
            <a:ext cx="834501" cy="369332"/>
          </a:xfrm>
          <a:prstGeom prst="rect">
            <a:avLst/>
          </a:prstGeom>
          <a:noFill/>
        </p:spPr>
        <p:txBody>
          <a:bodyPr wrap="square" rtlCol="0">
            <a:spAutoFit/>
          </a:bodyPr>
          <a:lstStyle/>
          <a:p>
            <a:pPr algn="ctr"/>
            <a:r>
              <a:rPr lang="en-GB" dirty="0"/>
              <a:t>Client</a:t>
            </a:r>
          </a:p>
        </p:txBody>
      </p:sp>
      <p:sp>
        <p:nvSpPr>
          <p:cNvPr id="5" name="TextBox 4">
            <a:extLst>
              <a:ext uri="{FF2B5EF4-FFF2-40B4-BE49-F238E27FC236}">
                <a16:creationId xmlns:a16="http://schemas.microsoft.com/office/drawing/2014/main" id="{459C6EC5-6DE9-42B0-9E59-714EF261E7F2}"/>
              </a:ext>
            </a:extLst>
          </p:cNvPr>
          <p:cNvSpPr txBox="1"/>
          <p:nvPr/>
        </p:nvSpPr>
        <p:spPr>
          <a:xfrm>
            <a:off x="6480699" y="816746"/>
            <a:ext cx="1035728" cy="369332"/>
          </a:xfrm>
          <a:prstGeom prst="rect">
            <a:avLst/>
          </a:prstGeom>
          <a:noFill/>
        </p:spPr>
        <p:txBody>
          <a:bodyPr wrap="square" rtlCol="0">
            <a:spAutoFit/>
          </a:bodyPr>
          <a:lstStyle/>
          <a:p>
            <a:pPr algn="ctr"/>
            <a:r>
              <a:rPr lang="en-GB" dirty="0"/>
              <a:t>Server</a:t>
            </a:r>
          </a:p>
        </p:txBody>
      </p:sp>
      <p:cxnSp>
        <p:nvCxnSpPr>
          <p:cNvPr id="7" name="Straight Arrow Connector 6">
            <a:extLst>
              <a:ext uri="{FF2B5EF4-FFF2-40B4-BE49-F238E27FC236}">
                <a16:creationId xmlns:a16="http://schemas.microsoft.com/office/drawing/2014/main" id="{907FBB99-9AF3-4017-886E-C77BA2AD846F}"/>
              </a:ext>
            </a:extLst>
          </p:cNvPr>
          <p:cNvCxnSpPr>
            <a:cxnSpLocks/>
            <a:stCxn id="4" idx="2"/>
          </p:cNvCxnSpPr>
          <p:nvPr/>
        </p:nvCxnSpPr>
        <p:spPr>
          <a:xfrm>
            <a:off x="4243527" y="1186078"/>
            <a:ext cx="0" cy="194764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BD509D27-C6DB-4CE7-8C4D-33F315797E09}"/>
              </a:ext>
            </a:extLst>
          </p:cNvPr>
          <p:cNvCxnSpPr>
            <a:cxnSpLocks/>
          </p:cNvCxnSpPr>
          <p:nvPr/>
        </p:nvCxnSpPr>
        <p:spPr>
          <a:xfrm flipH="1">
            <a:off x="6998563" y="1186078"/>
            <a:ext cx="2" cy="194764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D9B3D3E-D720-4A3A-9277-1EA61B839595}"/>
              </a:ext>
            </a:extLst>
          </p:cNvPr>
          <p:cNvCxnSpPr/>
          <p:nvPr/>
        </p:nvCxnSpPr>
        <p:spPr>
          <a:xfrm>
            <a:off x="4243527" y="1685852"/>
            <a:ext cx="2755037" cy="34290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0BCA530F-BB9D-487B-AF2E-5320B6831ACD}"/>
              </a:ext>
            </a:extLst>
          </p:cNvPr>
          <p:cNvCxnSpPr>
            <a:cxnSpLocks/>
          </p:cNvCxnSpPr>
          <p:nvPr/>
        </p:nvCxnSpPr>
        <p:spPr>
          <a:xfrm flipH="1">
            <a:off x="4243526" y="2055184"/>
            <a:ext cx="2755036" cy="34290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FF5A0ECC-A66A-4CF6-A37E-AABFA6322170}"/>
              </a:ext>
            </a:extLst>
          </p:cNvPr>
          <p:cNvSpPr txBox="1"/>
          <p:nvPr/>
        </p:nvSpPr>
        <p:spPr>
          <a:xfrm>
            <a:off x="5093101" y="1435965"/>
            <a:ext cx="834501" cy="369332"/>
          </a:xfrm>
          <a:prstGeom prst="rect">
            <a:avLst/>
          </a:prstGeom>
          <a:noFill/>
        </p:spPr>
        <p:txBody>
          <a:bodyPr wrap="square" rtlCol="0">
            <a:spAutoFit/>
          </a:bodyPr>
          <a:lstStyle/>
          <a:p>
            <a:pPr algn="ctr"/>
            <a:r>
              <a:rPr lang="en-GB" dirty="0"/>
              <a:t>HELP</a:t>
            </a:r>
          </a:p>
        </p:txBody>
      </p:sp>
      <p:sp>
        <p:nvSpPr>
          <p:cNvPr id="30" name="TextBox 29">
            <a:extLst>
              <a:ext uri="{FF2B5EF4-FFF2-40B4-BE49-F238E27FC236}">
                <a16:creationId xmlns:a16="http://schemas.microsoft.com/office/drawing/2014/main" id="{22CFA6D3-589B-433E-8FB1-74CD626EDC06}"/>
              </a:ext>
            </a:extLst>
          </p:cNvPr>
          <p:cNvSpPr txBox="1"/>
          <p:nvPr/>
        </p:nvSpPr>
        <p:spPr>
          <a:xfrm>
            <a:off x="4942064" y="2345098"/>
            <a:ext cx="1971075" cy="923330"/>
          </a:xfrm>
          <a:prstGeom prst="rect">
            <a:avLst/>
          </a:prstGeom>
          <a:noFill/>
        </p:spPr>
        <p:txBody>
          <a:bodyPr wrap="square" rtlCol="0">
            <a:spAutoFit/>
          </a:bodyPr>
          <a:lstStyle/>
          <a:p>
            <a:r>
              <a:rPr lang="en-GB" dirty="0"/>
              <a:t>DISPLAY</a:t>
            </a:r>
          </a:p>
          <a:p>
            <a:r>
              <a:rPr lang="en-GB" dirty="0"/>
              <a:t>Commands: </a:t>
            </a:r>
          </a:p>
          <a:p>
            <a:r>
              <a:rPr lang="en-GB" dirty="0"/>
              <a:t>  - …</a:t>
            </a:r>
          </a:p>
        </p:txBody>
      </p:sp>
      <p:sp>
        <p:nvSpPr>
          <p:cNvPr id="10" name="TextBox 9">
            <a:extLst>
              <a:ext uri="{FF2B5EF4-FFF2-40B4-BE49-F238E27FC236}">
                <a16:creationId xmlns:a16="http://schemas.microsoft.com/office/drawing/2014/main" id="{2B63964C-6441-4D3D-9243-1798A336109F}"/>
              </a:ext>
            </a:extLst>
          </p:cNvPr>
          <p:cNvSpPr txBox="1"/>
          <p:nvPr/>
        </p:nvSpPr>
        <p:spPr>
          <a:xfrm>
            <a:off x="4491182" y="157500"/>
            <a:ext cx="2119397" cy="369332"/>
          </a:xfrm>
          <a:prstGeom prst="rect">
            <a:avLst/>
          </a:prstGeom>
          <a:noFill/>
        </p:spPr>
        <p:txBody>
          <a:bodyPr wrap="square" rtlCol="0">
            <a:spAutoFit/>
          </a:bodyPr>
          <a:lstStyle/>
          <a:p>
            <a:pPr algn="ctr"/>
            <a:r>
              <a:rPr lang="en-GB" dirty="0"/>
              <a:t>Message: HELP</a:t>
            </a:r>
          </a:p>
        </p:txBody>
      </p:sp>
    </p:spTree>
    <p:extLst>
      <p:ext uri="{BB962C8B-B14F-4D97-AF65-F5344CB8AC3E}">
        <p14:creationId xmlns:p14="http://schemas.microsoft.com/office/powerpoint/2010/main" val="3264980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584C81C0-7687-42CE-B392-59A9E4DD834A}"/>
              </a:ext>
            </a:extLst>
          </p:cNvPr>
          <p:cNvSpPr txBox="1"/>
          <p:nvPr/>
        </p:nvSpPr>
        <p:spPr>
          <a:xfrm>
            <a:off x="1090565" y="523792"/>
            <a:ext cx="834501" cy="369332"/>
          </a:xfrm>
          <a:prstGeom prst="rect">
            <a:avLst/>
          </a:prstGeom>
          <a:noFill/>
        </p:spPr>
        <p:txBody>
          <a:bodyPr wrap="square" rtlCol="0">
            <a:spAutoFit/>
          </a:bodyPr>
          <a:lstStyle/>
          <a:p>
            <a:pPr algn="ctr"/>
            <a:r>
              <a:rPr lang="en-GB" dirty="0"/>
              <a:t>Client</a:t>
            </a:r>
          </a:p>
        </p:txBody>
      </p:sp>
      <p:sp>
        <p:nvSpPr>
          <p:cNvPr id="20" name="TextBox 19">
            <a:extLst>
              <a:ext uri="{FF2B5EF4-FFF2-40B4-BE49-F238E27FC236}">
                <a16:creationId xmlns:a16="http://schemas.microsoft.com/office/drawing/2014/main" id="{AC0170E6-FD03-487D-8594-8D0E61183B48}"/>
              </a:ext>
            </a:extLst>
          </p:cNvPr>
          <p:cNvSpPr txBox="1"/>
          <p:nvPr/>
        </p:nvSpPr>
        <p:spPr>
          <a:xfrm>
            <a:off x="3744988" y="523792"/>
            <a:ext cx="1035728" cy="369332"/>
          </a:xfrm>
          <a:prstGeom prst="rect">
            <a:avLst/>
          </a:prstGeom>
          <a:noFill/>
        </p:spPr>
        <p:txBody>
          <a:bodyPr wrap="square" rtlCol="0">
            <a:spAutoFit/>
          </a:bodyPr>
          <a:lstStyle/>
          <a:p>
            <a:pPr algn="ctr"/>
            <a:r>
              <a:rPr lang="en-GB" dirty="0"/>
              <a:t>Server</a:t>
            </a:r>
          </a:p>
        </p:txBody>
      </p:sp>
      <p:cxnSp>
        <p:nvCxnSpPr>
          <p:cNvPr id="21" name="Straight Arrow Connector 20">
            <a:extLst>
              <a:ext uri="{FF2B5EF4-FFF2-40B4-BE49-F238E27FC236}">
                <a16:creationId xmlns:a16="http://schemas.microsoft.com/office/drawing/2014/main" id="{B706A114-14F7-4446-874A-697F0238AE73}"/>
              </a:ext>
            </a:extLst>
          </p:cNvPr>
          <p:cNvCxnSpPr>
            <a:cxnSpLocks/>
            <a:stCxn id="19" idx="2"/>
          </p:cNvCxnSpPr>
          <p:nvPr/>
        </p:nvCxnSpPr>
        <p:spPr>
          <a:xfrm>
            <a:off x="1507816" y="893124"/>
            <a:ext cx="0" cy="194764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4EFAB960-9DDF-463F-9334-5CCCA1FF8032}"/>
              </a:ext>
            </a:extLst>
          </p:cNvPr>
          <p:cNvCxnSpPr>
            <a:cxnSpLocks/>
          </p:cNvCxnSpPr>
          <p:nvPr/>
        </p:nvCxnSpPr>
        <p:spPr>
          <a:xfrm flipH="1">
            <a:off x="4262852" y="893124"/>
            <a:ext cx="2" cy="194764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E39CD2B4-898E-4B9F-97AE-A06B8201A9CE}"/>
              </a:ext>
            </a:extLst>
          </p:cNvPr>
          <p:cNvCxnSpPr/>
          <p:nvPr/>
        </p:nvCxnSpPr>
        <p:spPr>
          <a:xfrm>
            <a:off x="1507816" y="1392898"/>
            <a:ext cx="2755037" cy="34290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BBBBF540-7C68-4AE1-A7C3-0DC7F97FCE1D}"/>
              </a:ext>
            </a:extLst>
          </p:cNvPr>
          <p:cNvCxnSpPr>
            <a:cxnSpLocks/>
          </p:cNvCxnSpPr>
          <p:nvPr/>
        </p:nvCxnSpPr>
        <p:spPr>
          <a:xfrm flipH="1">
            <a:off x="1507815" y="1762230"/>
            <a:ext cx="2755036" cy="342900"/>
          </a:xfrm>
          <a:prstGeom prst="straightConnector1">
            <a:avLst/>
          </a:prstGeom>
          <a:ln w="2794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041A3E91-2A72-4F68-8FA5-C7FEC8081329}"/>
              </a:ext>
            </a:extLst>
          </p:cNvPr>
          <p:cNvSpPr txBox="1"/>
          <p:nvPr/>
        </p:nvSpPr>
        <p:spPr>
          <a:xfrm>
            <a:off x="1603523" y="1104596"/>
            <a:ext cx="2423292" cy="369332"/>
          </a:xfrm>
          <a:prstGeom prst="rect">
            <a:avLst/>
          </a:prstGeom>
          <a:noFill/>
        </p:spPr>
        <p:txBody>
          <a:bodyPr wrap="square" rtlCol="0">
            <a:spAutoFit/>
          </a:bodyPr>
          <a:lstStyle/>
          <a:p>
            <a:pPr algn="ctr"/>
            <a:r>
              <a:rPr lang="en-GB" dirty="0"/>
              <a:t>ACCEPT</a:t>
            </a:r>
          </a:p>
        </p:txBody>
      </p:sp>
      <p:sp>
        <p:nvSpPr>
          <p:cNvPr id="26" name="TextBox 25">
            <a:extLst>
              <a:ext uri="{FF2B5EF4-FFF2-40B4-BE49-F238E27FC236}">
                <a16:creationId xmlns:a16="http://schemas.microsoft.com/office/drawing/2014/main" id="{49E85978-D669-4410-AA96-B29E84FB12B5}"/>
              </a:ext>
            </a:extLst>
          </p:cNvPr>
          <p:cNvSpPr txBox="1"/>
          <p:nvPr/>
        </p:nvSpPr>
        <p:spPr>
          <a:xfrm>
            <a:off x="1603523" y="2063755"/>
            <a:ext cx="2755032" cy="369332"/>
          </a:xfrm>
          <a:prstGeom prst="rect">
            <a:avLst/>
          </a:prstGeom>
          <a:noFill/>
        </p:spPr>
        <p:txBody>
          <a:bodyPr wrap="square" rtlCol="0">
            <a:spAutoFit/>
          </a:bodyPr>
          <a:lstStyle/>
          <a:p>
            <a:r>
              <a:rPr lang="en-GB" dirty="0"/>
              <a:t>ERROR: No invites pending</a:t>
            </a:r>
          </a:p>
        </p:txBody>
      </p:sp>
      <p:sp>
        <p:nvSpPr>
          <p:cNvPr id="28" name="TextBox 27">
            <a:extLst>
              <a:ext uri="{FF2B5EF4-FFF2-40B4-BE49-F238E27FC236}">
                <a16:creationId xmlns:a16="http://schemas.microsoft.com/office/drawing/2014/main" id="{3199BF61-991F-4C24-98B1-03D405DE40E5}"/>
              </a:ext>
            </a:extLst>
          </p:cNvPr>
          <p:cNvSpPr txBox="1"/>
          <p:nvPr/>
        </p:nvSpPr>
        <p:spPr>
          <a:xfrm>
            <a:off x="5197576" y="523792"/>
            <a:ext cx="834501" cy="369332"/>
          </a:xfrm>
          <a:prstGeom prst="rect">
            <a:avLst/>
          </a:prstGeom>
          <a:noFill/>
        </p:spPr>
        <p:txBody>
          <a:bodyPr wrap="square" rtlCol="0">
            <a:spAutoFit/>
          </a:bodyPr>
          <a:lstStyle/>
          <a:p>
            <a:pPr algn="ctr"/>
            <a:r>
              <a:rPr lang="en-GB" dirty="0"/>
              <a:t>Client</a:t>
            </a:r>
          </a:p>
        </p:txBody>
      </p:sp>
      <p:sp>
        <p:nvSpPr>
          <p:cNvPr id="31" name="TextBox 30">
            <a:extLst>
              <a:ext uri="{FF2B5EF4-FFF2-40B4-BE49-F238E27FC236}">
                <a16:creationId xmlns:a16="http://schemas.microsoft.com/office/drawing/2014/main" id="{F30585DC-E7F2-47A2-992B-3D3D39F41817}"/>
              </a:ext>
            </a:extLst>
          </p:cNvPr>
          <p:cNvSpPr txBox="1"/>
          <p:nvPr/>
        </p:nvSpPr>
        <p:spPr>
          <a:xfrm>
            <a:off x="7851999" y="523792"/>
            <a:ext cx="1035728" cy="369332"/>
          </a:xfrm>
          <a:prstGeom prst="rect">
            <a:avLst/>
          </a:prstGeom>
          <a:noFill/>
        </p:spPr>
        <p:txBody>
          <a:bodyPr wrap="square" rtlCol="0">
            <a:spAutoFit/>
          </a:bodyPr>
          <a:lstStyle/>
          <a:p>
            <a:pPr algn="ctr"/>
            <a:r>
              <a:rPr lang="en-GB" dirty="0"/>
              <a:t>Server</a:t>
            </a:r>
          </a:p>
        </p:txBody>
      </p:sp>
      <p:cxnSp>
        <p:nvCxnSpPr>
          <p:cNvPr id="33" name="Straight Arrow Connector 32">
            <a:extLst>
              <a:ext uri="{FF2B5EF4-FFF2-40B4-BE49-F238E27FC236}">
                <a16:creationId xmlns:a16="http://schemas.microsoft.com/office/drawing/2014/main" id="{3A5C0FDF-54F6-4AA0-8313-6BC01D48DB87}"/>
              </a:ext>
            </a:extLst>
          </p:cNvPr>
          <p:cNvCxnSpPr>
            <a:cxnSpLocks/>
            <a:stCxn id="28" idx="2"/>
          </p:cNvCxnSpPr>
          <p:nvPr/>
        </p:nvCxnSpPr>
        <p:spPr>
          <a:xfrm>
            <a:off x="5614827" y="893124"/>
            <a:ext cx="0" cy="194764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DE30C747-4892-4F82-87EE-24C99DAF7CF6}"/>
              </a:ext>
            </a:extLst>
          </p:cNvPr>
          <p:cNvCxnSpPr>
            <a:cxnSpLocks/>
          </p:cNvCxnSpPr>
          <p:nvPr/>
        </p:nvCxnSpPr>
        <p:spPr>
          <a:xfrm flipH="1">
            <a:off x="8369863" y="893124"/>
            <a:ext cx="2" cy="194764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265D573B-BFA5-4B9D-B4F8-E53349CD7962}"/>
              </a:ext>
            </a:extLst>
          </p:cNvPr>
          <p:cNvCxnSpPr/>
          <p:nvPr/>
        </p:nvCxnSpPr>
        <p:spPr>
          <a:xfrm>
            <a:off x="5614827" y="1392898"/>
            <a:ext cx="2755037" cy="34290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C814483A-0A27-41A3-8580-C306D6B805B9}"/>
              </a:ext>
            </a:extLst>
          </p:cNvPr>
          <p:cNvCxnSpPr>
            <a:cxnSpLocks/>
          </p:cNvCxnSpPr>
          <p:nvPr/>
        </p:nvCxnSpPr>
        <p:spPr>
          <a:xfrm flipH="1">
            <a:off x="5614826" y="1762230"/>
            <a:ext cx="2755036" cy="342900"/>
          </a:xfrm>
          <a:prstGeom prst="straightConnector1">
            <a:avLst/>
          </a:prstGeom>
          <a:ln w="2794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96AA97F6-32A2-453B-8337-DC6089D75169}"/>
              </a:ext>
            </a:extLst>
          </p:cNvPr>
          <p:cNvSpPr txBox="1"/>
          <p:nvPr/>
        </p:nvSpPr>
        <p:spPr>
          <a:xfrm>
            <a:off x="5710534" y="1104596"/>
            <a:ext cx="2423292" cy="369332"/>
          </a:xfrm>
          <a:prstGeom prst="rect">
            <a:avLst/>
          </a:prstGeom>
          <a:noFill/>
        </p:spPr>
        <p:txBody>
          <a:bodyPr wrap="square" rtlCol="0">
            <a:spAutoFit/>
          </a:bodyPr>
          <a:lstStyle/>
          <a:p>
            <a:pPr algn="ctr"/>
            <a:r>
              <a:rPr lang="en-GB" dirty="0"/>
              <a:t>REJECT</a:t>
            </a:r>
          </a:p>
        </p:txBody>
      </p:sp>
      <p:sp>
        <p:nvSpPr>
          <p:cNvPr id="39" name="TextBox 38">
            <a:extLst>
              <a:ext uri="{FF2B5EF4-FFF2-40B4-BE49-F238E27FC236}">
                <a16:creationId xmlns:a16="http://schemas.microsoft.com/office/drawing/2014/main" id="{F3422365-D5E8-4B31-8F66-9A108E692858}"/>
              </a:ext>
            </a:extLst>
          </p:cNvPr>
          <p:cNvSpPr txBox="1"/>
          <p:nvPr/>
        </p:nvSpPr>
        <p:spPr>
          <a:xfrm>
            <a:off x="5710534" y="2063755"/>
            <a:ext cx="2755032" cy="369332"/>
          </a:xfrm>
          <a:prstGeom prst="rect">
            <a:avLst/>
          </a:prstGeom>
          <a:noFill/>
        </p:spPr>
        <p:txBody>
          <a:bodyPr wrap="square" rtlCol="0">
            <a:spAutoFit/>
          </a:bodyPr>
          <a:lstStyle/>
          <a:p>
            <a:r>
              <a:rPr lang="en-GB" dirty="0"/>
              <a:t>ERROR: No invites pending</a:t>
            </a:r>
          </a:p>
        </p:txBody>
      </p:sp>
    </p:spTree>
    <p:extLst>
      <p:ext uri="{BB962C8B-B14F-4D97-AF65-F5344CB8AC3E}">
        <p14:creationId xmlns:p14="http://schemas.microsoft.com/office/powerpoint/2010/main" val="1858384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584C81C0-7687-42CE-B392-59A9E4DD834A}"/>
              </a:ext>
            </a:extLst>
          </p:cNvPr>
          <p:cNvSpPr txBox="1"/>
          <p:nvPr/>
        </p:nvSpPr>
        <p:spPr>
          <a:xfrm>
            <a:off x="1090565" y="523792"/>
            <a:ext cx="834501" cy="369332"/>
          </a:xfrm>
          <a:prstGeom prst="rect">
            <a:avLst/>
          </a:prstGeom>
          <a:noFill/>
        </p:spPr>
        <p:txBody>
          <a:bodyPr wrap="square" rtlCol="0">
            <a:spAutoFit/>
          </a:bodyPr>
          <a:lstStyle/>
          <a:p>
            <a:pPr algn="ctr"/>
            <a:r>
              <a:rPr lang="en-GB" dirty="0"/>
              <a:t>Client</a:t>
            </a:r>
          </a:p>
        </p:txBody>
      </p:sp>
      <p:sp>
        <p:nvSpPr>
          <p:cNvPr id="20" name="TextBox 19">
            <a:extLst>
              <a:ext uri="{FF2B5EF4-FFF2-40B4-BE49-F238E27FC236}">
                <a16:creationId xmlns:a16="http://schemas.microsoft.com/office/drawing/2014/main" id="{AC0170E6-FD03-487D-8594-8D0E61183B48}"/>
              </a:ext>
            </a:extLst>
          </p:cNvPr>
          <p:cNvSpPr txBox="1"/>
          <p:nvPr/>
        </p:nvSpPr>
        <p:spPr>
          <a:xfrm>
            <a:off x="3744988" y="523792"/>
            <a:ext cx="1035728" cy="369332"/>
          </a:xfrm>
          <a:prstGeom prst="rect">
            <a:avLst/>
          </a:prstGeom>
          <a:noFill/>
        </p:spPr>
        <p:txBody>
          <a:bodyPr wrap="square" rtlCol="0">
            <a:spAutoFit/>
          </a:bodyPr>
          <a:lstStyle/>
          <a:p>
            <a:pPr algn="ctr"/>
            <a:r>
              <a:rPr lang="en-GB" dirty="0"/>
              <a:t>Server</a:t>
            </a:r>
          </a:p>
        </p:txBody>
      </p:sp>
      <p:cxnSp>
        <p:nvCxnSpPr>
          <p:cNvPr id="21" name="Straight Arrow Connector 20">
            <a:extLst>
              <a:ext uri="{FF2B5EF4-FFF2-40B4-BE49-F238E27FC236}">
                <a16:creationId xmlns:a16="http://schemas.microsoft.com/office/drawing/2014/main" id="{B706A114-14F7-4446-874A-697F0238AE73}"/>
              </a:ext>
            </a:extLst>
          </p:cNvPr>
          <p:cNvCxnSpPr>
            <a:cxnSpLocks/>
            <a:stCxn id="19" idx="2"/>
          </p:cNvCxnSpPr>
          <p:nvPr/>
        </p:nvCxnSpPr>
        <p:spPr>
          <a:xfrm>
            <a:off x="1507816" y="893124"/>
            <a:ext cx="0" cy="194764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4EFAB960-9DDF-463F-9334-5CCCA1FF8032}"/>
              </a:ext>
            </a:extLst>
          </p:cNvPr>
          <p:cNvCxnSpPr>
            <a:cxnSpLocks/>
          </p:cNvCxnSpPr>
          <p:nvPr/>
        </p:nvCxnSpPr>
        <p:spPr>
          <a:xfrm flipH="1">
            <a:off x="4262852" y="893124"/>
            <a:ext cx="2" cy="194764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E39CD2B4-898E-4B9F-97AE-A06B8201A9CE}"/>
              </a:ext>
            </a:extLst>
          </p:cNvPr>
          <p:cNvCxnSpPr/>
          <p:nvPr/>
        </p:nvCxnSpPr>
        <p:spPr>
          <a:xfrm>
            <a:off x="1507816" y="1392898"/>
            <a:ext cx="2755037" cy="34290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041A3E91-2A72-4F68-8FA5-C7FEC8081329}"/>
              </a:ext>
            </a:extLst>
          </p:cNvPr>
          <p:cNvSpPr txBox="1"/>
          <p:nvPr/>
        </p:nvSpPr>
        <p:spPr>
          <a:xfrm>
            <a:off x="1603523" y="1104596"/>
            <a:ext cx="2423292" cy="369332"/>
          </a:xfrm>
          <a:prstGeom prst="rect">
            <a:avLst/>
          </a:prstGeom>
          <a:noFill/>
        </p:spPr>
        <p:txBody>
          <a:bodyPr wrap="square" rtlCol="0">
            <a:spAutoFit/>
          </a:bodyPr>
          <a:lstStyle/>
          <a:p>
            <a:pPr algn="ctr"/>
            <a:r>
              <a:rPr lang="en-GB" dirty="0"/>
              <a:t>EXIT</a:t>
            </a:r>
          </a:p>
        </p:txBody>
      </p:sp>
      <p:sp>
        <p:nvSpPr>
          <p:cNvPr id="18" name="TextBox 17">
            <a:extLst>
              <a:ext uri="{FF2B5EF4-FFF2-40B4-BE49-F238E27FC236}">
                <a16:creationId xmlns:a16="http://schemas.microsoft.com/office/drawing/2014/main" id="{6BA76A67-1718-454B-95FD-531D479E424B}"/>
              </a:ext>
            </a:extLst>
          </p:cNvPr>
          <p:cNvSpPr txBox="1"/>
          <p:nvPr/>
        </p:nvSpPr>
        <p:spPr>
          <a:xfrm>
            <a:off x="4262853" y="1553647"/>
            <a:ext cx="1402842" cy="646331"/>
          </a:xfrm>
          <a:prstGeom prst="rect">
            <a:avLst/>
          </a:prstGeom>
          <a:noFill/>
        </p:spPr>
        <p:txBody>
          <a:bodyPr wrap="square" rtlCol="0">
            <a:spAutoFit/>
          </a:bodyPr>
          <a:lstStyle/>
          <a:p>
            <a:pPr algn="ctr"/>
            <a:r>
              <a:rPr lang="en-GB" sz="1200" dirty="0"/>
              <a:t>The server lets the user exit the application</a:t>
            </a:r>
          </a:p>
        </p:txBody>
      </p:sp>
    </p:spTree>
    <p:extLst>
      <p:ext uri="{BB962C8B-B14F-4D97-AF65-F5344CB8AC3E}">
        <p14:creationId xmlns:p14="http://schemas.microsoft.com/office/powerpoint/2010/main" val="3280534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F8F7321-FC27-4D6C-AD7E-F0D1EE55DD16}"/>
              </a:ext>
            </a:extLst>
          </p:cNvPr>
          <p:cNvSpPr txBox="1"/>
          <p:nvPr/>
        </p:nvSpPr>
        <p:spPr>
          <a:xfrm>
            <a:off x="2347100" y="1005004"/>
            <a:ext cx="905857" cy="369332"/>
          </a:xfrm>
          <a:prstGeom prst="rect">
            <a:avLst/>
          </a:prstGeom>
          <a:noFill/>
        </p:spPr>
        <p:txBody>
          <a:bodyPr wrap="square" rtlCol="0">
            <a:spAutoFit/>
          </a:bodyPr>
          <a:lstStyle/>
          <a:p>
            <a:pPr algn="ctr"/>
            <a:r>
              <a:rPr lang="en-GB" dirty="0"/>
              <a:t>Client1</a:t>
            </a:r>
          </a:p>
        </p:txBody>
      </p:sp>
      <p:sp>
        <p:nvSpPr>
          <p:cNvPr id="44" name="TextBox 43">
            <a:extLst>
              <a:ext uri="{FF2B5EF4-FFF2-40B4-BE49-F238E27FC236}">
                <a16:creationId xmlns:a16="http://schemas.microsoft.com/office/drawing/2014/main" id="{A2186407-130A-42D1-A6D3-564B582FA604}"/>
              </a:ext>
            </a:extLst>
          </p:cNvPr>
          <p:cNvSpPr txBox="1"/>
          <p:nvPr/>
        </p:nvSpPr>
        <p:spPr>
          <a:xfrm>
            <a:off x="5001523" y="1005004"/>
            <a:ext cx="1035728" cy="369332"/>
          </a:xfrm>
          <a:prstGeom prst="rect">
            <a:avLst/>
          </a:prstGeom>
          <a:noFill/>
        </p:spPr>
        <p:txBody>
          <a:bodyPr wrap="square" rtlCol="0">
            <a:spAutoFit/>
          </a:bodyPr>
          <a:lstStyle/>
          <a:p>
            <a:pPr algn="ctr"/>
            <a:r>
              <a:rPr lang="en-GB" dirty="0"/>
              <a:t>Client2</a:t>
            </a:r>
          </a:p>
        </p:txBody>
      </p:sp>
      <p:cxnSp>
        <p:nvCxnSpPr>
          <p:cNvPr id="45" name="Straight Arrow Connector 44">
            <a:extLst>
              <a:ext uri="{FF2B5EF4-FFF2-40B4-BE49-F238E27FC236}">
                <a16:creationId xmlns:a16="http://schemas.microsoft.com/office/drawing/2014/main" id="{B38542B6-1185-427B-8243-FD901DD5CD44}"/>
              </a:ext>
            </a:extLst>
          </p:cNvPr>
          <p:cNvCxnSpPr>
            <a:cxnSpLocks/>
            <a:stCxn id="42" idx="2"/>
          </p:cNvCxnSpPr>
          <p:nvPr/>
        </p:nvCxnSpPr>
        <p:spPr>
          <a:xfrm>
            <a:off x="2800029" y="1374336"/>
            <a:ext cx="14792" cy="3886033"/>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143867EC-37E2-49C6-A7F5-240A267DBD8C}"/>
              </a:ext>
            </a:extLst>
          </p:cNvPr>
          <p:cNvCxnSpPr>
            <a:cxnSpLocks/>
          </p:cNvCxnSpPr>
          <p:nvPr/>
        </p:nvCxnSpPr>
        <p:spPr>
          <a:xfrm>
            <a:off x="5519390" y="1374336"/>
            <a:ext cx="51894" cy="3886033"/>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8609DFAB-A757-4FD8-B68B-1833B3273223}"/>
              </a:ext>
            </a:extLst>
          </p:cNvPr>
          <p:cNvSpPr txBox="1"/>
          <p:nvPr/>
        </p:nvSpPr>
        <p:spPr>
          <a:xfrm>
            <a:off x="7768731" y="1005004"/>
            <a:ext cx="1035728" cy="369332"/>
          </a:xfrm>
          <a:prstGeom prst="rect">
            <a:avLst/>
          </a:prstGeom>
          <a:noFill/>
        </p:spPr>
        <p:txBody>
          <a:bodyPr wrap="square" rtlCol="0">
            <a:spAutoFit/>
          </a:bodyPr>
          <a:lstStyle/>
          <a:p>
            <a:pPr algn="ctr"/>
            <a:r>
              <a:rPr lang="en-GB" dirty="0"/>
              <a:t>Server</a:t>
            </a:r>
          </a:p>
        </p:txBody>
      </p:sp>
      <p:cxnSp>
        <p:nvCxnSpPr>
          <p:cNvPr id="49" name="Straight Arrow Connector 48">
            <a:extLst>
              <a:ext uri="{FF2B5EF4-FFF2-40B4-BE49-F238E27FC236}">
                <a16:creationId xmlns:a16="http://schemas.microsoft.com/office/drawing/2014/main" id="{40D3BEEE-9796-425D-8B74-93B9ADE2DAF7}"/>
              </a:ext>
            </a:extLst>
          </p:cNvPr>
          <p:cNvCxnSpPr>
            <a:cxnSpLocks/>
          </p:cNvCxnSpPr>
          <p:nvPr/>
        </p:nvCxnSpPr>
        <p:spPr>
          <a:xfrm>
            <a:off x="8286597" y="1368116"/>
            <a:ext cx="40286" cy="377923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9859D0CB-BF8A-44DE-A4D4-A8C20CE2696D}"/>
              </a:ext>
            </a:extLst>
          </p:cNvPr>
          <p:cNvCxnSpPr>
            <a:cxnSpLocks/>
          </p:cNvCxnSpPr>
          <p:nvPr/>
        </p:nvCxnSpPr>
        <p:spPr>
          <a:xfrm flipH="1">
            <a:off x="2800028" y="1485236"/>
            <a:ext cx="5498536" cy="315025"/>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308F43A9-9F5A-40FE-84BD-0C743D72569A}"/>
              </a:ext>
            </a:extLst>
          </p:cNvPr>
          <p:cNvSpPr txBox="1"/>
          <p:nvPr/>
        </p:nvSpPr>
        <p:spPr>
          <a:xfrm>
            <a:off x="5659383" y="1588846"/>
            <a:ext cx="3546261" cy="369332"/>
          </a:xfrm>
          <a:prstGeom prst="rect">
            <a:avLst/>
          </a:prstGeom>
          <a:noFill/>
        </p:spPr>
        <p:txBody>
          <a:bodyPr wrap="square" rtlCol="0">
            <a:spAutoFit/>
          </a:bodyPr>
          <a:lstStyle/>
          <a:p>
            <a:r>
              <a:rPr lang="en-GB" dirty="0"/>
              <a:t>BOARD 1 &lt;board status&gt;</a:t>
            </a:r>
          </a:p>
        </p:txBody>
      </p:sp>
      <p:sp>
        <p:nvSpPr>
          <p:cNvPr id="52" name="TextBox 51">
            <a:extLst>
              <a:ext uri="{FF2B5EF4-FFF2-40B4-BE49-F238E27FC236}">
                <a16:creationId xmlns:a16="http://schemas.microsoft.com/office/drawing/2014/main" id="{BB5D9762-E47F-4012-A1BB-F61D238384D1}"/>
              </a:ext>
            </a:extLst>
          </p:cNvPr>
          <p:cNvSpPr txBox="1"/>
          <p:nvPr/>
        </p:nvSpPr>
        <p:spPr>
          <a:xfrm>
            <a:off x="2347100" y="322204"/>
            <a:ext cx="6274982" cy="646331"/>
          </a:xfrm>
          <a:prstGeom prst="rect">
            <a:avLst/>
          </a:prstGeom>
          <a:noFill/>
        </p:spPr>
        <p:txBody>
          <a:bodyPr wrap="square" rtlCol="0">
            <a:spAutoFit/>
          </a:bodyPr>
          <a:lstStyle/>
          <a:p>
            <a:r>
              <a:rPr lang="en-GB" sz="1200" dirty="0"/>
              <a:t>Client2 has just accepted an invite from Client 1</a:t>
            </a:r>
          </a:p>
          <a:p>
            <a:r>
              <a:rPr lang="en-GB" sz="1200" dirty="0"/>
              <a:t>The server started the game</a:t>
            </a:r>
          </a:p>
          <a:p>
            <a:r>
              <a:rPr lang="en-GB" sz="1200" dirty="0"/>
              <a:t>Client1 begins playing</a:t>
            </a:r>
          </a:p>
        </p:txBody>
      </p:sp>
      <p:cxnSp>
        <p:nvCxnSpPr>
          <p:cNvPr id="53" name="Straight Arrow Connector 52">
            <a:extLst>
              <a:ext uri="{FF2B5EF4-FFF2-40B4-BE49-F238E27FC236}">
                <a16:creationId xmlns:a16="http://schemas.microsoft.com/office/drawing/2014/main" id="{1BD0EC0B-C5BA-4713-BC2A-9D0B61EE02E7}"/>
              </a:ext>
            </a:extLst>
          </p:cNvPr>
          <p:cNvCxnSpPr>
            <a:cxnSpLocks/>
          </p:cNvCxnSpPr>
          <p:nvPr/>
        </p:nvCxnSpPr>
        <p:spPr>
          <a:xfrm>
            <a:off x="2823429" y="2567379"/>
            <a:ext cx="5495710" cy="319442"/>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819696C3-D878-48EF-A50E-7867015C1E22}"/>
              </a:ext>
            </a:extLst>
          </p:cNvPr>
          <p:cNvSpPr txBox="1"/>
          <p:nvPr/>
        </p:nvSpPr>
        <p:spPr>
          <a:xfrm>
            <a:off x="3124843" y="2652541"/>
            <a:ext cx="2314282" cy="369332"/>
          </a:xfrm>
          <a:prstGeom prst="rect">
            <a:avLst/>
          </a:prstGeom>
          <a:noFill/>
        </p:spPr>
        <p:txBody>
          <a:bodyPr wrap="square" rtlCol="0">
            <a:spAutoFit/>
          </a:bodyPr>
          <a:lstStyle/>
          <a:p>
            <a:r>
              <a:rPr lang="en-GB" dirty="0"/>
              <a:t>PLAY 9 9</a:t>
            </a:r>
          </a:p>
        </p:txBody>
      </p:sp>
      <p:cxnSp>
        <p:nvCxnSpPr>
          <p:cNvPr id="56" name="Straight Arrow Connector 55">
            <a:extLst>
              <a:ext uri="{FF2B5EF4-FFF2-40B4-BE49-F238E27FC236}">
                <a16:creationId xmlns:a16="http://schemas.microsoft.com/office/drawing/2014/main" id="{8ABC851C-7E30-4375-98E9-D1C5126583DC}"/>
              </a:ext>
            </a:extLst>
          </p:cNvPr>
          <p:cNvCxnSpPr>
            <a:cxnSpLocks/>
          </p:cNvCxnSpPr>
          <p:nvPr/>
        </p:nvCxnSpPr>
        <p:spPr>
          <a:xfrm flipH="1">
            <a:off x="2831416" y="3340011"/>
            <a:ext cx="5527029" cy="342397"/>
          </a:xfrm>
          <a:prstGeom prst="straightConnector1">
            <a:avLst/>
          </a:prstGeom>
          <a:ln w="2794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A65D2EFA-0C31-4EF1-A648-6EFADEB0B2B4}"/>
              </a:ext>
            </a:extLst>
          </p:cNvPr>
          <p:cNvSpPr txBox="1"/>
          <p:nvPr/>
        </p:nvSpPr>
        <p:spPr>
          <a:xfrm>
            <a:off x="8307943" y="2310880"/>
            <a:ext cx="1906025" cy="1200329"/>
          </a:xfrm>
          <a:prstGeom prst="rect">
            <a:avLst/>
          </a:prstGeom>
          <a:noFill/>
        </p:spPr>
        <p:txBody>
          <a:bodyPr wrap="square" rtlCol="0">
            <a:spAutoFit/>
          </a:bodyPr>
          <a:lstStyle/>
          <a:p>
            <a:pPr algn="ctr"/>
            <a:r>
              <a:rPr lang="en-GB" sz="1200" dirty="0"/>
              <a:t>Checks if the coordinates are valid. They are so the server sends the current BOARD to the other player to let them know its their turn</a:t>
            </a:r>
          </a:p>
        </p:txBody>
      </p:sp>
      <p:sp>
        <p:nvSpPr>
          <p:cNvPr id="62" name="TextBox 61">
            <a:extLst>
              <a:ext uri="{FF2B5EF4-FFF2-40B4-BE49-F238E27FC236}">
                <a16:creationId xmlns:a16="http://schemas.microsoft.com/office/drawing/2014/main" id="{AD3289E4-DF29-4207-A9A2-9C1176FDF194}"/>
              </a:ext>
            </a:extLst>
          </p:cNvPr>
          <p:cNvSpPr txBox="1"/>
          <p:nvPr/>
        </p:nvSpPr>
        <p:spPr>
          <a:xfrm>
            <a:off x="2935214" y="3653939"/>
            <a:ext cx="2693539" cy="369332"/>
          </a:xfrm>
          <a:prstGeom prst="rect">
            <a:avLst/>
          </a:prstGeom>
          <a:noFill/>
        </p:spPr>
        <p:txBody>
          <a:bodyPr wrap="square" rtlCol="0">
            <a:spAutoFit/>
          </a:bodyPr>
          <a:lstStyle/>
          <a:p>
            <a:r>
              <a:rPr lang="en-GB" dirty="0"/>
              <a:t>ERROR Invalid coordinates</a:t>
            </a:r>
          </a:p>
        </p:txBody>
      </p:sp>
      <p:sp>
        <p:nvSpPr>
          <p:cNvPr id="17" name="TextBox 16">
            <a:extLst>
              <a:ext uri="{FF2B5EF4-FFF2-40B4-BE49-F238E27FC236}">
                <a16:creationId xmlns:a16="http://schemas.microsoft.com/office/drawing/2014/main" id="{E0D48156-023E-3542-B1E7-F8EEA14717EE}"/>
              </a:ext>
            </a:extLst>
          </p:cNvPr>
          <p:cNvSpPr txBox="1"/>
          <p:nvPr/>
        </p:nvSpPr>
        <p:spPr>
          <a:xfrm>
            <a:off x="5571284" y="2049478"/>
            <a:ext cx="4664030" cy="369332"/>
          </a:xfrm>
          <a:prstGeom prst="rect">
            <a:avLst/>
          </a:prstGeom>
          <a:noFill/>
        </p:spPr>
        <p:txBody>
          <a:bodyPr wrap="square" rtlCol="0">
            <a:spAutoFit/>
          </a:bodyPr>
          <a:lstStyle/>
          <a:p>
            <a:r>
              <a:rPr lang="en-GB" dirty="0"/>
              <a:t>BOARD 0 &lt;board status&gt;</a:t>
            </a:r>
          </a:p>
        </p:txBody>
      </p:sp>
      <p:cxnSp>
        <p:nvCxnSpPr>
          <p:cNvPr id="21" name="Straight Arrow Connector 20">
            <a:extLst>
              <a:ext uri="{FF2B5EF4-FFF2-40B4-BE49-F238E27FC236}">
                <a16:creationId xmlns:a16="http://schemas.microsoft.com/office/drawing/2014/main" id="{FD4F8F84-B2C8-C640-A553-596D0411872D}"/>
              </a:ext>
            </a:extLst>
          </p:cNvPr>
          <p:cNvCxnSpPr>
            <a:cxnSpLocks/>
          </p:cNvCxnSpPr>
          <p:nvPr/>
        </p:nvCxnSpPr>
        <p:spPr>
          <a:xfrm flipH="1">
            <a:off x="5519387" y="1923817"/>
            <a:ext cx="2807497" cy="167611"/>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3944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1E363B-B9E9-4535-ADCE-B1851F1F11A3}"/>
              </a:ext>
            </a:extLst>
          </p:cNvPr>
          <p:cNvSpPr txBox="1"/>
          <p:nvPr/>
        </p:nvSpPr>
        <p:spPr>
          <a:xfrm>
            <a:off x="2472606" y="1005004"/>
            <a:ext cx="905857" cy="369332"/>
          </a:xfrm>
          <a:prstGeom prst="rect">
            <a:avLst/>
          </a:prstGeom>
          <a:noFill/>
        </p:spPr>
        <p:txBody>
          <a:bodyPr wrap="square" rtlCol="0">
            <a:spAutoFit/>
          </a:bodyPr>
          <a:lstStyle/>
          <a:p>
            <a:pPr algn="ctr"/>
            <a:r>
              <a:rPr lang="en-GB" dirty="0"/>
              <a:t>Client1</a:t>
            </a:r>
          </a:p>
        </p:txBody>
      </p:sp>
      <p:sp>
        <p:nvSpPr>
          <p:cNvPr id="5" name="TextBox 4">
            <a:extLst>
              <a:ext uri="{FF2B5EF4-FFF2-40B4-BE49-F238E27FC236}">
                <a16:creationId xmlns:a16="http://schemas.microsoft.com/office/drawing/2014/main" id="{459C6EC5-6DE9-42B0-9E59-714EF261E7F2}"/>
              </a:ext>
            </a:extLst>
          </p:cNvPr>
          <p:cNvSpPr txBox="1"/>
          <p:nvPr/>
        </p:nvSpPr>
        <p:spPr>
          <a:xfrm>
            <a:off x="5127029" y="1005004"/>
            <a:ext cx="1035728" cy="369332"/>
          </a:xfrm>
          <a:prstGeom prst="rect">
            <a:avLst/>
          </a:prstGeom>
          <a:noFill/>
        </p:spPr>
        <p:txBody>
          <a:bodyPr wrap="square" rtlCol="0">
            <a:spAutoFit/>
          </a:bodyPr>
          <a:lstStyle/>
          <a:p>
            <a:pPr algn="ctr"/>
            <a:r>
              <a:rPr lang="en-GB" dirty="0"/>
              <a:t>Client2</a:t>
            </a:r>
          </a:p>
        </p:txBody>
      </p:sp>
      <p:cxnSp>
        <p:nvCxnSpPr>
          <p:cNvPr id="7" name="Straight Arrow Connector 6">
            <a:extLst>
              <a:ext uri="{FF2B5EF4-FFF2-40B4-BE49-F238E27FC236}">
                <a16:creationId xmlns:a16="http://schemas.microsoft.com/office/drawing/2014/main" id="{907FBB99-9AF3-4017-886E-C77BA2AD846F}"/>
              </a:ext>
            </a:extLst>
          </p:cNvPr>
          <p:cNvCxnSpPr>
            <a:cxnSpLocks/>
            <a:stCxn id="4" idx="2"/>
          </p:cNvCxnSpPr>
          <p:nvPr/>
        </p:nvCxnSpPr>
        <p:spPr>
          <a:xfrm>
            <a:off x="2925535" y="1374336"/>
            <a:ext cx="2825" cy="2054664"/>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BD509D27-C6DB-4CE7-8C4D-33F315797E09}"/>
              </a:ext>
            </a:extLst>
          </p:cNvPr>
          <p:cNvCxnSpPr>
            <a:cxnSpLocks/>
          </p:cNvCxnSpPr>
          <p:nvPr/>
        </p:nvCxnSpPr>
        <p:spPr>
          <a:xfrm>
            <a:off x="5644896" y="1374336"/>
            <a:ext cx="0" cy="2054664"/>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42AAF62C-CFA7-4392-BB7B-64EEB5A0CA0A}"/>
              </a:ext>
            </a:extLst>
          </p:cNvPr>
          <p:cNvSpPr txBox="1"/>
          <p:nvPr/>
        </p:nvSpPr>
        <p:spPr>
          <a:xfrm>
            <a:off x="7894237" y="1005004"/>
            <a:ext cx="1035728" cy="369332"/>
          </a:xfrm>
          <a:prstGeom prst="rect">
            <a:avLst/>
          </a:prstGeom>
          <a:noFill/>
        </p:spPr>
        <p:txBody>
          <a:bodyPr wrap="square" rtlCol="0">
            <a:spAutoFit/>
          </a:bodyPr>
          <a:lstStyle/>
          <a:p>
            <a:pPr algn="ctr"/>
            <a:r>
              <a:rPr lang="en-GB" dirty="0"/>
              <a:t>Server</a:t>
            </a:r>
          </a:p>
        </p:txBody>
      </p:sp>
      <p:cxnSp>
        <p:nvCxnSpPr>
          <p:cNvPr id="13" name="Straight Arrow Connector 12">
            <a:extLst>
              <a:ext uri="{FF2B5EF4-FFF2-40B4-BE49-F238E27FC236}">
                <a16:creationId xmlns:a16="http://schemas.microsoft.com/office/drawing/2014/main" id="{C38E67F3-076F-41BC-BE9D-2A65A636EC34}"/>
              </a:ext>
            </a:extLst>
          </p:cNvPr>
          <p:cNvCxnSpPr>
            <a:cxnSpLocks/>
          </p:cNvCxnSpPr>
          <p:nvPr/>
        </p:nvCxnSpPr>
        <p:spPr>
          <a:xfrm>
            <a:off x="8412103" y="1368116"/>
            <a:ext cx="11967" cy="1993649"/>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4C068621-16FD-462D-921E-A9B1AF526E54}"/>
              </a:ext>
            </a:extLst>
          </p:cNvPr>
          <p:cNvCxnSpPr>
            <a:cxnSpLocks/>
          </p:cNvCxnSpPr>
          <p:nvPr/>
        </p:nvCxnSpPr>
        <p:spPr>
          <a:xfrm flipH="1">
            <a:off x="2925534" y="1485236"/>
            <a:ext cx="5498536" cy="12202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1C68398E-341C-4593-99F9-D7B9FB1078EC}"/>
              </a:ext>
            </a:extLst>
          </p:cNvPr>
          <p:cNvSpPr txBox="1"/>
          <p:nvPr/>
        </p:nvSpPr>
        <p:spPr>
          <a:xfrm>
            <a:off x="5940249" y="1483986"/>
            <a:ext cx="2559408" cy="369332"/>
          </a:xfrm>
          <a:prstGeom prst="rect">
            <a:avLst/>
          </a:prstGeom>
          <a:noFill/>
        </p:spPr>
        <p:txBody>
          <a:bodyPr wrap="square" rtlCol="0">
            <a:spAutoFit/>
          </a:bodyPr>
          <a:lstStyle/>
          <a:p>
            <a:r>
              <a:rPr lang="en-GB" dirty="0"/>
              <a:t>BOARD 1 &lt;board status&gt;</a:t>
            </a:r>
          </a:p>
        </p:txBody>
      </p:sp>
      <p:sp>
        <p:nvSpPr>
          <p:cNvPr id="18" name="TextBox 17">
            <a:extLst>
              <a:ext uri="{FF2B5EF4-FFF2-40B4-BE49-F238E27FC236}">
                <a16:creationId xmlns:a16="http://schemas.microsoft.com/office/drawing/2014/main" id="{0D4C9824-2D26-4669-A59F-020B4CABF61E}"/>
              </a:ext>
            </a:extLst>
          </p:cNvPr>
          <p:cNvSpPr txBox="1"/>
          <p:nvPr/>
        </p:nvSpPr>
        <p:spPr>
          <a:xfrm>
            <a:off x="2472606" y="322204"/>
            <a:ext cx="6274982" cy="646331"/>
          </a:xfrm>
          <a:prstGeom prst="rect">
            <a:avLst/>
          </a:prstGeom>
          <a:noFill/>
        </p:spPr>
        <p:txBody>
          <a:bodyPr wrap="square" rtlCol="0">
            <a:spAutoFit/>
          </a:bodyPr>
          <a:lstStyle/>
          <a:p>
            <a:r>
              <a:rPr lang="en-GB" sz="1200" dirty="0"/>
              <a:t>Client2 has just accepted an invite from Client 1</a:t>
            </a:r>
          </a:p>
          <a:p>
            <a:r>
              <a:rPr lang="en-GB" sz="1200" dirty="0"/>
              <a:t>The server started the game</a:t>
            </a:r>
          </a:p>
          <a:p>
            <a:r>
              <a:rPr lang="en-GB" sz="1200" dirty="0"/>
              <a:t>Client1 begins playing</a:t>
            </a:r>
          </a:p>
        </p:txBody>
      </p:sp>
      <p:cxnSp>
        <p:nvCxnSpPr>
          <p:cNvPr id="35" name="Straight Arrow Connector 34">
            <a:extLst>
              <a:ext uri="{FF2B5EF4-FFF2-40B4-BE49-F238E27FC236}">
                <a16:creationId xmlns:a16="http://schemas.microsoft.com/office/drawing/2014/main" id="{AEC61CEE-6C8B-41B0-934B-797C773857EB}"/>
              </a:ext>
            </a:extLst>
          </p:cNvPr>
          <p:cNvCxnSpPr>
            <a:cxnSpLocks/>
          </p:cNvCxnSpPr>
          <p:nvPr/>
        </p:nvCxnSpPr>
        <p:spPr>
          <a:xfrm>
            <a:off x="2928360" y="1657146"/>
            <a:ext cx="5495710" cy="319442"/>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371532C6-486C-4C8C-AA7D-30A9748C0E32}"/>
              </a:ext>
            </a:extLst>
          </p:cNvPr>
          <p:cNvSpPr txBox="1"/>
          <p:nvPr/>
        </p:nvSpPr>
        <p:spPr>
          <a:xfrm>
            <a:off x="3446226" y="1718156"/>
            <a:ext cx="2314282" cy="369332"/>
          </a:xfrm>
          <a:prstGeom prst="rect">
            <a:avLst/>
          </a:prstGeom>
          <a:noFill/>
        </p:spPr>
        <p:txBody>
          <a:bodyPr wrap="square" rtlCol="0">
            <a:spAutoFit/>
          </a:bodyPr>
          <a:lstStyle/>
          <a:p>
            <a:r>
              <a:rPr lang="en-GB" dirty="0"/>
              <a:t>PLAY 1 1</a:t>
            </a:r>
          </a:p>
        </p:txBody>
      </p:sp>
      <p:sp>
        <p:nvSpPr>
          <p:cNvPr id="41" name="TextBox 40">
            <a:extLst>
              <a:ext uri="{FF2B5EF4-FFF2-40B4-BE49-F238E27FC236}">
                <a16:creationId xmlns:a16="http://schemas.microsoft.com/office/drawing/2014/main" id="{24C7244F-7D84-440E-A898-B19A070D4622}"/>
              </a:ext>
            </a:extLst>
          </p:cNvPr>
          <p:cNvSpPr txBox="1"/>
          <p:nvPr/>
        </p:nvSpPr>
        <p:spPr>
          <a:xfrm>
            <a:off x="8477044" y="1889787"/>
            <a:ext cx="1906025" cy="1200329"/>
          </a:xfrm>
          <a:prstGeom prst="rect">
            <a:avLst/>
          </a:prstGeom>
          <a:noFill/>
        </p:spPr>
        <p:txBody>
          <a:bodyPr wrap="square" rtlCol="0">
            <a:spAutoFit/>
          </a:bodyPr>
          <a:lstStyle/>
          <a:p>
            <a:pPr algn="ctr"/>
            <a:r>
              <a:rPr lang="en-GB" sz="1200" dirty="0"/>
              <a:t>Checks if the play is valid. It is so the server sends the updated board status to both users and an “1” to the other player to let them know its their turn</a:t>
            </a:r>
          </a:p>
        </p:txBody>
      </p:sp>
      <p:cxnSp>
        <p:nvCxnSpPr>
          <p:cNvPr id="43" name="Straight Arrow Connector 42">
            <a:extLst>
              <a:ext uri="{FF2B5EF4-FFF2-40B4-BE49-F238E27FC236}">
                <a16:creationId xmlns:a16="http://schemas.microsoft.com/office/drawing/2014/main" id="{3604E8A7-55CB-4473-8E18-6D8448357C38}"/>
              </a:ext>
            </a:extLst>
          </p:cNvPr>
          <p:cNvCxnSpPr>
            <a:cxnSpLocks/>
          </p:cNvCxnSpPr>
          <p:nvPr/>
        </p:nvCxnSpPr>
        <p:spPr>
          <a:xfrm flipH="1">
            <a:off x="2907584" y="2060851"/>
            <a:ext cx="5498536" cy="12202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6621F3EA-947A-4FEB-B060-4EE4F2DFC793}"/>
              </a:ext>
            </a:extLst>
          </p:cNvPr>
          <p:cNvSpPr txBox="1"/>
          <p:nvPr/>
        </p:nvSpPr>
        <p:spPr>
          <a:xfrm>
            <a:off x="3007232" y="2230320"/>
            <a:ext cx="3046489" cy="369332"/>
          </a:xfrm>
          <a:prstGeom prst="rect">
            <a:avLst/>
          </a:prstGeom>
          <a:noFill/>
        </p:spPr>
        <p:txBody>
          <a:bodyPr wrap="square" rtlCol="0">
            <a:spAutoFit/>
          </a:bodyPr>
          <a:lstStyle/>
          <a:p>
            <a:r>
              <a:rPr lang="en-GB" dirty="0"/>
              <a:t>BOARD 0 &lt;board status&gt;</a:t>
            </a:r>
          </a:p>
        </p:txBody>
      </p:sp>
      <p:cxnSp>
        <p:nvCxnSpPr>
          <p:cNvPr id="55" name="Straight Arrow Connector 54">
            <a:extLst>
              <a:ext uri="{FF2B5EF4-FFF2-40B4-BE49-F238E27FC236}">
                <a16:creationId xmlns:a16="http://schemas.microsoft.com/office/drawing/2014/main" id="{D3483218-0DD8-4664-9276-FCD7D75C294C}"/>
              </a:ext>
            </a:extLst>
          </p:cNvPr>
          <p:cNvCxnSpPr>
            <a:cxnSpLocks/>
          </p:cNvCxnSpPr>
          <p:nvPr/>
        </p:nvCxnSpPr>
        <p:spPr>
          <a:xfrm flipH="1">
            <a:off x="5638942" y="2349709"/>
            <a:ext cx="2779174" cy="11402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E8D4AAED-003A-4465-A9F7-284C89D21C7C}"/>
              </a:ext>
            </a:extLst>
          </p:cNvPr>
          <p:cNvSpPr txBox="1"/>
          <p:nvPr/>
        </p:nvSpPr>
        <p:spPr>
          <a:xfrm>
            <a:off x="5560070" y="2438253"/>
            <a:ext cx="3046489" cy="369332"/>
          </a:xfrm>
          <a:prstGeom prst="rect">
            <a:avLst/>
          </a:prstGeom>
          <a:noFill/>
        </p:spPr>
        <p:txBody>
          <a:bodyPr wrap="square" rtlCol="0">
            <a:spAutoFit/>
          </a:bodyPr>
          <a:lstStyle/>
          <a:p>
            <a:r>
              <a:rPr lang="en-GB" dirty="0"/>
              <a:t>BOARD 1 &lt;board status&gt;</a:t>
            </a:r>
          </a:p>
        </p:txBody>
      </p:sp>
    </p:spTree>
    <p:extLst>
      <p:ext uri="{BB962C8B-B14F-4D97-AF65-F5344CB8AC3E}">
        <p14:creationId xmlns:p14="http://schemas.microsoft.com/office/powerpoint/2010/main" val="218418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93">
            <a:extLst>
              <a:ext uri="{FF2B5EF4-FFF2-40B4-BE49-F238E27FC236}">
                <a16:creationId xmlns:a16="http://schemas.microsoft.com/office/drawing/2014/main" id="{30AEEB21-AA28-47DA-B445-23BDAC034F38}"/>
              </a:ext>
            </a:extLst>
          </p:cNvPr>
          <p:cNvSpPr txBox="1"/>
          <p:nvPr/>
        </p:nvSpPr>
        <p:spPr>
          <a:xfrm>
            <a:off x="2176772" y="1040135"/>
            <a:ext cx="905857" cy="369332"/>
          </a:xfrm>
          <a:prstGeom prst="rect">
            <a:avLst/>
          </a:prstGeom>
          <a:noFill/>
        </p:spPr>
        <p:txBody>
          <a:bodyPr wrap="square" rtlCol="0">
            <a:spAutoFit/>
          </a:bodyPr>
          <a:lstStyle/>
          <a:p>
            <a:pPr algn="ctr"/>
            <a:r>
              <a:rPr lang="en-GB" dirty="0"/>
              <a:t>Client1</a:t>
            </a:r>
          </a:p>
        </p:txBody>
      </p:sp>
      <p:sp>
        <p:nvSpPr>
          <p:cNvPr id="95" name="TextBox 94">
            <a:extLst>
              <a:ext uri="{FF2B5EF4-FFF2-40B4-BE49-F238E27FC236}">
                <a16:creationId xmlns:a16="http://schemas.microsoft.com/office/drawing/2014/main" id="{9ECC723F-701C-4A6F-BD83-0ADB750171AE}"/>
              </a:ext>
            </a:extLst>
          </p:cNvPr>
          <p:cNvSpPr txBox="1"/>
          <p:nvPr/>
        </p:nvSpPr>
        <p:spPr>
          <a:xfrm>
            <a:off x="4831195" y="1040135"/>
            <a:ext cx="1035728" cy="369332"/>
          </a:xfrm>
          <a:prstGeom prst="rect">
            <a:avLst/>
          </a:prstGeom>
          <a:noFill/>
        </p:spPr>
        <p:txBody>
          <a:bodyPr wrap="square" rtlCol="0">
            <a:spAutoFit/>
          </a:bodyPr>
          <a:lstStyle/>
          <a:p>
            <a:pPr algn="ctr"/>
            <a:r>
              <a:rPr lang="en-GB" dirty="0"/>
              <a:t>Client2</a:t>
            </a:r>
          </a:p>
        </p:txBody>
      </p:sp>
      <p:cxnSp>
        <p:nvCxnSpPr>
          <p:cNvPr id="96" name="Straight Arrow Connector 95">
            <a:extLst>
              <a:ext uri="{FF2B5EF4-FFF2-40B4-BE49-F238E27FC236}">
                <a16:creationId xmlns:a16="http://schemas.microsoft.com/office/drawing/2014/main" id="{88B6DCF1-2AFE-4EFC-BFD6-5D3D68345B4E}"/>
              </a:ext>
            </a:extLst>
          </p:cNvPr>
          <p:cNvCxnSpPr>
            <a:cxnSpLocks/>
            <a:stCxn id="94" idx="2"/>
          </p:cNvCxnSpPr>
          <p:nvPr/>
        </p:nvCxnSpPr>
        <p:spPr>
          <a:xfrm>
            <a:off x="2629701" y="1409467"/>
            <a:ext cx="0" cy="2413981"/>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0695A153-F2EF-4658-B263-3F0F33E9F5F2}"/>
              </a:ext>
            </a:extLst>
          </p:cNvPr>
          <p:cNvCxnSpPr>
            <a:cxnSpLocks/>
          </p:cNvCxnSpPr>
          <p:nvPr/>
        </p:nvCxnSpPr>
        <p:spPr>
          <a:xfrm>
            <a:off x="5349062" y="1409467"/>
            <a:ext cx="0" cy="2266063"/>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02255FD7-A7E8-46EE-A06D-453CA2DCF5C8}"/>
              </a:ext>
            </a:extLst>
          </p:cNvPr>
          <p:cNvSpPr txBox="1"/>
          <p:nvPr/>
        </p:nvSpPr>
        <p:spPr>
          <a:xfrm>
            <a:off x="7598403" y="1040135"/>
            <a:ext cx="1035728" cy="369332"/>
          </a:xfrm>
          <a:prstGeom prst="rect">
            <a:avLst/>
          </a:prstGeom>
          <a:noFill/>
        </p:spPr>
        <p:txBody>
          <a:bodyPr wrap="square" rtlCol="0">
            <a:spAutoFit/>
          </a:bodyPr>
          <a:lstStyle/>
          <a:p>
            <a:pPr algn="ctr"/>
            <a:r>
              <a:rPr lang="en-GB" dirty="0"/>
              <a:t>Server</a:t>
            </a:r>
          </a:p>
        </p:txBody>
      </p:sp>
      <p:cxnSp>
        <p:nvCxnSpPr>
          <p:cNvPr id="99" name="Straight Arrow Connector 98">
            <a:extLst>
              <a:ext uri="{FF2B5EF4-FFF2-40B4-BE49-F238E27FC236}">
                <a16:creationId xmlns:a16="http://schemas.microsoft.com/office/drawing/2014/main" id="{48F55777-21E8-497F-8117-FB7751CD4A4C}"/>
              </a:ext>
            </a:extLst>
          </p:cNvPr>
          <p:cNvCxnSpPr>
            <a:cxnSpLocks/>
          </p:cNvCxnSpPr>
          <p:nvPr/>
        </p:nvCxnSpPr>
        <p:spPr>
          <a:xfrm>
            <a:off x="8116269" y="1403247"/>
            <a:ext cx="17087" cy="2272283"/>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912BDC94-F930-4470-87A4-F63E2559EA45}"/>
              </a:ext>
            </a:extLst>
          </p:cNvPr>
          <p:cNvCxnSpPr>
            <a:cxnSpLocks/>
          </p:cNvCxnSpPr>
          <p:nvPr/>
        </p:nvCxnSpPr>
        <p:spPr>
          <a:xfrm flipH="1">
            <a:off x="2629700" y="1520367"/>
            <a:ext cx="5498536" cy="12202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101" name="TextBox 100">
            <a:extLst>
              <a:ext uri="{FF2B5EF4-FFF2-40B4-BE49-F238E27FC236}">
                <a16:creationId xmlns:a16="http://schemas.microsoft.com/office/drawing/2014/main" id="{067C688E-173C-4702-84A4-D365EE97FA3C}"/>
              </a:ext>
            </a:extLst>
          </p:cNvPr>
          <p:cNvSpPr txBox="1"/>
          <p:nvPr/>
        </p:nvSpPr>
        <p:spPr>
          <a:xfrm>
            <a:off x="2730946" y="1620691"/>
            <a:ext cx="2765410" cy="369332"/>
          </a:xfrm>
          <a:prstGeom prst="rect">
            <a:avLst/>
          </a:prstGeom>
          <a:noFill/>
        </p:spPr>
        <p:txBody>
          <a:bodyPr wrap="square" rtlCol="0">
            <a:spAutoFit/>
          </a:bodyPr>
          <a:lstStyle/>
          <a:p>
            <a:r>
              <a:rPr lang="en-GB" dirty="0"/>
              <a:t>BOARD 1 &lt;board status&gt;</a:t>
            </a:r>
          </a:p>
        </p:txBody>
      </p:sp>
      <p:sp>
        <p:nvSpPr>
          <p:cNvPr id="102" name="TextBox 101">
            <a:extLst>
              <a:ext uri="{FF2B5EF4-FFF2-40B4-BE49-F238E27FC236}">
                <a16:creationId xmlns:a16="http://schemas.microsoft.com/office/drawing/2014/main" id="{E5D8EA15-ADCC-448A-A8AA-9BE7FAF4613A}"/>
              </a:ext>
            </a:extLst>
          </p:cNvPr>
          <p:cNvSpPr txBox="1"/>
          <p:nvPr/>
        </p:nvSpPr>
        <p:spPr>
          <a:xfrm>
            <a:off x="2176772" y="357335"/>
            <a:ext cx="6274982" cy="646331"/>
          </a:xfrm>
          <a:prstGeom prst="rect">
            <a:avLst/>
          </a:prstGeom>
          <a:noFill/>
        </p:spPr>
        <p:txBody>
          <a:bodyPr wrap="square" rtlCol="0">
            <a:spAutoFit/>
          </a:bodyPr>
          <a:lstStyle/>
          <a:p>
            <a:r>
              <a:rPr lang="en-GB" sz="1200" dirty="0"/>
              <a:t>Client2 has just accepted an invite from Client 1</a:t>
            </a:r>
          </a:p>
          <a:p>
            <a:r>
              <a:rPr lang="en-GB" sz="1200" dirty="0"/>
              <a:t>The server started the game</a:t>
            </a:r>
          </a:p>
          <a:p>
            <a:r>
              <a:rPr lang="en-GB" sz="1200" dirty="0"/>
              <a:t>It is Client1’s turn</a:t>
            </a:r>
          </a:p>
        </p:txBody>
      </p:sp>
      <p:cxnSp>
        <p:nvCxnSpPr>
          <p:cNvPr id="103" name="Straight Arrow Connector 102">
            <a:extLst>
              <a:ext uri="{FF2B5EF4-FFF2-40B4-BE49-F238E27FC236}">
                <a16:creationId xmlns:a16="http://schemas.microsoft.com/office/drawing/2014/main" id="{9026A830-CDFA-4976-B9BD-5B374E965080}"/>
              </a:ext>
            </a:extLst>
          </p:cNvPr>
          <p:cNvCxnSpPr>
            <a:cxnSpLocks/>
          </p:cNvCxnSpPr>
          <p:nvPr/>
        </p:nvCxnSpPr>
        <p:spPr>
          <a:xfrm>
            <a:off x="5358459" y="1882109"/>
            <a:ext cx="2742431" cy="18016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977327A4-F8DC-4E99-98B2-3F5929378071}"/>
              </a:ext>
            </a:extLst>
          </p:cNvPr>
          <p:cNvSpPr txBox="1"/>
          <p:nvPr/>
        </p:nvSpPr>
        <p:spPr>
          <a:xfrm>
            <a:off x="5997131" y="1942477"/>
            <a:ext cx="2314282" cy="369332"/>
          </a:xfrm>
          <a:prstGeom prst="rect">
            <a:avLst/>
          </a:prstGeom>
          <a:noFill/>
        </p:spPr>
        <p:txBody>
          <a:bodyPr wrap="square" rtlCol="0">
            <a:spAutoFit/>
          </a:bodyPr>
          <a:lstStyle/>
          <a:p>
            <a:r>
              <a:rPr lang="en-GB" dirty="0"/>
              <a:t>PLAY 1 1</a:t>
            </a:r>
          </a:p>
        </p:txBody>
      </p:sp>
      <p:cxnSp>
        <p:nvCxnSpPr>
          <p:cNvPr id="108" name="Straight Arrow Connector 107">
            <a:extLst>
              <a:ext uri="{FF2B5EF4-FFF2-40B4-BE49-F238E27FC236}">
                <a16:creationId xmlns:a16="http://schemas.microsoft.com/office/drawing/2014/main" id="{454650A7-C103-456E-B256-3DD16025BBC9}"/>
              </a:ext>
            </a:extLst>
          </p:cNvPr>
          <p:cNvCxnSpPr>
            <a:cxnSpLocks/>
          </p:cNvCxnSpPr>
          <p:nvPr/>
        </p:nvCxnSpPr>
        <p:spPr>
          <a:xfrm flipH="1">
            <a:off x="5344877" y="2095982"/>
            <a:ext cx="2765410" cy="329406"/>
          </a:xfrm>
          <a:prstGeom prst="straightConnector1">
            <a:avLst/>
          </a:prstGeom>
          <a:ln w="2794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13" name="TextBox 112">
            <a:extLst>
              <a:ext uri="{FF2B5EF4-FFF2-40B4-BE49-F238E27FC236}">
                <a16:creationId xmlns:a16="http://schemas.microsoft.com/office/drawing/2014/main" id="{9090A0B6-BD5C-4493-B20E-4F2124108500}"/>
              </a:ext>
            </a:extLst>
          </p:cNvPr>
          <p:cNvSpPr txBox="1"/>
          <p:nvPr/>
        </p:nvSpPr>
        <p:spPr>
          <a:xfrm>
            <a:off x="5685798" y="2308501"/>
            <a:ext cx="2447558" cy="369332"/>
          </a:xfrm>
          <a:prstGeom prst="rect">
            <a:avLst/>
          </a:prstGeom>
          <a:noFill/>
        </p:spPr>
        <p:txBody>
          <a:bodyPr wrap="square" rtlCol="0">
            <a:spAutoFit/>
          </a:bodyPr>
          <a:lstStyle/>
          <a:p>
            <a:r>
              <a:rPr lang="en-GB" dirty="0"/>
              <a:t>ERROR Not turn to play</a:t>
            </a:r>
          </a:p>
        </p:txBody>
      </p:sp>
      <p:sp>
        <p:nvSpPr>
          <p:cNvPr id="114" name="TextBox 113">
            <a:extLst>
              <a:ext uri="{FF2B5EF4-FFF2-40B4-BE49-F238E27FC236}">
                <a16:creationId xmlns:a16="http://schemas.microsoft.com/office/drawing/2014/main" id="{7EA78FC9-D31D-4EE9-B3AD-4D59E0B8CDBA}"/>
              </a:ext>
            </a:extLst>
          </p:cNvPr>
          <p:cNvSpPr txBox="1"/>
          <p:nvPr/>
        </p:nvSpPr>
        <p:spPr>
          <a:xfrm>
            <a:off x="8123789" y="1802324"/>
            <a:ext cx="1906025" cy="646331"/>
          </a:xfrm>
          <a:prstGeom prst="rect">
            <a:avLst/>
          </a:prstGeom>
          <a:noFill/>
        </p:spPr>
        <p:txBody>
          <a:bodyPr wrap="square" rtlCol="0">
            <a:spAutoFit/>
          </a:bodyPr>
          <a:lstStyle/>
          <a:p>
            <a:pPr algn="ctr"/>
            <a:r>
              <a:rPr lang="en-GB" sz="1200" dirty="0"/>
              <a:t>Checks if it is the users turn to play. It is not so it sends an ERROR</a:t>
            </a:r>
          </a:p>
        </p:txBody>
      </p:sp>
    </p:spTree>
    <p:extLst>
      <p:ext uri="{BB962C8B-B14F-4D97-AF65-F5344CB8AC3E}">
        <p14:creationId xmlns:p14="http://schemas.microsoft.com/office/powerpoint/2010/main" val="1511008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1E363B-B9E9-4535-ADCE-B1851F1F11A3}"/>
              </a:ext>
            </a:extLst>
          </p:cNvPr>
          <p:cNvSpPr txBox="1"/>
          <p:nvPr/>
        </p:nvSpPr>
        <p:spPr>
          <a:xfrm>
            <a:off x="2472606" y="1005004"/>
            <a:ext cx="905857" cy="369332"/>
          </a:xfrm>
          <a:prstGeom prst="rect">
            <a:avLst/>
          </a:prstGeom>
          <a:noFill/>
        </p:spPr>
        <p:txBody>
          <a:bodyPr wrap="square" rtlCol="0">
            <a:spAutoFit/>
          </a:bodyPr>
          <a:lstStyle/>
          <a:p>
            <a:pPr algn="ctr"/>
            <a:r>
              <a:rPr lang="en-GB" dirty="0"/>
              <a:t>Client1</a:t>
            </a:r>
          </a:p>
        </p:txBody>
      </p:sp>
      <p:sp>
        <p:nvSpPr>
          <p:cNvPr id="5" name="TextBox 4">
            <a:extLst>
              <a:ext uri="{FF2B5EF4-FFF2-40B4-BE49-F238E27FC236}">
                <a16:creationId xmlns:a16="http://schemas.microsoft.com/office/drawing/2014/main" id="{459C6EC5-6DE9-42B0-9E59-714EF261E7F2}"/>
              </a:ext>
            </a:extLst>
          </p:cNvPr>
          <p:cNvSpPr txBox="1"/>
          <p:nvPr/>
        </p:nvSpPr>
        <p:spPr>
          <a:xfrm>
            <a:off x="5127029" y="1005004"/>
            <a:ext cx="1035728" cy="369332"/>
          </a:xfrm>
          <a:prstGeom prst="rect">
            <a:avLst/>
          </a:prstGeom>
          <a:noFill/>
        </p:spPr>
        <p:txBody>
          <a:bodyPr wrap="square" rtlCol="0">
            <a:spAutoFit/>
          </a:bodyPr>
          <a:lstStyle/>
          <a:p>
            <a:pPr algn="ctr"/>
            <a:r>
              <a:rPr lang="en-GB" dirty="0"/>
              <a:t>Client2</a:t>
            </a:r>
          </a:p>
        </p:txBody>
      </p:sp>
      <p:cxnSp>
        <p:nvCxnSpPr>
          <p:cNvPr id="7" name="Straight Arrow Connector 6">
            <a:extLst>
              <a:ext uri="{FF2B5EF4-FFF2-40B4-BE49-F238E27FC236}">
                <a16:creationId xmlns:a16="http://schemas.microsoft.com/office/drawing/2014/main" id="{907FBB99-9AF3-4017-886E-C77BA2AD846F}"/>
              </a:ext>
            </a:extLst>
          </p:cNvPr>
          <p:cNvCxnSpPr>
            <a:cxnSpLocks/>
          </p:cNvCxnSpPr>
          <p:nvPr/>
        </p:nvCxnSpPr>
        <p:spPr>
          <a:xfrm flipH="1">
            <a:off x="2925534" y="1368116"/>
            <a:ext cx="20970" cy="3185955"/>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BD509D27-C6DB-4CE7-8C4D-33F315797E09}"/>
              </a:ext>
            </a:extLst>
          </p:cNvPr>
          <p:cNvCxnSpPr>
            <a:cxnSpLocks/>
          </p:cNvCxnSpPr>
          <p:nvPr/>
        </p:nvCxnSpPr>
        <p:spPr>
          <a:xfrm>
            <a:off x="5644896" y="1374336"/>
            <a:ext cx="19350" cy="3068526"/>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42AAF62C-CFA7-4392-BB7B-64EEB5A0CA0A}"/>
              </a:ext>
            </a:extLst>
          </p:cNvPr>
          <p:cNvSpPr txBox="1"/>
          <p:nvPr/>
        </p:nvSpPr>
        <p:spPr>
          <a:xfrm>
            <a:off x="7894237" y="1005004"/>
            <a:ext cx="1035728" cy="369332"/>
          </a:xfrm>
          <a:prstGeom prst="rect">
            <a:avLst/>
          </a:prstGeom>
          <a:noFill/>
        </p:spPr>
        <p:txBody>
          <a:bodyPr wrap="square" rtlCol="0">
            <a:spAutoFit/>
          </a:bodyPr>
          <a:lstStyle/>
          <a:p>
            <a:pPr algn="ctr"/>
            <a:r>
              <a:rPr lang="en-GB" dirty="0"/>
              <a:t>Server</a:t>
            </a:r>
          </a:p>
        </p:txBody>
      </p:sp>
      <p:cxnSp>
        <p:nvCxnSpPr>
          <p:cNvPr id="13" name="Straight Arrow Connector 12">
            <a:extLst>
              <a:ext uri="{FF2B5EF4-FFF2-40B4-BE49-F238E27FC236}">
                <a16:creationId xmlns:a16="http://schemas.microsoft.com/office/drawing/2014/main" id="{C38E67F3-076F-41BC-BE9D-2A65A636EC34}"/>
              </a:ext>
            </a:extLst>
          </p:cNvPr>
          <p:cNvCxnSpPr>
            <a:cxnSpLocks/>
          </p:cNvCxnSpPr>
          <p:nvPr/>
        </p:nvCxnSpPr>
        <p:spPr>
          <a:xfrm>
            <a:off x="8412103" y="1368116"/>
            <a:ext cx="6013" cy="3074746"/>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4C068621-16FD-462D-921E-A9B1AF526E54}"/>
              </a:ext>
            </a:extLst>
          </p:cNvPr>
          <p:cNvCxnSpPr>
            <a:cxnSpLocks/>
          </p:cNvCxnSpPr>
          <p:nvPr/>
        </p:nvCxnSpPr>
        <p:spPr>
          <a:xfrm flipH="1">
            <a:off x="2925534" y="1485236"/>
            <a:ext cx="5498536" cy="12202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1C68398E-341C-4593-99F9-D7B9FB1078EC}"/>
              </a:ext>
            </a:extLst>
          </p:cNvPr>
          <p:cNvSpPr txBox="1"/>
          <p:nvPr/>
        </p:nvSpPr>
        <p:spPr>
          <a:xfrm>
            <a:off x="6047150" y="1463676"/>
            <a:ext cx="3046489" cy="369332"/>
          </a:xfrm>
          <a:prstGeom prst="rect">
            <a:avLst/>
          </a:prstGeom>
          <a:noFill/>
        </p:spPr>
        <p:txBody>
          <a:bodyPr wrap="square" rtlCol="0">
            <a:spAutoFit/>
          </a:bodyPr>
          <a:lstStyle/>
          <a:p>
            <a:r>
              <a:rPr lang="en-GB" dirty="0"/>
              <a:t>BOARD 1 &lt;board status&gt;</a:t>
            </a:r>
          </a:p>
        </p:txBody>
      </p:sp>
      <p:sp>
        <p:nvSpPr>
          <p:cNvPr id="18" name="TextBox 17">
            <a:extLst>
              <a:ext uri="{FF2B5EF4-FFF2-40B4-BE49-F238E27FC236}">
                <a16:creationId xmlns:a16="http://schemas.microsoft.com/office/drawing/2014/main" id="{0D4C9824-2D26-4669-A59F-020B4CABF61E}"/>
              </a:ext>
            </a:extLst>
          </p:cNvPr>
          <p:cNvSpPr txBox="1"/>
          <p:nvPr/>
        </p:nvSpPr>
        <p:spPr>
          <a:xfrm>
            <a:off x="2472606" y="322204"/>
            <a:ext cx="6274982" cy="646331"/>
          </a:xfrm>
          <a:prstGeom prst="rect">
            <a:avLst/>
          </a:prstGeom>
          <a:noFill/>
        </p:spPr>
        <p:txBody>
          <a:bodyPr wrap="square" rtlCol="0">
            <a:spAutoFit/>
          </a:bodyPr>
          <a:lstStyle/>
          <a:p>
            <a:r>
              <a:rPr lang="en-GB" sz="1200" dirty="0"/>
              <a:t>Client2 has just accepted an invite from Client 1</a:t>
            </a:r>
          </a:p>
          <a:p>
            <a:r>
              <a:rPr lang="en-GB" sz="1200" dirty="0"/>
              <a:t>The server started the game</a:t>
            </a:r>
          </a:p>
          <a:p>
            <a:r>
              <a:rPr lang="en-GB" sz="1200" dirty="0"/>
              <a:t>Client1 begins playing</a:t>
            </a:r>
          </a:p>
        </p:txBody>
      </p:sp>
      <p:cxnSp>
        <p:nvCxnSpPr>
          <p:cNvPr id="35" name="Straight Arrow Connector 34">
            <a:extLst>
              <a:ext uri="{FF2B5EF4-FFF2-40B4-BE49-F238E27FC236}">
                <a16:creationId xmlns:a16="http://schemas.microsoft.com/office/drawing/2014/main" id="{AEC61CEE-6C8B-41B0-934B-797C773857EB}"/>
              </a:ext>
            </a:extLst>
          </p:cNvPr>
          <p:cNvCxnSpPr>
            <a:cxnSpLocks/>
          </p:cNvCxnSpPr>
          <p:nvPr/>
        </p:nvCxnSpPr>
        <p:spPr>
          <a:xfrm>
            <a:off x="5664246" y="3423215"/>
            <a:ext cx="2759824" cy="157793"/>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371532C6-486C-4C8C-AA7D-30A9748C0E32}"/>
              </a:ext>
            </a:extLst>
          </p:cNvPr>
          <p:cNvSpPr txBox="1"/>
          <p:nvPr/>
        </p:nvSpPr>
        <p:spPr>
          <a:xfrm>
            <a:off x="3446226" y="1718156"/>
            <a:ext cx="2314282" cy="369332"/>
          </a:xfrm>
          <a:prstGeom prst="rect">
            <a:avLst/>
          </a:prstGeom>
          <a:noFill/>
        </p:spPr>
        <p:txBody>
          <a:bodyPr wrap="square" rtlCol="0">
            <a:spAutoFit/>
          </a:bodyPr>
          <a:lstStyle/>
          <a:p>
            <a:r>
              <a:rPr lang="en-GB" dirty="0"/>
              <a:t>PLAY 1 1</a:t>
            </a:r>
          </a:p>
        </p:txBody>
      </p:sp>
      <p:cxnSp>
        <p:nvCxnSpPr>
          <p:cNvPr id="31" name="Straight Arrow Connector 30">
            <a:extLst>
              <a:ext uri="{FF2B5EF4-FFF2-40B4-BE49-F238E27FC236}">
                <a16:creationId xmlns:a16="http://schemas.microsoft.com/office/drawing/2014/main" id="{FAABA143-EE5A-442A-AA93-C134B6757012}"/>
              </a:ext>
            </a:extLst>
          </p:cNvPr>
          <p:cNvCxnSpPr>
            <a:cxnSpLocks/>
          </p:cNvCxnSpPr>
          <p:nvPr/>
        </p:nvCxnSpPr>
        <p:spPr>
          <a:xfrm>
            <a:off x="2928360" y="1657146"/>
            <a:ext cx="5495710" cy="319442"/>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2355C090-DE16-4EE6-8890-A1AAB0D7AA0A}"/>
              </a:ext>
            </a:extLst>
          </p:cNvPr>
          <p:cNvSpPr txBox="1"/>
          <p:nvPr/>
        </p:nvSpPr>
        <p:spPr>
          <a:xfrm>
            <a:off x="6261143" y="3520544"/>
            <a:ext cx="2314282" cy="369332"/>
          </a:xfrm>
          <a:prstGeom prst="rect">
            <a:avLst/>
          </a:prstGeom>
          <a:noFill/>
        </p:spPr>
        <p:txBody>
          <a:bodyPr wrap="square" rtlCol="0">
            <a:spAutoFit/>
          </a:bodyPr>
          <a:lstStyle/>
          <a:p>
            <a:r>
              <a:rPr lang="en-GB" dirty="0"/>
              <a:t>PLAY 1 1</a:t>
            </a:r>
          </a:p>
        </p:txBody>
      </p:sp>
      <p:cxnSp>
        <p:nvCxnSpPr>
          <p:cNvPr id="34" name="Straight Arrow Connector 33">
            <a:extLst>
              <a:ext uri="{FF2B5EF4-FFF2-40B4-BE49-F238E27FC236}">
                <a16:creationId xmlns:a16="http://schemas.microsoft.com/office/drawing/2014/main" id="{C72A93D7-7C31-4C69-BE9F-B5E50EF0069A}"/>
              </a:ext>
            </a:extLst>
          </p:cNvPr>
          <p:cNvCxnSpPr>
            <a:cxnSpLocks/>
          </p:cNvCxnSpPr>
          <p:nvPr/>
        </p:nvCxnSpPr>
        <p:spPr>
          <a:xfrm flipH="1">
            <a:off x="5608108" y="3778001"/>
            <a:ext cx="2815962" cy="162838"/>
          </a:xfrm>
          <a:prstGeom prst="straightConnector1">
            <a:avLst/>
          </a:prstGeom>
          <a:ln w="2794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9EBFBD48-0D20-4392-8630-E256C17E85FE}"/>
              </a:ext>
            </a:extLst>
          </p:cNvPr>
          <p:cNvSpPr txBox="1"/>
          <p:nvPr/>
        </p:nvSpPr>
        <p:spPr>
          <a:xfrm>
            <a:off x="5965376" y="3883656"/>
            <a:ext cx="2534372" cy="369332"/>
          </a:xfrm>
          <a:prstGeom prst="rect">
            <a:avLst/>
          </a:prstGeom>
          <a:noFill/>
        </p:spPr>
        <p:txBody>
          <a:bodyPr wrap="square" rtlCol="0">
            <a:spAutoFit/>
          </a:bodyPr>
          <a:lstStyle/>
          <a:p>
            <a:r>
              <a:rPr lang="en-GB" dirty="0"/>
              <a:t>ERROR Invalid play</a:t>
            </a:r>
          </a:p>
        </p:txBody>
      </p:sp>
      <p:sp>
        <p:nvSpPr>
          <p:cNvPr id="43" name="TextBox 42">
            <a:extLst>
              <a:ext uri="{FF2B5EF4-FFF2-40B4-BE49-F238E27FC236}">
                <a16:creationId xmlns:a16="http://schemas.microsoft.com/office/drawing/2014/main" id="{3E1D5EC9-A93D-44E5-9693-2D331EDF35FE}"/>
              </a:ext>
            </a:extLst>
          </p:cNvPr>
          <p:cNvSpPr txBox="1"/>
          <p:nvPr/>
        </p:nvSpPr>
        <p:spPr>
          <a:xfrm>
            <a:off x="8424070" y="3416915"/>
            <a:ext cx="1906025" cy="646331"/>
          </a:xfrm>
          <a:prstGeom prst="rect">
            <a:avLst/>
          </a:prstGeom>
          <a:noFill/>
        </p:spPr>
        <p:txBody>
          <a:bodyPr wrap="square" rtlCol="0">
            <a:spAutoFit/>
          </a:bodyPr>
          <a:lstStyle/>
          <a:p>
            <a:pPr algn="ctr"/>
            <a:r>
              <a:rPr lang="en-GB" sz="1200" dirty="0"/>
              <a:t>Checks if the play is valid. It is not, so the server sends an ERROR</a:t>
            </a:r>
          </a:p>
        </p:txBody>
      </p:sp>
      <p:cxnSp>
        <p:nvCxnSpPr>
          <p:cNvPr id="45" name="Straight Arrow Connector 44">
            <a:extLst>
              <a:ext uri="{FF2B5EF4-FFF2-40B4-BE49-F238E27FC236}">
                <a16:creationId xmlns:a16="http://schemas.microsoft.com/office/drawing/2014/main" id="{7DC73E3A-1DDA-4EC0-B0B2-734DDD0237A2}"/>
              </a:ext>
            </a:extLst>
          </p:cNvPr>
          <p:cNvCxnSpPr>
            <a:cxnSpLocks/>
          </p:cNvCxnSpPr>
          <p:nvPr/>
        </p:nvCxnSpPr>
        <p:spPr>
          <a:xfrm flipH="1">
            <a:off x="2907613" y="2173581"/>
            <a:ext cx="5498536" cy="12202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E3D1E277-DFC6-4780-AC7F-92A6A271CEA8}"/>
              </a:ext>
            </a:extLst>
          </p:cNvPr>
          <p:cNvSpPr txBox="1"/>
          <p:nvPr/>
        </p:nvSpPr>
        <p:spPr>
          <a:xfrm>
            <a:off x="5608108" y="2229751"/>
            <a:ext cx="3046489" cy="369332"/>
          </a:xfrm>
          <a:prstGeom prst="rect">
            <a:avLst/>
          </a:prstGeom>
          <a:noFill/>
        </p:spPr>
        <p:txBody>
          <a:bodyPr wrap="square" rtlCol="0">
            <a:spAutoFit/>
          </a:bodyPr>
          <a:lstStyle/>
          <a:p>
            <a:r>
              <a:rPr lang="en-GB" dirty="0"/>
              <a:t>BOARD 0 &lt;board status&gt;</a:t>
            </a:r>
          </a:p>
        </p:txBody>
      </p:sp>
      <p:cxnSp>
        <p:nvCxnSpPr>
          <p:cNvPr id="48" name="Straight Arrow Connector 47">
            <a:extLst>
              <a:ext uri="{FF2B5EF4-FFF2-40B4-BE49-F238E27FC236}">
                <a16:creationId xmlns:a16="http://schemas.microsoft.com/office/drawing/2014/main" id="{E48EAF49-05D6-43E0-9C10-2E60B5CCCE62}"/>
              </a:ext>
            </a:extLst>
          </p:cNvPr>
          <p:cNvCxnSpPr>
            <a:cxnSpLocks/>
          </p:cNvCxnSpPr>
          <p:nvPr/>
        </p:nvCxnSpPr>
        <p:spPr>
          <a:xfrm flipH="1">
            <a:off x="5656852" y="2566447"/>
            <a:ext cx="2779174" cy="11402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CD0F6A33-2042-4138-B083-3E03A84E5539}"/>
              </a:ext>
            </a:extLst>
          </p:cNvPr>
          <p:cNvSpPr txBox="1"/>
          <p:nvPr/>
        </p:nvSpPr>
        <p:spPr>
          <a:xfrm>
            <a:off x="5560070" y="2736526"/>
            <a:ext cx="3046489" cy="369332"/>
          </a:xfrm>
          <a:prstGeom prst="rect">
            <a:avLst/>
          </a:prstGeom>
          <a:noFill/>
        </p:spPr>
        <p:txBody>
          <a:bodyPr wrap="square" rtlCol="0">
            <a:spAutoFit/>
          </a:bodyPr>
          <a:lstStyle/>
          <a:p>
            <a:r>
              <a:rPr lang="en-GB" dirty="0"/>
              <a:t>BOARD 1 &lt;board status&gt;</a:t>
            </a:r>
          </a:p>
        </p:txBody>
      </p:sp>
      <p:sp>
        <p:nvSpPr>
          <p:cNvPr id="50" name="TextBox 49">
            <a:extLst>
              <a:ext uri="{FF2B5EF4-FFF2-40B4-BE49-F238E27FC236}">
                <a16:creationId xmlns:a16="http://schemas.microsoft.com/office/drawing/2014/main" id="{2D43F35D-5E82-4F11-8B4E-1929F552A13D}"/>
              </a:ext>
            </a:extLst>
          </p:cNvPr>
          <p:cNvSpPr txBox="1"/>
          <p:nvPr/>
        </p:nvSpPr>
        <p:spPr>
          <a:xfrm>
            <a:off x="8392218" y="1910309"/>
            <a:ext cx="1906025" cy="830997"/>
          </a:xfrm>
          <a:prstGeom prst="rect">
            <a:avLst/>
          </a:prstGeom>
          <a:noFill/>
        </p:spPr>
        <p:txBody>
          <a:bodyPr wrap="square" rtlCol="0">
            <a:spAutoFit/>
          </a:bodyPr>
          <a:lstStyle/>
          <a:p>
            <a:pPr algn="ctr"/>
            <a:r>
              <a:rPr lang="en-GB" sz="1200" dirty="0"/>
              <a:t>Checks if the play is valid. It is so the server sends the updated board status to both users</a:t>
            </a:r>
          </a:p>
        </p:txBody>
      </p:sp>
    </p:spTree>
    <p:extLst>
      <p:ext uri="{BB962C8B-B14F-4D97-AF65-F5344CB8AC3E}">
        <p14:creationId xmlns:p14="http://schemas.microsoft.com/office/powerpoint/2010/main" val="1623555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584C81C0-7687-42CE-B392-59A9E4DD834A}"/>
              </a:ext>
            </a:extLst>
          </p:cNvPr>
          <p:cNvSpPr txBox="1"/>
          <p:nvPr/>
        </p:nvSpPr>
        <p:spPr>
          <a:xfrm>
            <a:off x="1090565" y="523792"/>
            <a:ext cx="834501" cy="369332"/>
          </a:xfrm>
          <a:prstGeom prst="rect">
            <a:avLst/>
          </a:prstGeom>
          <a:noFill/>
        </p:spPr>
        <p:txBody>
          <a:bodyPr wrap="square" rtlCol="0">
            <a:spAutoFit/>
          </a:bodyPr>
          <a:lstStyle/>
          <a:p>
            <a:pPr algn="ctr"/>
            <a:r>
              <a:rPr lang="en-GB" dirty="0"/>
              <a:t>Client</a:t>
            </a:r>
          </a:p>
        </p:txBody>
      </p:sp>
      <p:sp>
        <p:nvSpPr>
          <p:cNvPr id="20" name="TextBox 19">
            <a:extLst>
              <a:ext uri="{FF2B5EF4-FFF2-40B4-BE49-F238E27FC236}">
                <a16:creationId xmlns:a16="http://schemas.microsoft.com/office/drawing/2014/main" id="{AC0170E6-FD03-487D-8594-8D0E61183B48}"/>
              </a:ext>
            </a:extLst>
          </p:cNvPr>
          <p:cNvSpPr txBox="1"/>
          <p:nvPr/>
        </p:nvSpPr>
        <p:spPr>
          <a:xfrm>
            <a:off x="3744988" y="523792"/>
            <a:ext cx="1035728" cy="369332"/>
          </a:xfrm>
          <a:prstGeom prst="rect">
            <a:avLst/>
          </a:prstGeom>
          <a:noFill/>
        </p:spPr>
        <p:txBody>
          <a:bodyPr wrap="square" rtlCol="0">
            <a:spAutoFit/>
          </a:bodyPr>
          <a:lstStyle/>
          <a:p>
            <a:pPr algn="ctr"/>
            <a:r>
              <a:rPr lang="en-GB" dirty="0"/>
              <a:t>Server</a:t>
            </a:r>
          </a:p>
        </p:txBody>
      </p:sp>
      <p:cxnSp>
        <p:nvCxnSpPr>
          <p:cNvPr id="21" name="Straight Arrow Connector 20">
            <a:extLst>
              <a:ext uri="{FF2B5EF4-FFF2-40B4-BE49-F238E27FC236}">
                <a16:creationId xmlns:a16="http://schemas.microsoft.com/office/drawing/2014/main" id="{B706A114-14F7-4446-874A-697F0238AE73}"/>
              </a:ext>
            </a:extLst>
          </p:cNvPr>
          <p:cNvCxnSpPr>
            <a:cxnSpLocks/>
            <a:stCxn id="19" idx="2"/>
          </p:cNvCxnSpPr>
          <p:nvPr/>
        </p:nvCxnSpPr>
        <p:spPr>
          <a:xfrm>
            <a:off x="1507816" y="893124"/>
            <a:ext cx="0" cy="194764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4EFAB960-9DDF-463F-9334-5CCCA1FF8032}"/>
              </a:ext>
            </a:extLst>
          </p:cNvPr>
          <p:cNvCxnSpPr>
            <a:cxnSpLocks/>
          </p:cNvCxnSpPr>
          <p:nvPr/>
        </p:nvCxnSpPr>
        <p:spPr>
          <a:xfrm flipH="1">
            <a:off x="4262852" y="893124"/>
            <a:ext cx="2" cy="194764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E39CD2B4-898E-4B9F-97AE-A06B8201A9CE}"/>
              </a:ext>
            </a:extLst>
          </p:cNvPr>
          <p:cNvCxnSpPr/>
          <p:nvPr/>
        </p:nvCxnSpPr>
        <p:spPr>
          <a:xfrm>
            <a:off x="1507816" y="1392898"/>
            <a:ext cx="2755037" cy="34290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BBBBF540-7C68-4AE1-A7C3-0DC7F97FCE1D}"/>
              </a:ext>
            </a:extLst>
          </p:cNvPr>
          <p:cNvCxnSpPr>
            <a:cxnSpLocks/>
          </p:cNvCxnSpPr>
          <p:nvPr/>
        </p:nvCxnSpPr>
        <p:spPr>
          <a:xfrm flipH="1">
            <a:off x="1507815" y="1762230"/>
            <a:ext cx="2755036" cy="342900"/>
          </a:xfrm>
          <a:prstGeom prst="straightConnector1">
            <a:avLst/>
          </a:prstGeom>
          <a:ln w="2794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041A3E91-2A72-4F68-8FA5-C7FEC8081329}"/>
              </a:ext>
            </a:extLst>
          </p:cNvPr>
          <p:cNvSpPr txBox="1"/>
          <p:nvPr/>
        </p:nvSpPr>
        <p:spPr>
          <a:xfrm>
            <a:off x="1603523" y="1104596"/>
            <a:ext cx="2423292" cy="369332"/>
          </a:xfrm>
          <a:prstGeom prst="rect">
            <a:avLst/>
          </a:prstGeom>
          <a:noFill/>
        </p:spPr>
        <p:txBody>
          <a:bodyPr wrap="square" rtlCol="0">
            <a:spAutoFit/>
          </a:bodyPr>
          <a:lstStyle/>
          <a:p>
            <a:pPr algn="ctr"/>
            <a:r>
              <a:rPr lang="en-GB" dirty="0"/>
              <a:t>PLAY  1 2</a:t>
            </a:r>
          </a:p>
        </p:txBody>
      </p:sp>
      <p:sp>
        <p:nvSpPr>
          <p:cNvPr id="26" name="TextBox 25">
            <a:extLst>
              <a:ext uri="{FF2B5EF4-FFF2-40B4-BE49-F238E27FC236}">
                <a16:creationId xmlns:a16="http://schemas.microsoft.com/office/drawing/2014/main" id="{49E85978-D669-4410-AA96-B29E84FB12B5}"/>
              </a:ext>
            </a:extLst>
          </p:cNvPr>
          <p:cNvSpPr txBox="1"/>
          <p:nvPr/>
        </p:nvSpPr>
        <p:spPr>
          <a:xfrm>
            <a:off x="1716444" y="2050906"/>
            <a:ext cx="2755032" cy="369332"/>
          </a:xfrm>
          <a:prstGeom prst="rect">
            <a:avLst/>
          </a:prstGeom>
          <a:noFill/>
        </p:spPr>
        <p:txBody>
          <a:bodyPr wrap="square" rtlCol="0">
            <a:spAutoFit/>
          </a:bodyPr>
          <a:lstStyle/>
          <a:p>
            <a:r>
              <a:rPr lang="en-GB" dirty="0"/>
              <a:t>ERROR: Not playing</a:t>
            </a:r>
          </a:p>
        </p:txBody>
      </p:sp>
      <p:sp>
        <p:nvSpPr>
          <p:cNvPr id="18" name="TextBox 17">
            <a:extLst>
              <a:ext uri="{FF2B5EF4-FFF2-40B4-BE49-F238E27FC236}">
                <a16:creationId xmlns:a16="http://schemas.microsoft.com/office/drawing/2014/main" id="{842C6896-1BB8-4969-A726-7CBE8CE2C196}"/>
              </a:ext>
            </a:extLst>
          </p:cNvPr>
          <p:cNvSpPr txBox="1"/>
          <p:nvPr/>
        </p:nvSpPr>
        <p:spPr>
          <a:xfrm>
            <a:off x="4235442" y="1392898"/>
            <a:ext cx="1906025" cy="646331"/>
          </a:xfrm>
          <a:prstGeom prst="rect">
            <a:avLst/>
          </a:prstGeom>
          <a:noFill/>
        </p:spPr>
        <p:txBody>
          <a:bodyPr wrap="square" rtlCol="0">
            <a:spAutoFit/>
          </a:bodyPr>
          <a:lstStyle/>
          <a:p>
            <a:pPr algn="ctr"/>
            <a:r>
              <a:rPr lang="en-GB" sz="1200" dirty="0"/>
              <a:t>Checks if the user is in a game. They are not so it sends an ERROR</a:t>
            </a:r>
          </a:p>
        </p:txBody>
      </p:sp>
    </p:spTree>
    <p:extLst>
      <p:ext uri="{BB962C8B-B14F-4D97-AF65-F5344CB8AC3E}">
        <p14:creationId xmlns:p14="http://schemas.microsoft.com/office/powerpoint/2010/main" val="2936327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1E363B-B9E9-4535-ADCE-B1851F1F11A3}"/>
              </a:ext>
            </a:extLst>
          </p:cNvPr>
          <p:cNvSpPr txBox="1"/>
          <p:nvPr/>
        </p:nvSpPr>
        <p:spPr>
          <a:xfrm>
            <a:off x="2472606" y="1005004"/>
            <a:ext cx="905857" cy="369332"/>
          </a:xfrm>
          <a:prstGeom prst="rect">
            <a:avLst/>
          </a:prstGeom>
          <a:noFill/>
        </p:spPr>
        <p:txBody>
          <a:bodyPr wrap="square" rtlCol="0">
            <a:spAutoFit/>
          </a:bodyPr>
          <a:lstStyle/>
          <a:p>
            <a:pPr algn="ctr"/>
            <a:r>
              <a:rPr lang="en-GB" dirty="0"/>
              <a:t>Client1</a:t>
            </a:r>
          </a:p>
        </p:txBody>
      </p:sp>
      <p:sp>
        <p:nvSpPr>
          <p:cNvPr id="5" name="TextBox 4">
            <a:extLst>
              <a:ext uri="{FF2B5EF4-FFF2-40B4-BE49-F238E27FC236}">
                <a16:creationId xmlns:a16="http://schemas.microsoft.com/office/drawing/2014/main" id="{459C6EC5-6DE9-42B0-9E59-714EF261E7F2}"/>
              </a:ext>
            </a:extLst>
          </p:cNvPr>
          <p:cNvSpPr txBox="1"/>
          <p:nvPr/>
        </p:nvSpPr>
        <p:spPr>
          <a:xfrm>
            <a:off x="5127029" y="1005004"/>
            <a:ext cx="1035728" cy="369332"/>
          </a:xfrm>
          <a:prstGeom prst="rect">
            <a:avLst/>
          </a:prstGeom>
          <a:noFill/>
        </p:spPr>
        <p:txBody>
          <a:bodyPr wrap="square" rtlCol="0">
            <a:spAutoFit/>
          </a:bodyPr>
          <a:lstStyle/>
          <a:p>
            <a:pPr algn="ctr"/>
            <a:r>
              <a:rPr lang="en-GB" dirty="0"/>
              <a:t>Client2</a:t>
            </a:r>
          </a:p>
        </p:txBody>
      </p:sp>
      <p:cxnSp>
        <p:nvCxnSpPr>
          <p:cNvPr id="7" name="Straight Arrow Connector 6">
            <a:extLst>
              <a:ext uri="{FF2B5EF4-FFF2-40B4-BE49-F238E27FC236}">
                <a16:creationId xmlns:a16="http://schemas.microsoft.com/office/drawing/2014/main" id="{907FBB99-9AF3-4017-886E-C77BA2AD846F}"/>
              </a:ext>
            </a:extLst>
          </p:cNvPr>
          <p:cNvCxnSpPr>
            <a:cxnSpLocks/>
          </p:cNvCxnSpPr>
          <p:nvPr/>
        </p:nvCxnSpPr>
        <p:spPr>
          <a:xfrm flipH="1">
            <a:off x="2934523" y="1368116"/>
            <a:ext cx="11981" cy="3598331"/>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BD509D27-C6DB-4CE7-8C4D-33F315797E09}"/>
              </a:ext>
            </a:extLst>
          </p:cNvPr>
          <p:cNvCxnSpPr>
            <a:cxnSpLocks/>
          </p:cNvCxnSpPr>
          <p:nvPr/>
        </p:nvCxnSpPr>
        <p:spPr>
          <a:xfrm flipH="1">
            <a:off x="5643524" y="1374336"/>
            <a:ext cx="1372" cy="3690723"/>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38E67F3-076F-41BC-BE9D-2A65A636EC34}"/>
              </a:ext>
            </a:extLst>
          </p:cNvPr>
          <p:cNvCxnSpPr>
            <a:cxnSpLocks/>
          </p:cNvCxnSpPr>
          <p:nvPr/>
        </p:nvCxnSpPr>
        <p:spPr>
          <a:xfrm flipH="1">
            <a:off x="8406120" y="1368116"/>
            <a:ext cx="5983" cy="3696943"/>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0D4C9824-2D26-4669-A59F-020B4CABF61E}"/>
              </a:ext>
            </a:extLst>
          </p:cNvPr>
          <p:cNvSpPr txBox="1"/>
          <p:nvPr/>
        </p:nvSpPr>
        <p:spPr>
          <a:xfrm>
            <a:off x="2472606" y="322204"/>
            <a:ext cx="6274982" cy="646331"/>
          </a:xfrm>
          <a:prstGeom prst="rect">
            <a:avLst/>
          </a:prstGeom>
          <a:noFill/>
        </p:spPr>
        <p:txBody>
          <a:bodyPr wrap="square" rtlCol="0">
            <a:spAutoFit/>
          </a:bodyPr>
          <a:lstStyle/>
          <a:p>
            <a:r>
              <a:rPr lang="en-GB" sz="1200" dirty="0"/>
              <a:t>Client1 and Client2 are in a game</a:t>
            </a:r>
          </a:p>
          <a:p>
            <a:r>
              <a:rPr lang="en-GB" sz="1200" dirty="0"/>
              <a:t>Client 1 is about to win</a:t>
            </a:r>
          </a:p>
          <a:p>
            <a:r>
              <a:rPr lang="en-GB" sz="1200" dirty="0"/>
              <a:t>It is Client1’s turn</a:t>
            </a:r>
          </a:p>
        </p:txBody>
      </p:sp>
      <p:sp>
        <p:nvSpPr>
          <p:cNvPr id="25" name="TextBox 24">
            <a:extLst>
              <a:ext uri="{FF2B5EF4-FFF2-40B4-BE49-F238E27FC236}">
                <a16:creationId xmlns:a16="http://schemas.microsoft.com/office/drawing/2014/main" id="{5160184C-18E9-475D-9631-1B3591C357BB}"/>
              </a:ext>
            </a:extLst>
          </p:cNvPr>
          <p:cNvSpPr txBox="1"/>
          <p:nvPr/>
        </p:nvSpPr>
        <p:spPr>
          <a:xfrm>
            <a:off x="7894239" y="968535"/>
            <a:ext cx="1035728" cy="369332"/>
          </a:xfrm>
          <a:prstGeom prst="rect">
            <a:avLst/>
          </a:prstGeom>
          <a:noFill/>
        </p:spPr>
        <p:txBody>
          <a:bodyPr wrap="square" rtlCol="0">
            <a:spAutoFit/>
          </a:bodyPr>
          <a:lstStyle/>
          <a:p>
            <a:pPr algn="ctr"/>
            <a:r>
              <a:rPr lang="en-GB" dirty="0"/>
              <a:t>Server</a:t>
            </a:r>
          </a:p>
        </p:txBody>
      </p:sp>
      <p:cxnSp>
        <p:nvCxnSpPr>
          <p:cNvPr id="26" name="Straight Arrow Connector 25">
            <a:extLst>
              <a:ext uri="{FF2B5EF4-FFF2-40B4-BE49-F238E27FC236}">
                <a16:creationId xmlns:a16="http://schemas.microsoft.com/office/drawing/2014/main" id="{F51EA1E9-EC7D-4600-B37C-D4EE651A1F52}"/>
              </a:ext>
            </a:extLst>
          </p:cNvPr>
          <p:cNvCxnSpPr>
            <a:cxnSpLocks/>
          </p:cNvCxnSpPr>
          <p:nvPr/>
        </p:nvCxnSpPr>
        <p:spPr>
          <a:xfrm flipH="1">
            <a:off x="2925534" y="1485236"/>
            <a:ext cx="5498536" cy="12202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3B1F9F4F-229A-4862-A976-FBB004386F7A}"/>
              </a:ext>
            </a:extLst>
          </p:cNvPr>
          <p:cNvSpPr txBox="1"/>
          <p:nvPr/>
        </p:nvSpPr>
        <p:spPr>
          <a:xfrm>
            <a:off x="5772489" y="1463676"/>
            <a:ext cx="2588944" cy="369332"/>
          </a:xfrm>
          <a:prstGeom prst="rect">
            <a:avLst/>
          </a:prstGeom>
          <a:noFill/>
        </p:spPr>
        <p:txBody>
          <a:bodyPr wrap="square" rtlCol="0">
            <a:spAutoFit/>
          </a:bodyPr>
          <a:lstStyle/>
          <a:p>
            <a:r>
              <a:rPr lang="en-GB" dirty="0"/>
              <a:t>BOARD 1 &lt;board status&gt;</a:t>
            </a:r>
          </a:p>
        </p:txBody>
      </p:sp>
      <p:sp>
        <p:nvSpPr>
          <p:cNvPr id="28" name="TextBox 27">
            <a:extLst>
              <a:ext uri="{FF2B5EF4-FFF2-40B4-BE49-F238E27FC236}">
                <a16:creationId xmlns:a16="http://schemas.microsoft.com/office/drawing/2014/main" id="{1CE5D49A-A47F-4C53-90AE-1767D93B1C08}"/>
              </a:ext>
            </a:extLst>
          </p:cNvPr>
          <p:cNvSpPr txBox="1"/>
          <p:nvPr/>
        </p:nvSpPr>
        <p:spPr>
          <a:xfrm>
            <a:off x="3446226" y="1718156"/>
            <a:ext cx="2314282" cy="369332"/>
          </a:xfrm>
          <a:prstGeom prst="rect">
            <a:avLst/>
          </a:prstGeom>
          <a:noFill/>
        </p:spPr>
        <p:txBody>
          <a:bodyPr wrap="square" rtlCol="0">
            <a:spAutoFit/>
          </a:bodyPr>
          <a:lstStyle/>
          <a:p>
            <a:r>
              <a:rPr lang="en-GB" dirty="0"/>
              <a:t>PLAY 2 2</a:t>
            </a:r>
          </a:p>
        </p:txBody>
      </p:sp>
      <p:cxnSp>
        <p:nvCxnSpPr>
          <p:cNvPr id="29" name="Straight Arrow Connector 28">
            <a:extLst>
              <a:ext uri="{FF2B5EF4-FFF2-40B4-BE49-F238E27FC236}">
                <a16:creationId xmlns:a16="http://schemas.microsoft.com/office/drawing/2014/main" id="{4369F63C-87F3-4B64-BB20-361C630DA56E}"/>
              </a:ext>
            </a:extLst>
          </p:cNvPr>
          <p:cNvCxnSpPr>
            <a:cxnSpLocks/>
          </p:cNvCxnSpPr>
          <p:nvPr/>
        </p:nvCxnSpPr>
        <p:spPr>
          <a:xfrm>
            <a:off x="2946504" y="1647323"/>
            <a:ext cx="5495710" cy="319442"/>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7B0F5D73-A0C3-42FD-95FA-F826CF8D9595}"/>
              </a:ext>
            </a:extLst>
          </p:cNvPr>
          <p:cNvCxnSpPr>
            <a:cxnSpLocks/>
          </p:cNvCxnSpPr>
          <p:nvPr/>
        </p:nvCxnSpPr>
        <p:spPr>
          <a:xfrm flipH="1">
            <a:off x="2925534" y="2171336"/>
            <a:ext cx="5498536" cy="12202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08BF8E5F-8592-4145-9C07-15FFB88AAFD6}"/>
              </a:ext>
            </a:extLst>
          </p:cNvPr>
          <p:cNvSpPr txBox="1"/>
          <p:nvPr/>
        </p:nvSpPr>
        <p:spPr>
          <a:xfrm>
            <a:off x="5560069" y="2211265"/>
            <a:ext cx="3046489" cy="369332"/>
          </a:xfrm>
          <a:prstGeom prst="rect">
            <a:avLst/>
          </a:prstGeom>
          <a:noFill/>
        </p:spPr>
        <p:txBody>
          <a:bodyPr wrap="square" rtlCol="0">
            <a:spAutoFit/>
          </a:bodyPr>
          <a:lstStyle/>
          <a:p>
            <a:r>
              <a:rPr lang="en-GB" dirty="0"/>
              <a:t>BOARD 2 &lt;board status&gt;</a:t>
            </a:r>
          </a:p>
        </p:txBody>
      </p:sp>
      <p:sp>
        <p:nvSpPr>
          <p:cNvPr id="42" name="TextBox 41">
            <a:extLst>
              <a:ext uri="{FF2B5EF4-FFF2-40B4-BE49-F238E27FC236}">
                <a16:creationId xmlns:a16="http://schemas.microsoft.com/office/drawing/2014/main" id="{5508D95B-09BE-4BC7-B7B7-894E032456BD}"/>
              </a:ext>
            </a:extLst>
          </p:cNvPr>
          <p:cNvSpPr txBox="1"/>
          <p:nvPr/>
        </p:nvSpPr>
        <p:spPr>
          <a:xfrm>
            <a:off x="5560069" y="2654402"/>
            <a:ext cx="3046489" cy="369332"/>
          </a:xfrm>
          <a:prstGeom prst="rect">
            <a:avLst/>
          </a:prstGeom>
          <a:noFill/>
        </p:spPr>
        <p:txBody>
          <a:bodyPr wrap="square" rtlCol="0">
            <a:spAutoFit/>
          </a:bodyPr>
          <a:lstStyle/>
          <a:p>
            <a:r>
              <a:rPr lang="en-GB" dirty="0"/>
              <a:t>BOARD 2 &lt;board status&gt;</a:t>
            </a:r>
          </a:p>
        </p:txBody>
      </p:sp>
      <p:cxnSp>
        <p:nvCxnSpPr>
          <p:cNvPr id="44" name="Straight Arrow Connector 43">
            <a:extLst>
              <a:ext uri="{FF2B5EF4-FFF2-40B4-BE49-F238E27FC236}">
                <a16:creationId xmlns:a16="http://schemas.microsoft.com/office/drawing/2014/main" id="{40868AD6-BC58-48B8-8DD1-A31D7E7CE4B0}"/>
              </a:ext>
            </a:extLst>
          </p:cNvPr>
          <p:cNvCxnSpPr>
            <a:cxnSpLocks/>
          </p:cNvCxnSpPr>
          <p:nvPr/>
        </p:nvCxnSpPr>
        <p:spPr>
          <a:xfrm flipH="1">
            <a:off x="5626946" y="2523584"/>
            <a:ext cx="2779174" cy="11402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96485CA5-C2F6-4897-BC91-29E4845CB2AB}"/>
              </a:ext>
            </a:extLst>
          </p:cNvPr>
          <p:cNvCxnSpPr>
            <a:cxnSpLocks/>
          </p:cNvCxnSpPr>
          <p:nvPr/>
        </p:nvCxnSpPr>
        <p:spPr>
          <a:xfrm flipH="1">
            <a:off x="2926500" y="3228887"/>
            <a:ext cx="5498536" cy="12202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42F1C448-F185-42D8-9B84-186BE4082FD4}"/>
              </a:ext>
            </a:extLst>
          </p:cNvPr>
          <p:cNvSpPr txBox="1"/>
          <p:nvPr/>
        </p:nvSpPr>
        <p:spPr>
          <a:xfrm>
            <a:off x="5976226" y="3280840"/>
            <a:ext cx="2314282" cy="369332"/>
          </a:xfrm>
          <a:prstGeom prst="rect">
            <a:avLst/>
          </a:prstGeom>
          <a:noFill/>
        </p:spPr>
        <p:txBody>
          <a:bodyPr wrap="square" rtlCol="0">
            <a:spAutoFit/>
          </a:bodyPr>
          <a:lstStyle/>
          <a:p>
            <a:r>
              <a:rPr lang="en-GB" dirty="0"/>
              <a:t>GAME win</a:t>
            </a:r>
          </a:p>
        </p:txBody>
      </p:sp>
      <p:cxnSp>
        <p:nvCxnSpPr>
          <p:cNvPr id="54" name="Straight Arrow Connector 53">
            <a:extLst>
              <a:ext uri="{FF2B5EF4-FFF2-40B4-BE49-F238E27FC236}">
                <a16:creationId xmlns:a16="http://schemas.microsoft.com/office/drawing/2014/main" id="{5D21B91F-7F3E-4032-B742-8636E577F8C7}"/>
              </a:ext>
            </a:extLst>
          </p:cNvPr>
          <p:cNvCxnSpPr>
            <a:cxnSpLocks/>
          </p:cNvCxnSpPr>
          <p:nvPr/>
        </p:nvCxnSpPr>
        <p:spPr>
          <a:xfrm flipH="1">
            <a:off x="5638942" y="3783899"/>
            <a:ext cx="2794117" cy="72496"/>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6074968B-AD5D-4F10-96A3-CBD9EC0FBCA7}"/>
              </a:ext>
            </a:extLst>
          </p:cNvPr>
          <p:cNvSpPr txBox="1"/>
          <p:nvPr/>
        </p:nvSpPr>
        <p:spPr>
          <a:xfrm>
            <a:off x="6019509" y="3782813"/>
            <a:ext cx="2314282" cy="369332"/>
          </a:xfrm>
          <a:prstGeom prst="rect">
            <a:avLst/>
          </a:prstGeom>
          <a:noFill/>
        </p:spPr>
        <p:txBody>
          <a:bodyPr wrap="square" rtlCol="0">
            <a:spAutoFit/>
          </a:bodyPr>
          <a:lstStyle/>
          <a:p>
            <a:r>
              <a:rPr lang="en-GB" dirty="0"/>
              <a:t>GAME lose</a:t>
            </a:r>
          </a:p>
        </p:txBody>
      </p:sp>
    </p:spTree>
    <p:extLst>
      <p:ext uri="{BB962C8B-B14F-4D97-AF65-F5344CB8AC3E}">
        <p14:creationId xmlns:p14="http://schemas.microsoft.com/office/powerpoint/2010/main" val="4199175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1E363B-B9E9-4535-ADCE-B1851F1F11A3}"/>
              </a:ext>
            </a:extLst>
          </p:cNvPr>
          <p:cNvSpPr txBox="1"/>
          <p:nvPr/>
        </p:nvSpPr>
        <p:spPr>
          <a:xfrm>
            <a:off x="2472606" y="1005004"/>
            <a:ext cx="905857" cy="369332"/>
          </a:xfrm>
          <a:prstGeom prst="rect">
            <a:avLst/>
          </a:prstGeom>
          <a:noFill/>
        </p:spPr>
        <p:txBody>
          <a:bodyPr wrap="square" rtlCol="0">
            <a:spAutoFit/>
          </a:bodyPr>
          <a:lstStyle/>
          <a:p>
            <a:pPr algn="ctr"/>
            <a:r>
              <a:rPr lang="en-GB" dirty="0"/>
              <a:t>Client1</a:t>
            </a:r>
          </a:p>
        </p:txBody>
      </p:sp>
      <p:sp>
        <p:nvSpPr>
          <p:cNvPr id="5" name="TextBox 4">
            <a:extLst>
              <a:ext uri="{FF2B5EF4-FFF2-40B4-BE49-F238E27FC236}">
                <a16:creationId xmlns:a16="http://schemas.microsoft.com/office/drawing/2014/main" id="{459C6EC5-6DE9-42B0-9E59-714EF261E7F2}"/>
              </a:ext>
            </a:extLst>
          </p:cNvPr>
          <p:cNvSpPr txBox="1"/>
          <p:nvPr/>
        </p:nvSpPr>
        <p:spPr>
          <a:xfrm>
            <a:off x="5127029" y="1005004"/>
            <a:ext cx="1035728" cy="369332"/>
          </a:xfrm>
          <a:prstGeom prst="rect">
            <a:avLst/>
          </a:prstGeom>
          <a:noFill/>
        </p:spPr>
        <p:txBody>
          <a:bodyPr wrap="square" rtlCol="0">
            <a:spAutoFit/>
          </a:bodyPr>
          <a:lstStyle/>
          <a:p>
            <a:pPr algn="ctr"/>
            <a:r>
              <a:rPr lang="en-GB" dirty="0"/>
              <a:t>Client2</a:t>
            </a:r>
          </a:p>
        </p:txBody>
      </p:sp>
      <p:cxnSp>
        <p:nvCxnSpPr>
          <p:cNvPr id="7" name="Straight Arrow Connector 6">
            <a:extLst>
              <a:ext uri="{FF2B5EF4-FFF2-40B4-BE49-F238E27FC236}">
                <a16:creationId xmlns:a16="http://schemas.microsoft.com/office/drawing/2014/main" id="{907FBB99-9AF3-4017-886E-C77BA2AD846F}"/>
              </a:ext>
            </a:extLst>
          </p:cNvPr>
          <p:cNvCxnSpPr>
            <a:cxnSpLocks/>
          </p:cNvCxnSpPr>
          <p:nvPr/>
        </p:nvCxnSpPr>
        <p:spPr>
          <a:xfrm flipH="1">
            <a:off x="2934523" y="1368116"/>
            <a:ext cx="11981" cy="3598331"/>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BD509D27-C6DB-4CE7-8C4D-33F315797E09}"/>
              </a:ext>
            </a:extLst>
          </p:cNvPr>
          <p:cNvCxnSpPr>
            <a:cxnSpLocks/>
          </p:cNvCxnSpPr>
          <p:nvPr/>
        </p:nvCxnSpPr>
        <p:spPr>
          <a:xfrm flipH="1">
            <a:off x="5643524" y="1374336"/>
            <a:ext cx="1372" cy="3690723"/>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38E67F3-076F-41BC-BE9D-2A65A636EC34}"/>
              </a:ext>
            </a:extLst>
          </p:cNvPr>
          <p:cNvCxnSpPr>
            <a:cxnSpLocks/>
          </p:cNvCxnSpPr>
          <p:nvPr/>
        </p:nvCxnSpPr>
        <p:spPr>
          <a:xfrm flipH="1">
            <a:off x="8406120" y="1368116"/>
            <a:ext cx="5983" cy="3696943"/>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0D4C9824-2D26-4669-A59F-020B4CABF61E}"/>
              </a:ext>
            </a:extLst>
          </p:cNvPr>
          <p:cNvSpPr txBox="1"/>
          <p:nvPr/>
        </p:nvSpPr>
        <p:spPr>
          <a:xfrm>
            <a:off x="2472606" y="322204"/>
            <a:ext cx="6274982" cy="646331"/>
          </a:xfrm>
          <a:prstGeom prst="rect">
            <a:avLst/>
          </a:prstGeom>
          <a:noFill/>
        </p:spPr>
        <p:txBody>
          <a:bodyPr wrap="square" rtlCol="0">
            <a:spAutoFit/>
          </a:bodyPr>
          <a:lstStyle/>
          <a:p>
            <a:r>
              <a:rPr lang="en-GB" sz="1200" dirty="0"/>
              <a:t>Client1 and Client2 are in a game</a:t>
            </a:r>
          </a:p>
          <a:p>
            <a:r>
              <a:rPr lang="en-GB" sz="1200" dirty="0"/>
              <a:t>It is the final play and neither user will win</a:t>
            </a:r>
          </a:p>
          <a:p>
            <a:r>
              <a:rPr lang="en-GB" sz="1200" dirty="0"/>
              <a:t>It is Client1’s turn</a:t>
            </a:r>
          </a:p>
        </p:txBody>
      </p:sp>
      <p:sp>
        <p:nvSpPr>
          <p:cNvPr id="25" name="TextBox 24">
            <a:extLst>
              <a:ext uri="{FF2B5EF4-FFF2-40B4-BE49-F238E27FC236}">
                <a16:creationId xmlns:a16="http://schemas.microsoft.com/office/drawing/2014/main" id="{5160184C-18E9-475D-9631-1B3591C357BB}"/>
              </a:ext>
            </a:extLst>
          </p:cNvPr>
          <p:cNvSpPr txBox="1"/>
          <p:nvPr/>
        </p:nvSpPr>
        <p:spPr>
          <a:xfrm>
            <a:off x="7894239" y="968535"/>
            <a:ext cx="1035728" cy="369332"/>
          </a:xfrm>
          <a:prstGeom prst="rect">
            <a:avLst/>
          </a:prstGeom>
          <a:noFill/>
        </p:spPr>
        <p:txBody>
          <a:bodyPr wrap="square" rtlCol="0">
            <a:spAutoFit/>
          </a:bodyPr>
          <a:lstStyle/>
          <a:p>
            <a:pPr algn="ctr"/>
            <a:r>
              <a:rPr lang="en-GB" dirty="0"/>
              <a:t>Server</a:t>
            </a:r>
          </a:p>
        </p:txBody>
      </p:sp>
      <p:sp>
        <p:nvSpPr>
          <p:cNvPr id="28" name="TextBox 27">
            <a:extLst>
              <a:ext uri="{FF2B5EF4-FFF2-40B4-BE49-F238E27FC236}">
                <a16:creationId xmlns:a16="http://schemas.microsoft.com/office/drawing/2014/main" id="{1CE5D49A-A47F-4C53-90AE-1767D93B1C08}"/>
              </a:ext>
            </a:extLst>
          </p:cNvPr>
          <p:cNvSpPr txBox="1"/>
          <p:nvPr/>
        </p:nvSpPr>
        <p:spPr>
          <a:xfrm>
            <a:off x="3446226" y="1718156"/>
            <a:ext cx="2314282" cy="369332"/>
          </a:xfrm>
          <a:prstGeom prst="rect">
            <a:avLst/>
          </a:prstGeom>
          <a:noFill/>
        </p:spPr>
        <p:txBody>
          <a:bodyPr wrap="square" rtlCol="0">
            <a:spAutoFit/>
          </a:bodyPr>
          <a:lstStyle/>
          <a:p>
            <a:r>
              <a:rPr lang="en-GB" dirty="0"/>
              <a:t>PLAY 1 1</a:t>
            </a:r>
          </a:p>
        </p:txBody>
      </p:sp>
      <p:cxnSp>
        <p:nvCxnSpPr>
          <p:cNvPr id="29" name="Straight Arrow Connector 28">
            <a:extLst>
              <a:ext uri="{FF2B5EF4-FFF2-40B4-BE49-F238E27FC236}">
                <a16:creationId xmlns:a16="http://schemas.microsoft.com/office/drawing/2014/main" id="{4369F63C-87F3-4B64-BB20-361C630DA56E}"/>
              </a:ext>
            </a:extLst>
          </p:cNvPr>
          <p:cNvCxnSpPr>
            <a:cxnSpLocks/>
          </p:cNvCxnSpPr>
          <p:nvPr/>
        </p:nvCxnSpPr>
        <p:spPr>
          <a:xfrm>
            <a:off x="2946504" y="1647323"/>
            <a:ext cx="5495710" cy="319442"/>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7B0F5D73-A0C3-42FD-95FA-F826CF8D9595}"/>
              </a:ext>
            </a:extLst>
          </p:cNvPr>
          <p:cNvCxnSpPr>
            <a:cxnSpLocks/>
          </p:cNvCxnSpPr>
          <p:nvPr/>
        </p:nvCxnSpPr>
        <p:spPr>
          <a:xfrm flipH="1">
            <a:off x="2907584" y="2060851"/>
            <a:ext cx="5498536" cy="12202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08BF8E5F-8592-4145-9C07-15FFB88AAFD6}"/>
              </a:ext>
            </a:extLst>
          </p:cNvPr>
          <p:cNvSpPr txBox="1"/>
          <p:nvPr/>
        </p:nvSpPr>
        <p:spPr>
          <a:xfrm>
            <a:off x="5560070" y="2045807"/>
            <a:ext cx="3046489" cy="369332"/>
          </a:xfrm>
          <a:prstGeom prst="rect">
            <a:avLst/>
          </a:prstGeom>
          <a:noFill/>
        </p:spPr>
        <p:txBody>
          <a:bodyPr wrap="square" rtlCol="0">
            <a:spAutoFit/>
          </a:bodyPr>
          <a:lstStyle/>
          <a:p>
            <a:r>
              <a:rPr lang="en-GB" dirty="0"/>
              <a:t>BOARD 0 &lt;board status&gt;</a:t>
            </a:r>
          </a:p>
        </p:txBody>
      </p:sp>
      <p:sp>
        <p:nvSpPr>
          <p:cNvPr id="42" name="TextBox 41">
            <a:extLst>
              <a:ext uri="{FF2B5EF4-FFF2-40B4-BE49-F238E27FC236}">
                <a16:creationId xmlns:a16="http://schemas.microsoft.com/office/drawing/2014/main" id="{5508D95B-09BE-4BC7-B7B7-894E032456BD}"/>
              </a:ext>
            </a:extLst>
          </p:cNvPr>
          <p:cNvSpPr txBox="1"/>
          <p:nvPr/>
        </p:nvSpPr>
        <p:spPr>
          <a:xfrm>
            <a:off x="5560070" y="2438253"/>
            <a:ext cx="3046489" cy="369332"/>
          </a:xfrm>
          <a:prstGeom prst="rect">
            <a:avLst/>
          </a:prstGeom>
          <a:noFill/>
        </p:spPr>
        <p:txBody>
          <a:bodyPr wrap="square" rtlCol="0">
            <a:spAutoFit/>
          </a:bodyPr>
          <a:lstStyle/>
          <a:p>
            <a:r>
              <a:rPr lang="en-GB" dirty="0"/>
              <a:t>BOARD 1 &lt;board status&gt;</a:t>
            </a:r>
          </a:p>
        </p:txBody>
      </p:sp>
      <p:cxnSp>
        <p:nvCxnSpPr>
          <p:cNvPr id="44" name="Straight Arrow Connector 43">
            <a:extLst>
              <a:ext uri="{FF2B5EF4-FFF2-40B4-BE49-F238E27FC236}">
                <a16:creationId xmlns:a16="http://schemas.microsoft.com/office/drawing/2014/main" id="{40868AD6-BC58-48B8-8DD1-A31D7E7CE4B0}"/>
              </a:ext>
            </a:extLst>
          </p:cNvPr>
          <p:cNvCxnSpPr>
            <a:cxnSpLocks/>
          </p:cNvCxnSpPr>
          <p:nvPr/>
        </p:nvCxnSpPr>
        <p:spPr>
          <a:xfrm flipH="1">
            <a:off x="5638942" y="2349709"/>
            <a:ext cx="2779174" cy="11402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96485CA5-C2F6-4897-BC91-29E4845CB2AB}"/>
              </a:ext>
            </a:extLst>
          </p:cNvPr>
          <p:cNvCxnSpPr>
            <a:cxnSpLocks/>
          </p:cNvCxnSpPr>
          <p:nvPr/>
        </p:nvCxnSpPr>
        <p:spPr>
          <a:xfrm flipH="1">
            <a:off x="2916573" y="2939499"/>
            <a:ext cx="5498536" cy="12202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42F1C448-F185-42D8-9B84-186BE4082FD4}"/>
              </a:ext>
            </a:extLst>
          </p:cNvPr>
          <p:cNvSpPr txBox="1"/>
          <p:nvPr/>
        </p:nvSpPr>
        <p:spPr>
          <a:xfrm>
            <a:off x="6001559" y="2938413"/>
            <a:ext cx="2314282" cy="369332"/>
          </a:xfrm>
          <a:prstGeom prst="rect">
            <a:avLst/>
          </a:prstGeom>
          <a:noFill/>
        </p:spPr>
        <p:txBody>
          <a:bodyPr wrap="square" rtlCol="0">
            <a:spAutoFit/>
          </a:bodyPr>
          <a:lstStyle/>
          <a:p>
            <a:r>
              <a:rPr lang="en-GB" dirty="0"/>
              <a:t>GAME tie game</a:t>
            </a:r>
          </a:p>
        </p:txBody>
      </p:sp>
      <p:cxnSp>
        <p:nvCxnSpPr>
          <p:cNvPr id="54" name="Straight Arrow Connector 53">
            <a:extLst>
              <a:ext uri="{FF2B5EF4-FFF2-40B4-BE49-F238E27FC236}">
                <a16:creationId xmlns:a16="http://schemas.microsoft.com/office/drawing/2014/main" id="{5D21B91F-7F3E-4032-B742-8636E577F8C7}"/>
              </a:ext>
            </a:extLst>
          </p:cNvPr>
          <p:cNvCxnSpPr>
            <a:cxnSpLocks/>
          </p:cNvCxnSpPr>
          <p:nvPr/>
        </p:nvCxnSpPr>
        <p:spPr>
          <a:xfrm flipH="1">
            <a:off x="5638942" y="3783899"/>
            <a:ext cx="2794117" cy="72496"/>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6074968B-AD5D-4F10-96A3-CBD9EC0FBCA7}"/>
              </a:ext>
            </a:extLst>
          </p:cNvPr>
          <p:cNvSpPr txBox="1"/>
          <p:nvPr/>
        </p:nvSpPr>
        <p:spPr>
          <a:xfrm>
            <a:off x="6019509" y="3782813"/>
            <a:ext cx="2314282" cy="369332"/>
          </a:xfrm>
          <a:prstGeom prst="rect">
            <a:avLst/>
          </a:prstGeom>
          <a:noFill/>
        </p:spPr>
        <p:txBody>
          <a:bodyPr wrap="square" rtlCol="0">
            <a:spAutoFit/>
          </a:bodyPr>
          <a:lstStyle/>
          <a:p>
            <a:r>
              <a:rPr lang="en-GB" dirty="0"/>
              <a:t>GAME tie game</a:t>
            </a:r>
          </a:p>
        </p:txBody>
      </p:sp>
    </p:spTree>
    <p:extLst>
      <p:ext uri="{BB962C8B-B14F-4D97-AF65-F5344CB8AC3E}">
        <p14:creationId xmlns:p14="http://schemas.microsoft.com/office/powerpoint/2010/main" val="2390987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93">
            <a:extLst>
              <a:ext uri="{FF2B5EF4-FFF2-40B4-BE49-F238E27FC236}">
                <a16:creationId xmlns:a16="http://schemas.microsoft.com/office/drawing/2014/main" id="{30AEEB21-AA28-47DA-B445-23BDAC034F38}"/>
              </a:ext>
            </a:extLst>
          </p:cNvPr>
          <p:cNvSpPr txBox="1"/>
          <p:nvPr/>
        </p:nvSpPr>
        <p:spPr>
          <a:xfrm>
            <a:off x="2176772" y="1040135"/>
            <a:ext cx="905857" cy="369332"/>
          </a:xfrm>
          <a:prstGeom prst="rect">
            <a:avLst/>
          </a:prstGeom>
          <a:noFill/>
        </p:spPr>
        <p:txBody>
          <a:bodyPr wrap="square" rtlCol="0">
            <a:spAutoFit/>
          </a:bodyPr>
          <a:lstStyle/>
          <a:p>
            <a:pPr algn="ctr"/>
            <a:r>
              <a:rPr lang="en-GB" dirty="0"/>
              <a:t>Client1</a:t>
            </a:r>
          </a:p>
        </p:txBody>
      </p:sp>
      <p:sp>
        <p:nvSpPr>
          <p:cNvPr id="95" name="TextBox 94">
            <a:extLst>
              <a:ext uri="{FF2B5EF4-FFF2-40B4-BE49-F238E27FC236}">
                <a16:creationId xmlns:a16="http://schemas.microsoft.com/office/drawing/2014/main" id="{9ECC723F-701C-4A6F-BD83-0ADB750171AE}"/>
              </a:ext>
            </a:extLst>
          </p:cNvPr>
          <p:cNvSpPr txBox="1"/>
          <p:nvPr/>
        </p:nvSpPr>
        <p:spPr>
          <a:xfrm>
            <a:off x="4831195" y="1040135"/>
            <a:ext cx="1035728" cy="369332"/>
          </a:xfrm>
          <a:prstGeom prst="rect">
            <a:avLst/>
          </a:prstGeom>
          <a:noFill/>
        </p:spPr>
        <p:txBody>
          <a:bodyPr wrap="square" rtlCol="0">
            <a:spAutoFit/>
          </a:bodyPr>
          <a:lstStyle/>
          <a:p>
            <a:pPr algn="ctr"/>
            <a:r>
              <a:rPr lang="en-GB" dirty="0"/>
              <a:t>Client2</a:t>
            </a:r>
          </a:p>
        </p:txBody>
      </p:sp>
      <p:cxnSp>
        <p:nvCxnSpPr>
          <p:cNvPr id="96" name="Straight Arrow Connector 95">
            <a:extLst>
              <a:ext uri="{FF2B5EF4-FFF2-40B4-BE49-F238E27FC236}">
                <a16:creationId xmlns:a16="http://schemas.microsoft.com/office/drawing/2014/main" id="{88B6DCF1-2AFE-4EFC-BFD6-5D3D68345B4E}"/>
              </a:ext>
            </a:extLst>
          </p:cNvPr>
          <p:cNvCxnSpPr>
            <a:cxnSpLocks/>
            <a:stCxn id="94" idx="2"/>
          </p:cNvCxnSpPr>
          <p:nvPr/>
        </p:nvCxnSpPr>
        <p:spPr>
          <a:xfrm flipH="1">
            <a:off x="2599533" y="1409467"/>
            <a:ext cx="30168" cy="2929451"/>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0695A153-F2EF-4658-B263-3F0F33E9F5F2}"/>
              </a:ext>
            </a:extLst>
          </p:cNvPr>
          <p:cNvCxnSpPr>
            <a:cxnSpLocks/>
          </p:cNvCxnSpPr>
          <p:nvPr/>
        </p:nvCxnSpPr>
        <p:spPr>
          <a:xfrm>
            <a:off x="5349062" y="1409467"/>
            <a:ext cx="0" cy="2929451"/>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02255FD7-A7E8-46EE-A06D-453CA2DCF5C8}"/>
              </a:ext>
            </a:extLst>
          </p:cNvPr>
          <p:cNvSpPr txBox="1"/>
          <p:nvPr/>
        </p:nvSpPr>
        <p:spPr>
          <a:xfrm>
            <a:off x="7598403" y="1040135"/>
            <a:ext cx="1035728" cy="369332"/>
          </a:xfrm>
          <a:prstGeom prst="rect">
            <a:avLst/>
          </a:prstGeom>
          <a:noFill/>
        </p:spPr>
        <p:txBody>
          <a:bodyPr wrap="square" rtlCol="0">
            <a:spAutoFit/>
          </a:bodyPr>
          <a:lstStyle/>
          <a:p>
            <a:pPr algn="ctr"/>
            <a:r>
              <a:rPr lang="en-GB" dirty="0"/>
              <a:t>Server</a:t>
            </a:r>
          </a:p>
        </p:txBody>
      </p:sp>
      <p:cxnSp>
        <p:nvCxnSpPr>
          <p:cNvPr id="99" name="Straight Arrow Connector 98">
            <a:extLst>
              <a:ext uri="{FF2B5EF4-FFF2-40B4-BE49-F238E27FC236}">
                <a16:creationId xmlns:a16="http://schemas.microsoft.com/office/drawing/2014/main" id="{48F55777-21E8-497F-8117-FB7751CD4A4C}"/>
              </a:ext>
            </a:extLst>
          </p:cNvPr>
          <p:cNvCxnSpPr>
            <a:cxnSpLocks/>
          </p:cNvCxnSpPr>
          <p:nvPr/>
        </p:nvCxnSpPr>
        <p:spPr>
          <a:xfrm>
            <a:off x="8116269" y="1403247"/>
            <a:ext cx="14873" cy="2935671"/>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912BDC94-F930-4470-87A4-F63E2559EA45}"/>
              </a:ext>
            </a:extLst>
          </p:cNvPr>
          <p:cNvCxnSpPr>
            <a:cxnSpLocks/>
          </p:cNvCxnSpPr>
          <p:nvPr/>
        </p:nvCxnSpPr>
        <p:spPr>
          <a:xfrm flipH="1">
            <a:off x="5314263" y="1520367"/>
            <a:ext cx="2813973" cy="89858"/>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101" name="TextBox 100">
            <a:extLst>
              <a:ext uri="{FF2B5EF4-FFF2-40B4-BE49-F238E27FC236}">
                <a16:creationId xmlns:a16="http://schemas.microsoft.com/office/drawing/2014/main" id="{067C688E-173C-4702-84A4-D365EE97FA3C}"/>
              </a:ext>
            </a:extLst>
          </p:cNvPr>
          <p:cNvSpPr txBox="1"/>
          <p:nvPr/>
        </p:nvSpPr>
        <p:spPr>
          <a:xfrm>
            <a:off x="5751317" y="1561560"/>
            <a:ext cx="2314282" cy="369332"/>
          </a:xfrm>
          <a:prstGeom prst="rect">
            <a:avLst/>
          </a:prstGeom>
          <a:noFill/>
        </p:spPr>
        <p:txBody>
          <a:bodyPr wrap="square" rtlCol="0">
            <a:spAutoFit/>
          </a:bodyPr>
          <a:lstStyle/>
          <a:p>
            <a:r>
              <a:rPr lang="en-GB" dirty="0"/>
              <a:t>OK Your turn to play</a:t>
            </a:r>
          </a:p>
        </p:txBody>
      </p:sp>
      <p:sp>
        <p:nvSpPr>
          <p:cNvPr id="102" name="TextBox 101">
            <a:extLst>
              <a:ext uri="{FF2B5EF4-FFF2-40B4-BE49-F238E27FC236}">
                <a16:creationId xmlns:a16="http://schemas.microsoft.com/office/drawing/2014/main" id="{E5D8EA15-ADCC-448A-A8AA-9BE7FAF4613A}"/>
              </a:ext>
            </a:extLst>
          </p:cNvPr>
          <p:cNvSpPr txBox="1"/>
          <p:nvPr/>
        </p:nvSpPr>
        <p:spPr>
          <a:xfrm>
            <a:off x="2176772" y="357335"/>
            <a:ext cx="6274982" cy="646331"/>
          </a:xfrm>
          <a:prstGeom prst="rect">
            <a:avLst/>
          </a:prstGeom>
          <a:noFill/>
        </p:spPr>
        <p:txBody>
          <a:bodyPr wrap="square" rtlCol="0">
            <a:spAutoFit/>
          </a:bodyPr>
          <a:lstStyle/>
          <a:p>
            <a:r>
              <a:rPr lang="en-GB" sz="1200" dirty="0"/>
              <a:t>Client2 has just accepted an invite from Client 1</a:t>
            </a:r>
          </a:p>
          <a:p>
            <a:r>
              <a:rPr lang="en-GB" sz="1200" dirty="0"/>
              <a:t>The server started the game</a:t>
            </a:r>
          </a:p>
          <a:p>
            <a:r>
              <a:rPr lang="en-GB" sz="1200" dirty="0"/>
              <a:t>It is Client2’s turn and Client2 folds</a:t>
            </a:r>
          </a:p>
        </p:txBody>
      </p:sp>
      <p:cxnSp>
        <p:nvCxnSpPr>
          <p:cNvPr id="103" name="Straight Arrow Connector 102">
            <a:extLst>
              <a:ext uri="{FF2B5EF4-FFF2-40B4-BE49-F238E27FC236}">
                <a16:creationId xmlns:a16="http://schemas.microsoft.com/office/drawing/2014/main" id="{9026A830-CDFA-4976-B9BD-5B374E965080}"/>
              </a:ext>
            </a:extLst>
          </p:cNvPr>
          <p:cNvCxnSpPr>
            <a:cxnSpLocks/>
          </p:cNvCxnSpPr>
          <p:nvPr/>
        </p:nvCxnSpPr>
        <p:spPr>
          <a:xfrm>
            <a:off x="5368748" y="1948859"/>
            <a:ext cx="2732142" cy="11341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977327A4-F8DC-4E99-98B2-3F5929378071}"/>
              </a:ext>
            </a:extLst>
          </p:cNvPr>
          <p:cNvSpPr txBox="1"/>
          <p:nvPr/>
        </p:nvSpPr>
        <p:spPr>
          <a:xfrm>
            <a:off x="6164880" y="1933003"/>
            <a:ext cx="2314282" cy="369332"/>
          </a:xfrm>
          <a:prstGeom prst="rect">
            <a:avLst/>
          </a:prstGeom>
          <a:noFill/>
        </p:spPr>
        <p:txBody>
          <a:bodyPr wrap="square" rtlCol="0">
            <a:spAutoFit/>
          </a:bodyPr>
          <a:lstStyle/>
          <a:p>
            <a:r>
              <a:rPr lang="en-GB" dirty="0"/>
              <a:t>FOLD</a:t>
            </a:r>
          </a:p>
        </p:txBody>
      </p:sp>
      <p:sp>
        <p:nvSpPr>
          <p:cNvPr id="114" name="TextBox 113">
            <a:extLst>
              <a:ext uri="{FF2B5EF4-FFF2-40B4-BE49-F238E27FC236}">
                <a16:creationId xmlns:a16="http://schemas.microsoft.com/office/drawing/2014/main" id="{7EA78FC9-D31D-4EE9-B3AD-4D59E0B8CDBA}"/>
              </a:ext>
            </a:extLst>
          </p:cNvPr>
          <p:cNvSpPr txBox="1"/>
          <p:nvPr/>
        </p:nvSpPr>
        <p:spPr>
          <a:xfrm>
            <a:off x="8110963" y="1875230"/>
            <a:ext cx="1906025" cy="646331"/>
          </a:xfrm>
          <a:prstGeom prst="rect">
            <a:avLst/>
          </a:prstGeom>
          <a:noFill/>
        </p:spPr>
        <p:txBody>
          <a:bodyPr wrap="square" rtlCol="0">
            <a:spAutoFit/>
          </a:bodyPr>
          <a:lstStyle/>
          <a:p>
            <a:pPr algn="ctr"/>
            <a:r>
              <a:rPr lang="en-GB" sz="1200" dirty="0"/>
              <a:t>Client2 folds so the server ends the game and sends GAME commands</a:t>
            </a:r>
          </a:p>
        </p:txBody>
      </p:sp>
      <p:cxnSp>
        <p:nvCxnSpPr>
          <p:cNvPr id="18" name="Straight Arrow Connector 17">
            <a:extLst>
              <a:ext uri="{FF2B5EF4-FFF2-40B4-BE49-F238E27FC236}">
                <a16:creationId xmlns:a16="http://schemas.microsoft.com/office/drawing/2014/main" id="{87296A2A-BA39-45ED-93DE-3C1C1E30B754}"/>
              </a:ext>
            </a:extLst>
          </p:cNvPr>
          <p:cNvCxnSpPr>
            <a:cxnSpLocks/>
          </p:cNvCxnSpPr>
          <p:nvPr/>
        </p:nvCxnSpPr>
        <p:spPr>
          <a:xfrm flipH="1">
            <a:off x="2638689" y="2395983"/>
            <a:ext cx="5498536" cy="12202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DF8B0A67-FCF3-4F94-9224-68DCC0C45171}"/>
              </a:ext>
            </a:extLst>
          </p:cNvPr>
          <p:cNvSpPr txBox="1"/>
          <p:nvPr/>
        </p:nvSpPr>
        <p:spPr>
          <a:xfrm>
            <a:off x="5723675" y="2394897"/>
            <a:ext cx="2314282" cy="369332"/>
          </a:xfrm>
          <a:prstGeom prst="rect">
            <a:avLst/>
          </a:prstGeom>
          <a:noFill/>
        </p:spPr>
        <p:txBody>
          <a:bodyPr wrap="square" rtlCol="0">
            <a:spAutoFit/>
          </a:bodyPr>
          <a:lstStyle/>
          <a:p>
            <a:r>
              <a:rPr lang="en-GB" dirty="0"/>
              <a:t>GAME win</a:t>
            </a:r>
          </a:p>
        </p:txBody>
      </p:sp>
      <p:cxnSp>
        <p:nvCxnSpPr>
          <p:cNvPr id="22" name="Straight Arrow Connector 21">
            <a:extLst>
              <a:ext uri="{FF2B5EF4-FFF2-40B4-BE49-F238E27FC236}">
                <a16:creationId xmlns:a16="http://schemas.microsoft.com/office/drawing/2014/main" id="{CF9F23AB-32D6-4778-BAE2-4B95F967B020}"/>
              </a:ext>
            </a:extLst>
          </p:cNvPr>
          <p:cNvCxnSpPr>
            <a:cxnSpLocks/>
          </p:cNvCxnSpPr>
          <p:nvPr/>
        </p:nvCxnSpPr>
        <p:spPr>
          <a:xfrm flipH="1">
            <a:off x="5361058" y="3240383"/>
            <a:ext cx="2794117" cy="72496"/>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91915515-57D1-46B6-99F9-B7FA33718005}"/>
              </a:ext>
            </a:extLst>
          </p:cNvPr>
          <p:cNvSpPr txBox="1"/>
          <p:nvPr/>
        </p:nvSpPr>
        <p:spPr>
          <a:xfrm>
            <a:off x="5741625" y="3239297"/>
            <a:ext cx="2314282" cy="369332"/>
          </a:xfrm>
          <a:prstGeom prst="rect">
            <a:avLst/>
          </a:prstGeom>
          <a:noFill/>
        </p:spPr>
        <p:txBody>
          <a:bodyPr wrap="square" rtlCol="0">
            <a:spAutoFit/>
          </a:bodyPr>
          <a:lstStyle/>
          <a:p>
            <a:r>
              <a:rPr lang="en-GB" dirty="0"/>
              <a:t>GAME lose</a:t>
            </a:r>
          </a:p>
        </p:txBody>
      </p:sp>
    </p:spTree>
    <p:extLst>
      <p:ext uri="{BB962C8B-B14F-4D97-AF65-F5344CB8AC3E}">
        <p14:creationId xmlns:p14="http://schemas.microsoft.com/office/powerpoint/2010/main" val="135030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1E363B-B9E9-4535-ADCE-B1851F1F11A3}"/>
              </a:ext>
            </a:extLst>
          </p:cNvPr>
          <p:cNvSpPr txBox="1"/>
          <p:nvPr/>
        </p:nvSpPr>
        <p:spPr>
          <a:xfrm>
            <a:off x="3826276" y="816746"/>
            <a:ext cx="834501" cy="369332"/>
          </a:xfrm>
          <a:prstGeom prst="rect">
            <a:avLst/>
          </a:prstGeom>
          <a:noFill/>
        </p:spPr>
        <p:txBody>
          <a:bodyPr wrap="square" rtlCol="0">
            <a:spAutoFit/>
          </a:bodyPr>
          <a:lstStyle/>
          <a:p>
            <a:pPr algn="ctr"/>
            <a:r>
              <a:rPr lang="en-GB" dirty="0"/>
              <a:t>Client</a:t>
            </a:r>
          </a:p>
        </p:txBody>
      </p:sp>
      <p:sp>
        <p:nvSpPr>
          <p:cNvPr id="5" name="TextBox 4">
            <a:extLst>
              <a:ext uri="{FF2B5EF4-FFF2-40B4-BE49-F238E27FC236}">
                <a16:creationId xmlns:a16="http://schemas.microsoft.com/office/drawing/2014/main" id="{459C6EC5-6DE9-42B0-9E59-714EF261E7F2}"/>
              </a:ext>
            </a:extLst>
          </p:cNvPr>
          <p:cNvSpPr txBox="1"/>
          <p:nvPr/>
        </p:nvSpPr>
        <p:spPr>
          <a:xfrm>
            <a:off x="6480699" y="816746"/>
            <a:ext cx="1035728" cy="369332"/>
          </a:xfrm>
          <a:prstGeom prst="rect">
            <a:avLst/>
          </a:prstGeom>
          <a:noFill/>
        </p:spPr>
        <p:txBody>
          <a:bodyPr wrap="square" rtlCol="0">
            <a:spAutoFit/>
          </a:bodyPr>
          <a:lstStyle/>
          <a:p>
            <a:pPr algn="ctr"/>
            <a:r>
              <a:rPr lang="en-GB" dirty="0"/>
              <a:t>Server</a:t>
            </a:r>
          </a:p>
        </p:txBody>
      </p:sp>
      <p:cxnSp>
        <p:nvCxnSpPr>
          <p:cNvPr id="7" name="Straight Arrow Connector 6">
            <a:extLst>
              <a:ext uri="{FF2B5EF4-FFF2-40B4-BE49-F238E27FC236}">
                <a16:creationId xmlns:a16="http://schemas.microsoft.com/office/drawing/2014/main" id="{907FBB99-9AF3-4017-886E-C77BA2AD846F}"/>
              </a:ext>
            </a:extLst>
          </p:cNvPr>
          <p:cNvCxnSpPr>
            <a:cxnSpLocks/>
            <a:stCxn id="4" idx="2"/>
          </p:cNvCxnSpPr>
          <p:nvPr/>
        </p:nvCxnSpPr>
        <p:spPr>
          <a:xfrm>
            <a:off x="4243527" y="1186078"/>
            <a:ext cx="0" cy="194764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D9B3D3E-D720-4A3A-9277-1EA61B839595}"/>
              </a:ext>
            </a:extLst>
          </p:cNvPr>
          <p:cNvCxnSpPr/>
          <p:nvPr/>
        </p:nvCxnSpPr>
        <p:spPr>
          <a:xfrm>
            <a:off x="4243527" y="1685852"/>
            <a:ext cx="2755037" cy="342900"/>
          </a:xfrm>
          <a:prstGeom prst="straightConnector1">
            <a:avLst/>
          </a:prstGeom>
          <a:ln w="2794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22CFA6D3-589B-433E-8FB1-74CD626EDC06}"/>
              </a:ext>
            </a:extLst>
          </p:cNvPr>
          <p:cNvSpPr txBox="1"/>
          <p:nvPr/>
        </p:nvSpPr>
        <p:spPr>
          <a:xfrm>
            <a:off x="2153632" y="1970163"/>
            <a:ext cx="2220730" cy="646331"/>
          </a:xfrm>
          <a:prstGeom prst="rect">
            <a:avLst/>
          </a:prstGeom>
          <a:noFill/>
        </p:spPr>
        <p:txBody>
          <a:bodyPr wrap="square" rtlCol="0">
            <a:spAutoFit/>
          </a:bodyPr>
          <a:lstStyle/>
          <a:p>
            <a:r>
              <a:rPr lang="en-GB" dirty="0"/>
              <a:t>ERROR Server offline</a:t>
            </a:r>
          </a:p>
          <a:p>
            <a:pPr algn="ctr"/>
            <a:endParaRPr lang="en-GB" dirty="0"/>
          </a:p>
        </p:txBody>
      </p:sp>
      <p:sp>
        <p:nvSpPr>
          <p:cNvPr id="12" name="TextBox 11">
            <a:extLst>
              <a:ext uri="{FF2B5EF4-FFF2-40B4-BE49-F238E27FC236}">
                <a16:creationId xmlns:a16="http://schemas.microsoft.com/office/drawing/2014/main" id="{452CBBD3-BDAA-4C2B-B639-6B533F320354}"/>
              </a:ext>
            </a:extLst>
          </p:cNvPr>
          <p:cNvSpPr txBox="1"/>
          <p:nvPr/>
        </p:nvSpPr>
        <p:spPr>
          <a:xfrm>
            <a:off x="6998563" y="1608650"/>
            <a:ext cx="1512267" cy="276999"/>
          </a:xfrm>
          <a:prstGeom prst="rect">
            <a:avLst/>
          </a:prstGeom>
          <a:noFill/>
        </p:spPr>
        <p:txBody>
          <a:bodyPr wrap="square" rtlCol="0">
            <a:spAutoFit/>
          </a:bodyPr>
          <a:lstStyle/>
          <a:p>
            <a:pPr algn="ctr"/>
            <a:r>
              <a:rPr lang="en-GB" sz="1200" dirty="0"/>
              <a:t>Server is offline</a:t>
            </a:r>
          </a:p>
        </p:txBody>
      </p:sp>
      <p:cxnSp>
        <p:nvCxnSpPr>
          <p:cNvPr id="19" name="Straight Arrow Connector 18">
            <a:extLst>
              <a:ext uri="{FF2B5EF4-FFF2-40B4-BE49-F238E27FC236}">
                <a16:creationId xmlns:a16="http://schemas.microsoft.com/office/drawing/2014/main" id="{FFE135F9-08CB-DC45-9BFB-11C9B11A0DCC}"/>
              </a:ext>
            </a:extLst>
          </p:cNvPr>
          <p:cNvCxnSpPr>
            <a:cxnSpLocks/>
          </p:cNvCxnSpPr>
          <p:nvPr/>
        </p:nvCxnSpPr>
        <p:spPr>
          <a:xfrm>
            <a:off x="6998563" y="1186078"/>
            <a:ext cx="0" cy="47111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41408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93">
            <a:extLst>
              <a:ext uri="{FF2B5EF4-FFF2-40B4-BE49-F238E27FC236}">
                <a16:creationId xmlns:a16="http://schemas.microsoft.com/office/drawing/2014/main" id="{30AEEB21-AA28-47DA-B445-23BDAC034F38}"/>
              </a:ext>
            </a:extLst>
          </p:cNvPr>
          <p:cNvSpPr txBox="1"/>
          <p:nvPr/>
        </p:nvSpPr>
        <p:spPr>
          <a:xfrm>
            <a:off x="2176772" y="1040135"/>
            <a:ext cx="905857" cy="369332"/>
          </a:xfrm>
          <a:prstGeom prst="rect">
            <a:avLst/>
          </a:prstGeom>
          <a:noFill/>
        </p:spPr>
        <p:txBody>
          <a:bodyPr wrap="square" rtlCol="0">
            <a:spAutoFit/>
          </a:bodyPr>
          <a:lstStyle/>
          <a:p>
            <a:pPr algn="ctr"/>
            <a:r>
              <a:rPr lang="en-GB" dirty="0"/>
              <a:t>Client1</a:t>
            </a:r>
          </a:p>
        </p:txBody>
      </p:sp>
      <p:sp>
        <p:nvSpPr>
          <p:cNvPr id="95" name="TextBox 94">
            <a:extLst>
              <a:ext uri="{FF2B5EF4-FFF2-40B4-BE49-F238E27FC236}">
                <a16:creationId xmlns:a16="http://schemas.microsoft.com/office/drawing/2014/main" id="{9ECC723F-701C-4A6F-BD83-0ADB750171AE}"/>
              </a:ext>
            </a:extLst>
          </p:cNvPr>
          <p:cNvSpPr txBox="1"/>
          <p:nvPr/>
        </p:nvSpPr>
        <p:spPr>
          <a:xfrm>
            <a:off x="4831195" y="1040135"/>
            <a:ext cx="1035728" cy="369332"/>
          </a:xfrm>
          <a:prstGeom prst="rect">
            <a:avLst/>
          </a:prstGeom>
          <a:noFill/>
        </p:spPr>
        <p:txBody>
          <a:bodyPr wrap="square" rtlCol="0">
            <a:spAutoFit/>
          </a:bodyPr>
          <a:lstStyle/>
          <a:p>
            <a:pPr algn="ctr"/>
            <a:r>
              <a:rPr lang="en-GB" dirty="0"/>
              <a:t>Client2</a:t>
            </a:r>
          </a:p>
        </p:txBody>
      </p:sp>
      <p:cxnSp>
        <p:nvCxnSpPr>
          <p:cNvPr id="96" name="Straight Arrow Connector 95">
            <a:extLst>
              <a:ext uri="{FF2B5EF4-FFF2-40B4-BE49-F238E27FC236}">
                <a16:creationId xmlns:a16="http://schemas.microsoft.com/office/drawing/2014/main" id="{88B6DCF1-2AFE-4EFC-BFD6-5D3D68345B4E}"/>
              </a:ext>
            </a:extLst>
          </p:cNvPr>
          <p:cNvCxnSpPr>
            <a:cxnSpLocks/>
            <a:stCxn id="94" idx="2"/>
          </p:cNvCxnSpPr>
          <p:nvPr/>
        </p:nvCxnSpPr>
        <p:spPr>
          <a:xfrm>
            <a:off x="2629701" y="1409467"/>
            <a:ext cx="0" cy="2413981"/>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0695A153-F2EF-4658-B263-3F0F33E9F5F2}"/>
              </a:ext>
            </a:extLst>
          </p:cNvPr>
          <p:cNvCxnSpPr>
            <a:cxnSpLocks/>
          </p:cNvCxnSpPr>
          <p:nvPr/>
        </p:nvCxnSpPr>
        <p:spPr>
          <a:xfrm flipH="1">
            <a:off x="5349059" y="1409467"/>
            <a:ext cx="3" cy="1025508"/>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02255FD7-A7E8-46EE-A06D-453CA2DCF5C8}"/>
              </a:ext>
            </a:extLst>
          </p:cNvPr>
          <p:cNvSpPr txBox="1"/>
          <p:nvPr/>
        </p:nvSpPr>
        <p:spPr>
          <a:xfrm>
            <a:off x="7598403" y="1040135"/>
            <a:ext cx="1035728" cy="369332"/>
          </a:xfrm>
          <a:prstGeom prst="rect">
            <a:avLst/>
          </a:prstGeom>
          <a:noFill/>
        </p:spPr>
        <p:txBody>
          <a:bodyPr wrap="square" rtlCol="0">
            <a:spAutoFit/>
          </a:bodyPr>
          <a:lstStyle/>
          <a:p>
            <a:pPr algn="ctr"/>
            <a:r>
              <a:rPr lang="en-GB" dirty="0"/>
              <a:t>Server</a:t>
            </a:r>
          </a:p>
        </p:txBody>
      </p:sp>
      <p:cxnSp>
        <p:nvCxnSpPr>
          <p:cNvPr id="99" name="Straight Arrow Connector 98">
            <a:extLst>
              <a:ext uri="{FF2B5EF4-FFF2-40B4-BE49-F238E27FC236}">
                <a16:creationId xmlns:a16="http://schemas.microsoft.com/office/drawing/2014/main" id="{48F55777-21E8-497F-8117-FB7751CD4A4C}"/>
              </a:ext>
            </a:extLst>
          </p:cNvPr>
          <p:cNvCxnSpPr>
            <a:cxnSpLocks/>
          </p:cNvCxnSpPr>
          <p:nvPr/>
        </p:nvCxnSpPr>
        <p:spPr>
          <a:xfrm>
            <a:off x="8116269" y="1403247"/>
            <a:ext cx="17087" cy="2272283"/>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912BDC94-F930-4470-87A4-F63E2559EA45}"/>
              </a:ext>
            </a:extLst>
          </p:cNvPr>
          <p:cNvCxnSpPr>
            <a:cxnSpLocks/>
          </p:cNvCxnSpPr>
          <p:nvPr/>
        </p:nvCxnSpPr>
        <p:spPr>
          <a:xfrm flipH="1">
            <a:off x="2629700" y="1520367"/>
            <a:ext cx="5498536" cy="12202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101" name="TextBox 100">
            <a:extLst>
              <a:ext uri="{FF2B5EF4-FFF2-40B4-BE49-F238E27FC236}">
                <a16:creationId xmlns:a16="http://schemas.microsoft.com/office/drawing/2014/main" id="{067C688E-173C-4702-84A4-D365EE97FA3C}"/>
              </a:ext>
            </a:extLst>
          </p:cNvPr>
          <p:cNvSpPr txBox="1"/>
          <p:nvPr/>
        </p:nvSpPr>
        <p:spPr>
          <a:xfrm>
            <a:off x="5530153" y="1564775"/>
            <a:ext cx="2456650" cy="646331"/>
          </a:xfrm>
          <a:prstGeom prst="rect">
            <a:avLst/>
          </a:prstGeom>
          <a:noFill/>
        </p:spPr>
        <p:txBody>
          <a:bodyPr wrap="square" rtlCol="0">
            <a:spAutoFit/>
          </a:bodyPr>
          <a:lstStyle/>
          <a:p>
            <a:r>
              <a:rPr lang="en-GB" dirty="0"/>
              <a:t>BOARD &lt;turn&gt; &lt;board status&gt;</a:t>
            </a:r>
          </a:p>
        </p:txBody>
      </p:sp>
      <p:sp>
        <p:nvSpPr>
          <p:cNvPr id="102" name="TextBox 101">
            <a:extLst>
              <a:ext uri="{FF2B5EF4-FFF2-40B4-BE49-F238E27FC236}">
                <a16:creationId xmlns:a16="http://schemas.microsoft.com/office/drawing/2014/main" id="{E5D8EA15-ADCC-448A-A8AA-9BE7FAF4613A}"/>
              </a:ext>
            </a:extLst>
          </p:cNvPr>
          <p:cNvSpPr txBox="1"/>
          <p:nvPr/>
        </p:nvSpPr>
        <p:spPr>
          <a:xfrm>
            <a:off x="2176772" y="357335"/>
            <a:ext cx="6274982" cy="646331"/>
          </a:xfrm>
          <a:prstGeom prst="rect">
            <a:avLst/>
          </a:prstGeom>
          <a:noFill/>
        </p:spPr>
        <p:txBody>
          <a:bodyPr wrap="square" rtlCol="0">
            <a:spAutoFit/>
          </a:bodyPr>
          <a:lstStyle/>
          <a:p>
            <a:r>
              <a:rPr lang="en-GB" sz="1200" dirty="0"/>
              <a:t>Client2 has just accepted an invite from Client 1</a:t>
            </a:r>
          </a:p>
          <a:p>
            <a:r>
              <a:rPr lang="en-GB" sz="1200" dirty="0"/>
              <a:t>The server started the game</a:t>
            </a:r>
          </a:p>
          <a:p>
            <a:r>
              <a:rPr lang="en-GB" sz="1200" dirty="0"/>
              <a:t>It is Client1’s turn</a:t>
            </a:r>
          </a:p>
        </p:txBody>
      </p:sp>
      <p:cxnSp>
        <p:nvCxnSpPr>
          <p:cNvPr id="103" name="Straight Arrow Connector 102">
            <a:extLst>
              <a:ext uri="{FF2B5EF4-FFF2-40B4-BE49-F238E27FC236}">
                <a16:creationId xmlns:a16="http://schemas.microsoft.com/office/drawing/2014/main" id="{9026A830-CDFA-4976-B9BD-5B374E965080}"/>
              </a:ext>
            </a:extLst>
          </p:cNvPr>
          <p:cNvCxnSpPr>
            <a:cxnSpLocks/>
          </p:cNvCxnSpPr>
          <p:nvPr/>
        </p:nvCxnSpPr>
        <p:spPr>
          <a:xfrm>
            <a:off x="5349059" y="2238950"/>
            <a:ext cx="2751828" cy="119799"/>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977327A4-F8DC-4E99-98B2-3F5929378071}"/>
              </a:ext>
            </a:extLst>
          </p:cNvPr>
          <p:cNvSpPr txBox="1"/>
          <p:nvPr/>
        </p:nvSpPr>
        <p:spPr>
          <a:xfrm>
            <a:off x="5543054" y="2242196"/>
            <a:ext cx="2314282" cy="369332"/>
          </a:xfrm>
          <a:prstGeom prst="rect">
            <a:avLst/>
          </a:prstGeom>
          <a:noFill/>
        </p:spPr>
        <p:txBody>
          <a:bodyPr wrap="square" rtlCol="0">
            <a:spAutoFit/>
          </a:bodyPr>
          <a:lstStyle/>
          <a:p>
            <a:r>
              <a:rPr lang="en-GB" dirty="0"/>
              <a:t>EXIT</a:t>
            </a:r>
          </a:p>
        </p:txBody>
      </p:sp>
      <p:cxnSp>
        <p:nvCxnSpPr>
          <p:cNvPr id="108" name="Straight Arrow Connector 107">
            <a:extLst>
              <a:ext uri="{FF2B5EF4-FFF2-40B4-BE49-F238E27FC236}">
                <a16:creationId xmlns:a16="http://schemas.microsoft.com/office/drawing/2014/main" id="{454650A7-C103-456E-B256-3DD16025BBC9}"/>
              </a:ext>
            </a:extLst>
          </p:cNvPr>
          <p:cNvCxnSpPr>
            <a:cxnSpLocks/>
          </p:cNvCxnSpPr>
          <p:nvPr/>
        </p:nvCxnSpPr>
        <p:spPr>
          <a:xfrm flipH="1">
            <a:off x="2620134" y="2717650"/>
            <a:ext cx="5503655" cy="228199"/>
          </a:xfrm>
          <a:prstGeom prst="straightConnector1">
            <a:avLst/>
          </a:prstGeom>
          <a:ln w="2794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13" name="TextBox 112">
            <a:extLst>
              <a:ext uri="{FF2B5EF4-FFF2-40B4-BE49-F238E27FC236}">
                <a16:creationId xmlns:a16="http://schemas.microsoft.com/office/drawing/2014/main" id="{9090A0B6-BD5C-4493-B20E-4F2124108500}"/>
              </a:ext>
            </a:extLst>
          </p:cNvPr>
          <p:cNvSpPr txBox="1"/>
          <p:nvPr/>
        </p:nvSpPr>
        <p:spPr>
          <a:xfrm>
            <a:off x="5643376" y="2790624"/>
            <a:ext cx="2447558" cy="646331"/>
          </a:xfrm>
          <a:prstGeom prst="rect">
            <a:avLst/>
          </a:prstGeom>
          <a:noFill/>
        </p:spPr>
        <p:txBody>
          <a:bodyPr wrap="square" rtlCol="0">
            <a:spAutoFit/>
          </a:bodyPr>
          <a:lstStyle/>
          <a:p>
            <a:r>
              <a:rPr lang="en-GB" dirty="0"/>
              <a:t>ERROR User disconnected</a:t>
            </a:r>
          </a:p>
        </p:txBody>
      </p:sp>
      <p:sp>
        <p:nvSpPr>
          <p:cNvPr id="114" name="TextBox 113">
            <a:extLst>
              <a:ext uri="{FF2B5EF4-FFF2-40B4-BE49-F238E27FC236}">
                <a16:creationId xmlns:a16="http://schemas.microsoft.com/office/drawing/2014/main" id="{7EA78FC9-D31D-4EE9-B3AD-4D59E0B8CDBA}"/>
              </a:ext>
            </a:extLst>
          </p:cNvPr>
          <p:cNvSpPr txBox="1"/>
          <p:nvPr/>
        </p:nvSpPr>
        <p:spPr>
          <a:xfrm>
            <a:off x="8090934" y="2305262"/>
            <a:ext cx="1906025" cy="461665"/>
          </a:xfrm>
          <a:prstGeom prst="rect">
            <a:avLst/>
          </a:prstGeom>
          <a:noFill/>
        </p:spPr>
        <p:txBody>
          <a:bodyPr wrap="square" rtlCol="0">
            <a:spAutoFit/>
          </a:bodyPr>
          <a:lstStyle/>
          <a:p>
            <a:pPr algn="ctr"/>
            <a:r>
              <a:rPr lang="en-GB" sz="1200" dirty="0"/>
              <a:t>Client2 exits and so is disconnected</a:t>
            </a:r>
          </a:p>
        </p:txBody>
      </p:sp>
      <p:cxnSp>
        <p:nvCxnSpPr>
          <p:cNvPr id="16" name="Straight Arrow Connector 15">
            <a:extLst>
              <a:ext uri="{FF2B5EF4-FFF2-40B4-BE49-F238E27FC236}">
                <a16:creationId xmlns:a16="http://schemas.microsoft.com/office/drawing/2014/main" id="{768D4A57-FC9D-9D4D-92E8-861325463EB9}"/>
              </a:ext>
            </a:extLst>
          </p:cNvPr>
          <p:cNvCxnSpPr>
            <a:cxnSpLocks/>
          </p:cNvCxnSpPr>
          <p:nvPr/>
        </p:nvCxnSpPr>
        <p:spPr>
          <a:xfrm flipH="1">
            <a:off x="2639269" y="3413406"/>
            <a:ext cx="5498536" cy="12202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EFEF9518-C000-BC4B-9D25-A8612D58F736}"/>
              </a:ext>
            </a:extLst>
          </p:cNvPr>
          <p:cNvSpPr txBox="1"/>
          <p:nvPr/>
        </p:nvSpPr>
        <p:spPr>
          <a:xfrm>
            <a:off x="5724255" y="3412320"/>
            <a:ext cx="2314282" cy="369332"/>
          </a:xfrm>
          <a:prstGeom prst="rect">
            <a:avLst/>
          </a:prstGeom>
          <a:noFill/>
        </p:spPr>
        <p:txBody>
          <a:bodyPr wrap="square" rtlCol="0">
            <a:spAutoFit/>
          </a:bodyPr>
          <a:lstStyle/>
          <a:p>
            <a:r>
              <a:rPr lang="en-GB" dirty="0"/>
              <a:t>GAME win</a:t>
            </a:r>
          </a:p>
        </p:txBody>
      </p:sp>
    </p:spTree>
    <p:extLst>
      <p:ext uri="{BB962C8B-B14F-4D97-AF65-F5344CB8AC3E}">
        <p14:creationId xmlns:p14="http://schemas.microsoft.com/office/powerpoint/2010/main" val="3034267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1E363B-B9E9-4535-ADCE-B1851F1F11A3}"/>
              </a:ext>
            </a:extLst>
          </p:cNvPr>
          <p:cNvSpPr txBox="1"/>
          <p:nvPr/>
        </p:nvSpPr>
        <p:spPr>
          <a:xfrm>
            <a:off x="3826276" y="816746"/>
            <a:ext cx="834501" cy="369332"/>
          </a:xfrm>
          <a:prstGeom prst="rect">
            <a:avLst/>
          </a:prstGeom>
          <a:noFill/>
        </p:spPr>
        <p:txBody>
          <a:bodyPr wrap="square" rtlCol="0">
            <a:spAutoFit/>
          </a:bodyPr>
          <a:lstStyle/>
          <a:p>
            <a:pPr algn="ctr"/>
            <a:r>
              <a:rPr lang="en-GB" dirty="0"/>
              <a:t>Client</a:t>
            </a:r>
          </a:p>
        </p:txBody>
      </p:sp>
      <p:sp>
        <p:nvSpPr>
          <p:cNvPr id="5" name="TextBox 4">
            <a:extLst>
              <a:ext uri="{FF2B5EF4-FFF2-40B4-BE49-F238E27FC236}">
                <a16:creationId xmlns:a16="http://schemas.microsoft.com/office/drawing/2014/main" id="{459C6EC5-6DE9-42B0-9E59-714EF261E7F2}"/>
              </a:ext>
            </a:extLst>
          </p:cNvPr>
          <p:cNvSpPr txBox="1"/>
          <p:nvPr/>
        </p:nvSpPr>
        <p:spPr>
          <a:xfrm>
            <a:off x="6480699" y="816746"/>
            <a:ext cx="1035728" cy="369332"/>
          </a:xfrm>
          <a:prstGeom prst="rect">
            <a:avLst/>
          </a:prstGeom>
          <a:noFill/>
        </p:spPr>
        <p:txBody>
          <a:bodyPr wrap="square" rtlCol="0">
            <a:spAutoFit/>
          </a:bodyPr>
          <a:lstStyle/>
          <a:p>
            <a:pPr algn="ctr"/>
            <a:r>
              <a:rPr lang="en-GB" dirty="0"/>
              <a:t>Server</a:t>
            </a:r>
          </a:p>
        </p:txBody>
      </p:sp>
      <p:cxnSp>
        <p:nvCxnSpPr>
          <p:cNvPr id="7" name="Straight Arrow Connector 6">
            <a:extLst>
              <a:ext uri="{FF2B5EF4-FFF2-40B4-BE49-F238E27FC236}">
                <a16:creationId xmlns:a16="http://schemas.microsoft.com/office/drawing/2014/main" id="{907FBB99-9AF3-4017-886E-C77BA2AD846F}"/>
              </a:ext>
            </a:extLst>
          </p:cNvPr>
          <p:cNvCxnSpPr>
            <a:cxnSpLocks/>
            <a:stCxn id="4" idx="2"/>
          </p:cNvCxnSpPr>
          <p:nvPr/>
        </p:nvCxnSpPr>
        <p:spPr>
          <a:xfrm>
            <a:off x="4243527" y="1186078"/>
            <a:ext cx="0" cy="194764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BD509D27-C6DB-4CE7-8C4D-33F315797E09}"/>
              </a:ext>
            </a:extLst>
          </p:cNvPr>
          <p:cNvCxnSpPr>
            <a:cxnSpLocks/>
          </p:cNvCxnSpPr>
          <p:nvPr/>
        </p:nvCxnSpPr>
        <p:spPr>
          <a:xfrm flipH="1">
            <a:off x="6998563" y="1186078"/>
            <a:ext cx="2" cy="194764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D9B3D3E-D720-4A3A-9277-1EA61B839595}"/>
              </a:ext>
            </a:extLst>
          </p:cNvPr>
          <p:cNvCxnSpPr/>
          <p:nvPr/>
        </p:nvCxnSpPr>
        <p:spPr>
          <a:xfrm>
            <a:off x="4243527" y="1685852"/>
            <a:ext cx="2755037" cy="34290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0BCA530F-BB9D-487B-AF2E-5320B6831ACD}"/>
              </a:ext>
            </a:extLst>
          </p:cNvPr>
          <p:cNvCxnSpPr>
            <a:cxnSpLocks/>
          </p:cNvCxnSpPr>
          <p:nvPr/>
        </p:nvCxnSpPr>
        <p:spPr>
          <a:xfrm flipH="1">
            <a:off x="4243526" y="2055184"/>
            <a:ext cx="2755036" cy="342900"/>
          </a:xfrm>
          <a:prstGeom prst="straightConnector1">
            <a:avLst/>
          </a:prstGeom>
          <a:ln w="2794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FF5A0ECC-A66A-4CF6-A37E-AABFA6322170}"/>
              </a:ext>
            </a:extLst>
          </p:cNvPr>
          <p:cNvSpPr txBox="1"/>
          <p:nvPr/>
        </p:nvSpPr>
        <p:spPr>
          <a:xfrm>
            <a:off x="5093101" y="1435965"/>
            <a:ext cx="834501" cy="369332"/>
          </a:xfrm>
          <a:prstGeom prst="rect">
            <a:avLst/>
          </a:prstGeom>
          <a:noFill/>
        </p:spPr>
        <p:txBody>
          <a:bodyPr wrap="square" rtlCol="0">
            <a:spAutoFit/>
          </a:bodyPr>
          <a:lstStyle/>
          <a:p>
            <a:pPr algn="ctr"/>
            <a:r>
              <a:rPr lang="en-GB" dirty="0"/>
              <a:t>ASDS</a:t>
            </a:r>
          </a:p>
        </p:txBody>
      </p:sp>
      <p:sp>
        <p:nvSpPr>
          <p:cNvPr id="30" name="TextBox 29">
            <a:extLst>
              <a:ext uri="{FF2B5EF4-FFF2-40B4-BE49-F238E27FC236}">
                <a16:creationId xmlns:a16="http://schemas.microsoft.com/office/drawing/2014/main" id="{22CFA6D3-589B-433E-8FB1-74CD626EDC06}"/>
              </a:ext>
            </a:extLst>
          </p:cNvPr>
          <p:cNvSpPr txBox="1"/>
          <p:nvPr/>
        </p:nvSpPr>
        <p:spPr>
          <a:xfrm>
            <a:off x="4251707" y="2398084"/>
            <a:ext cx="2822266" cy="369332"/>
          </a:xfrm>
          <a:prstGeom prst="rect">
            <a:avLst/>
          </a:prstGeom>
          <a:noFill/>
        </p:spPr>
        <p:txBody>
          <a:bodyPr wrap="square" rtlCol="0">
            <a:spAutoFit/>
          </a:bodyPr>
          <a:lstStyle/>
          <a:p>
            <a:r>
              <a:rPr lang="en-GB" dirty="0"/>
              <a:t>ERROR: Command not valid</a:t>
            </a:r>
          </a:p>
        </p:txBody>
      </p:sp>
    </p:spTree>
    <p:extLst>
      <p:ext uri="{BB962C8B-B14F-4D97-AF65-F5344CB8AC3E}">
        <p14:creationId xmlns:p14="http://schemas.microsoft.com/office/powerpoint/2010/main" val="2397890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9A552348-D2E7-4336-86F6-0B7D71661D55}"/>
              </a:ext>
            </a:extLst>
          </p:cNvPr>
          <p:cNvSpPr txBox="1"/>
          <p:nvPr/>
        </p:nvSpPr>
        <p:spPr>
          <a:xfrm>
            <a:off x="5835472" y="3274060"/>
            <a:ext cx="834501" cy="369332"/>
          </a:xfrm>
          <a:prstGeom prst="rect">
            <a:avLst/>
          </a:prstGeom>
          <a:noFill/>
        </p:spPr>
        <p:txBody>
          <a:bodyPr wrap="square" rtlCol="0">
            <a:spAutoFit/>
          </a:bodyPr>
          <a:lstStyle/>
          <a:p>
            <a:pPr algn="ctr"/>
            <a:r>
              <a:rPr lang="en-GB" dirty="0"/>
              <a:t>Client</a:t>
            </a:r>
          </a:p>
        </p:txBody>
      </p:sp>
      <p:sp>
        <p:nvSpPr>
          <p:cNvPr id="37" name="TextBox 36">
            <a:extLst>
              <a:ext uri="{FF2B5EF4-FFF2-40B4-BE49-F238E27FC236}">
                <a16:creationId xmlns:a16="http://schemas.microsoft.com/office/drawing/2014/main" id="{3C05ADA3-BCB1-4DC8-9784-621FC80358AD}"/>
              </a:ext>
            </a:extLst>
          </p:cNvPr>
          <p:cNvSpPr txBox="1"/>
          <p:nvPr/>
        </p:nvSpPr>
        <p:spPr>
          <a:xfrm>
            <a:off x="8489895" y="3274060"/>
            <a:ext cx="1035728" cy="369332"/>
          </a:xfrm>
          <a:prstGeom prst="rect">
            <a:avLst/>
          </a:prstGeom>
          <a:noFill/>
        </p:spPr>
        <p:txBody>
          <a:bodyPr wrap="square" rtlCol="0">
            <a:spAutoFit/>
          </a:bodyPr>
          <a:lstStyle/>
          <a:p>
            <a:pPr algn="ctr"/>
            <a:r>
              <a:rPr lang="en-GB" dirty="0"/>
              <a:t>Server</a:t>
            </a:r>
          </a:p>
        </p:txBody>
      </p:sp>
      <p:cxnSp>
        <p:nvCxnSpPr>
          <p:cNvPr id="38" name="Straight Arrow Connector 37">
            <a:extLst>
              <a:ext uri="{FF2B5EF4-FFF2-40B4-BE49-F238E27FC236}">
                <a16:creationId xmlns:a16="http://schemas.microsoft.com/office/drawing/2014/main" id="{0B10C714-D8F8-47A9-B981-6BCBF60D3F57}"/>
              </a:ext>
            </a:extLst>
          </p:cNvPr>
          <p:cNvCxnSpPr>
            <a:cxnSpLocks/>
            <a:stCxn id="36" idx="2"/>
          </p:cNvCxnSpPr>
          <p:nvPr/>
        </p:nvCxnSpPr>
        <p:spPr>
          <a:xfrm>
            <a:off x="6252723" y="3643392"/>
            <a:ext cx="0" cy="194764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BABB0462-0188-411D-80B8-57C6F8874848}"/>
              </a:ext>
            </a:extLst>
          </p:cNvPr>
          <p:cNvCxnSpPr>
            <a:cxnSpLocks/>
          </p:cNvCxnSpPr>
          <p:nvPr/>
        </p:nvCxnSpPr>
        <p:spPr>
          <a:xfrm flipH="1">
            <a:off x="9007759" y="3643392"/>
            <a:ext cx="2" cy="194764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ED8F99F-B144-43FF-8289-60F33216A39A}"/>
              </a:ext>
            </a:extLst>
          </p:cNvPr>
          <p:cNvCxnSpPr/>
          <p:nvPr/>
        </p:nvCxnSpPr>
        <p:spPr>
          <a:xfrm>
            <a:off x="6252723" y="4143166"/>
            <a:ext cx="2755037" cy="34290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68911684-E71C-40CB-8E9D-85322659AF2E}"/>
              </a:ext>
            </a:extLst>
          </p:cNvPr>
          <p:cNvCxnSpPr>
            <a:cxnSpLocks/>
          </p:cNvCxnSpPr>
          <p:nvPr/>
        </p:nvCxnSpPr>
        <p:spPr>
          <a:xfrm flipH="1">
            <a:off x="6252722" y="4512498"/>
            <a:ext cx="2755036" cy="342900"/>
          </a:xfrm>
          <a:prstGeom prst="straightConnector1">
            <a:avLst/>
          </a:prstGeom>
          <a:ln w="2794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2BBDC928-904E-4B47-94DF-756B4AA73686}"/>
              </a:ext>
            </a:extLst>
          </p:cNvPr>
          <p:cNvSpPr txBox="1"/>
          <p:nvPr/>
        </p:nvSpPr>
        <p:spPr>
          <a:xfrm>
            <a:off x="6348430" y="3854864"/>
            <a:ext cx="2423292" cy="369332"/>
          </a:xfrm>
          <a:prstGeom prst="rect">
            <a:avLst/>
          </a:prstGeom>
          <a:noFill/>
        </p:spPr>
        <p:txBody>
          <a:bodyPr wrap="square" rtlCol="0">
            <a:spAutoFit/>
          </a:bodyPr>
          <a:lstStyle/>
          <a:p>
            <a:pPr algn="ctr"/>
            <a:r>
              <a:rPr lang="en-GB" dirty="0"/>
              <a:t>INVITE Client2</a:t>
            </a:r>
          </a:p>
        </p:txBody>
      </p:sp>
      <p:sp>
        <p:nvSpPr>
          <p:cNvPr id="43" name="TextBox 42">
            <a:extLst>
              <a:ext uri="{FF2B5EF4-FFF2-40B4-BE49-F238E27FC236}">
                <a16:creationId xmlns:a16="http://schemas.microsoft.com/office/drawing/2014/main" id="{B03B670E-8563-42D5-9504-4BC1AFE89068}"/>
              </a:ext>
            </a:extLst>
          </p:cNvPr>
          <p:cNvSpPr txBox="1"/>
          <p:nvPr/>
        </p:nvSpPr>
        <p:spPr>
          <a:xfrm>
            <a:off x="6500378" y="4774368"/>
            <a:ext cx="2314282" cy="646331"/>
          </a:xfrm>
          <a:prstGeom prst="rect">
            <a:avLst/>
          </a:prstGeom>
          <a:noFill/>
        </p:spPr>
        <p:txBody>
          <a:bodyPr wrap="square" rtlCol="0">
            <a:spAutoFit/>
          </a:bodyPr>
          <a:lstStyle/>
          <a:p>
            <a:pPr algn="ctr"/>
            <a:r>
              <a:rPr lang="en-GB" dirty="0"/>
              <a:t>ERROR: User is not registered</a:t>
            </a:r>
          </a:p>
        </p:txBody>
      </p:sp>
      <p:sp>
        <p:nvSpPr>
          <p:cNvPr id="44" name="TextBox 43">
            <a:extLst>
              <a:ext uri="{FF2B5EF4-FFF2-40B4-BE49-F238E27FC236}">
                <a16:creationId xmlns:a16="http://schemas.microsoft.com/office/drawing/2014/main" id="{95D9ED9A-BDCC-45A9-8255-7572BCA232F6}"/>
              </a:ext>
            </a:extLst>
          </p:cNvPr>
          <p:cNvSpPr txBox="1"/>
          <p:nvPr/>
        </p:nvSpPr>
        <p:spPr>
          <a:xfrm>
            <a:off x="9062314" y="4162900"/>
            <a:ext cx="1906025" cy="646331"/>
          </a:xfrm>
          <a:prstGeom prst="rect">
            <a:avLst/>
          </a:prstGeom>
          <a:noFill/>
        </p:spPr>
        <p:txBody>
          <a:bodyPr wrap="square" rtlCol="0">
            <a:spAutoFit/>
          </a:bodyPr>
          <a:lstStyle/>
          <a:p>
            <a:pPr algn="ctr"/>
            <a:r>
              <a:rPr lang="en-GB" sz="1200" dirty="0"/>
              <a:t>Checks if the user is registered. They are not, so it sends an ERROR</a:t>
            </a:r>
          </a:p>
        </p:txBody>
      </p:sp>
    </p:spTree>
    <p:extLst>
      <p:ext uri="{BB962C8B-B14F-4D97-AF65-F5344CB8AC3E}">
        <p14:creationId xmlns:p14="http://schemas.microsoft.com/office/powerpoint/2010/main" val="1231211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92DC85-B7E2-2949-8C20-A8D63F27E864}"/>
              </a:ext>
            </a:extLst>
          </p:cNvPr>
          <p:cNvSpPr txBox="1"/>
          <p:nvPr/>
        </p:nvSpPr>
        <p:spPr>
          <a:xfrm>
            <a:off x="356935" y="933287"/>
            <a:ext cx="905857" cy="369332"/>
          </a:xfrm>
          <a:prstGeom prst="rect">
            <a:avLst/>
          </a:prstGeom>
          <a:noFill/>
        </p:spPr>
        <p:txBody>
          <a:bodyPr wrap="square" rtlCol="0">
            <a:spAutoFit/>
          </a:bodyPr>
          <a:lstStyle/>
          <a:p>
            <a:pPr algn="ctr"/>
            <a:r>
              <a:rPr lang="en-GB" dirty="0"/>
              <a:t>Client1</a:t>
            </a:r>
          </a:p>
        </p:txBody>
      </p:sp>
      <p:sp>
        <p:nvSpPr>
          <p:cNvPr id="5" name="TextBox 4">
            <a:extLst>
              <a:ext uri="{FF2B5EF4-FFF2-40B4-BE49-F238E27FC236}">
                <a16:creationId xmlns:a16="http://schemas.microsoft.com/office/drawing/2014/main" id="{BABDF590-AC4B-C140-895C-8BBC6632DF55}"/>
              </a:ext>
            </a:extLst>
          </p:cNvPr>
          <p:cNvSpPr txBox="1"/>
          <p:nvPr/>
        </p:nvSpPr>
        <p:spPr>
          <a:xfrm>
            <a:off x="3011358" y="933287"/>
            <a:ext cx="1035728" cy="369332"/>
          </a:xfrm>
          <a:prstGeom prst="rect">
            <a:avLst/>
          </a:prstGeom>
          <a:noFill/>
        </p:spPr>
        <p:txBody>
          <a:bodyPr wrap="square" rtlCol="0">
            <a:spAutoFit/>
          </a:bodyPr>
          <a:lstStyle/>
          <a:p>
            <a:pPr algn="ctr"/>
            <a:r>
              <a:rPr lang="en-GB" dirty="0"/>
              <a:t>Client2</a:t>
            </a:r>
          </a:p>
        </p:txBody>
      </p:sp>
      <p:cxnSp>
        <p:nvCxnSpPr>
          <p:cNvPr id="6" name="Straight Arrow Connector 5">
            <a:extLst>
              <a:ext uri="{FF2B5EF4-FFF2-40B4-BE49-F238E27FC236}">
                <a16:creationId xmlns:a16="http://schemas.microsoft.com/office/drawing/2014/main" id="{B580848A-CDFE-BE4D-8DEB-2ECBF0C329C0}"/>
              </a:ext>
            </a:extLst>
          </p:cNvPr>
          <p:cNvCxnSpPr>
            <a:cxnSpLocks/>
            <a:stCxn id="4" idx="2"/>
          </p:cNvCxnSpPr>
          <p:nvPr/>
        </p:nvCxnSpPr>
        <p:spPr>
          <a:xfrm flipH="1">
            <a:off x="769411" y="1302619"/>
            <a:ext cx="40453" cy="3843122"/>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180F692C-E06B-1D46-8638-E7C1D405826F}"/>
              </a:ext>
            </a:extLst>
          </p:cNvPr>
          <p:cNvCxnSpPr>
            <a:cxnSpLocks/>
          </p:cNvCxnSpPr>
          <p:nvPr/>
        </p:nvCxnSpPr>
        <p:spPr>
          <a:xfrm>
            <a:off x="3529225" y="1302619"/>
            <a:ext cx="0" cy="3843122"/>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F4E4A90D-1AF8-F842-B364-62BDD90288FD}"/>
              </a:ext>
            </a:extLst>
          </p:cNvPr>
          <p:cNvCxnSpPr>
            <a:cxnSpLocks/>
          </p:cNvCxnSpPr>
          <p:nvPr/>
        </p:nvCxnSpPr>
        <p:spPr>
          <a:xfrm>
            <a:off x="791486" y="1452177"/>
            <a:ext cx="5504944" cy="24658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298CDA77-35E3-8B4B-822F-B3F26032031C}"/>
              </a:ext>
            </a:extLst>
          </p:cNvPr>
          <p:cNvSpPr txBox="1"/>
          <p:nvPr/>
        </p:nvSpPr>
        <p:spPr>
          <a:xfrm>
            <a:off x="916886" y="1145896"/>
            <a:ext cx="2423292" cy="369332"/>
          </a:xfrm>
          <a:prstGeom prst="rect">
            <a:avLst/>
          </a:prstGeom>
          <a:noFill/>
        </p:spPr>
        <p:txBody>
          <a:bodyPr wrap="square" rtlCol="0">
            <a:spAutoFit/>
          </a:bodyPr>
          <a:lstStyle/>
          <a:p>
            <a:pPr algn="ctr"/>
            <a:r>
              <a:rPr lang="en-GB" dirty="0"/>
              <a:t>REGISTER client1</a:t>
            </a:r>
          </a:p>
        </p:txBody>
      </p:sp>
      <p:sp>
        <p:nvSpPr>
          <p:cNvPr id="12" name="TextBox 11">
            <a:extLst>
              <a:ext uri="{FF2B5EF4-FFF2-40B4-BE49-F238E27FC236}">
                <a16:creationId xmlns:a16="http://schemas.microsoft.com/office/drawing/2014/main" id="{7E4459D2-D9EA-194E-83A1-0743520F100E}"/>
              </a:ext>
            </a:extLst>
          </p:cNvPr>
          <p:cNvSpPr txBox="1"/>
          <p:nvPr/>
        </p:nvSpPr>
        <p:spPr>
          <a:xfrm>
            <a:off x="5778566" y="933287"/>
            <a:ext cx="1035728" cy="369332"/>
          </a:xfrm>
          <a:prstGeom prst="rect">
            <a:avLst/>
          </a:prstGeom>
          <a:noFill/>
        </p:spPr>
        <p:txBody>
          <a:bodyPr wrap="square" rtlCol="0">
            <a:spAutoFit/>
          </a:bodyPr>
          <a:lstStyle/>
          <a:p>
            <a:pPr algn="ctr"/>
            <a:r>
              <a:rPr lang="en-GB" dirty="0"/>
              <a:t>Server</a:t>
            </a:r>
          </a:p>
        </p:txBody>
      </p:sp>
      <p:cxnSp>
        <p:nvCxnSpPr>
          <p:cNvPr id="13" name="Straight Arrow Connector 12">
            <a:extLst>
              <a:ext uri="{FF2B5EF4-FFF2-40B4-BE49-F238E27FC236}">
                <a16:creationId xmlns:a16="http://schemas.microsoft.com/office/drawing/2014/main" id="{B46C1BAD-F003-9F42-AEBD-3AD10A44EFE6}"/>
              </a:ext>
            </a:extLst>
          </p:cNvPr>
          <p:cNvCxnSpPr>
            <a:cxnSpLocks/>
          </p:cNvCxnSpPr>
          <p:nvPr/>
        </p:nvCxnSpPr>
        <p:spPr>
          <a:xfrm>
            <a:off x="6296432" y="1296399"/>
            <a:ext cx="15659" cy="3732801"/>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9C81C42-4ADE-CB41-8FC4-CB9B6A1806DA}"/>
              </a:ext>
            </a:extLst>
          </p:cNvPr>
          <p:cNvCxnSpPr>
            <a:cxnSpLocks/>
          </p:cNvCxnSpPr>
          <p:nvPr/>
        </p:nvCxnSpPr>
        <p:spPr>
          <a:xfrm flipH="1">
            <a:off x="789637" y="1708442"/>
            <a:ext cx="5518551" cy="122746"/>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BE3F2ED-F700-5C46-A849-DD744E7851B0}"/>
              </a:ext>
            </a:extLst>
          </p:cNvPr>
          <p:cNvCxnSpPr>
            <a:cxnSpLocks/>
          </p:cNvCxnSpPr>
          <p:nvPr/>
        </p:nvCxnSpPr>
        <p:spPr>
          <a:xfrm>
            <a:off x="3537053" y="2068635"/>
            <a:ext cx="2767208" cy="312504"/>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569DB1A2-9916-7C4B-8597-75BF16BF0AE7}"/>
              </a:ext>
            </a:extLst>
          </p:cNvPr>
          <p:cNvSpPr txBox="1"/>
          <p:nvPr/>
        </p:nvSpPr>
        <p:spPr>
          <a:xfrm>
            <a:off x="3723217" y="2550090"/>
            <a:ext cx="2525370" cy="369332"/>
          </a:xfrm>
          <a:prstGeom prst="rect">
            <a:avLst/>
          </a:prstGeom>
          <a:noFill/>
        </p:spPr>
        <p:txBody>
          <a:bodyPr wrap="square" rtlCol="0">
            <a:spAutoFit/>
          </a:bodyPr>
          <a:lstStyle/>
          <a:p>
            <a:r>
              <a:rPr lang="en-GB" dirty="0"/>
              <a:t>ERROR: Username in use</a:t>
            </a:r>
          </a:p>
        </p:txBody>
      </p:sp>
      <p:cxnSp>
        <p:nvCxnSpPr>
          <p:cNvPr id="18" name="Straight Arrow Connector 17">
            <a:extLst>
              <a:ext uri="{FF2B5EF4-FFF2-40B4-BE49-F238E27FC236}">
                <a16:creationId xmlns:a16="http://schemas.microsoft.com/office/drawing/2014/main" id="{2BD64172-9A6D-E346-9936-C6C521AB8CC2}"/>
              </a:ext>
            </a:extLst>
          </p:cNvPr>
          <p:cNvCxnSpPr>
            <a:cxnSpLocks/>
          </p:cNvCxnSpPr>
          <p:nvPr/>
        </p:nvCxnSpPr>
        <p:spPr>
          <a:xfrm flipH="1">
            <a:off x="3543959" y="2412027"/>
            <a:ext cx="2768132" cy="161699"/>
          </a:xfrm>
          <a:prstGeom prst="straightConnector1">
            <a:avLst/>
          </a:prstGeom>
          <a:ln w="2794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B9D084CD-C880-BB42-80B0-04DE4D1EFF73}"/>
              </a:ext>
            </a:extLst>
          </p:cNvPr>
          <p:cNvSpPr/>
          <p:nvPr/>
        </p:nvSpPr>
        <p:spPr>
          <a:xfrm>
            <a:off x="910504" y="1826178"/>
            <a:ext cx="2048060" cy="369332"/>
          </a:xfrm>
          <a:prstGeom prst="rect">
            <a:avLst/>
          </a:prstGeom>
        </p:spPr>
        <p:txBody>
          <a:bodyPr wrap="none">
            <a:spAutoFit/>
          </a:bodyPr>
          <a:lstStyle/>
          <a:p>
            <a:pPr algn="ctr"/>
            <a:r>
              <a:rPr lang="en-GB" dirty="0"/>
              <a:t>OK: User Registered</a:t>
            </a:r>
          </a:p>
        </p:txBody>
      </p:sp>
      <p:sp>
        <p:nvSpPr>
          <p:cNvPr id="38" name="TextBox 37">
            <a:extLst>
              <a:ext uri="{FF2B5EF4-FFF2-40B4-BE49-F238E27FC236}">
                <a16:creationId xmlns:a16="http://schemas.microsoft.com/office/drawing/2014/main" id="{70798C0A-1806-6541-B25A-211520FBA614}"/>
              </a:ext>
            </a:extLst>
          </p:cNvPr>
          <p:cNvSpPr txBox="1"/>
          <p:nvPr/>
        </p:nvSpPr>
        <p:spPr>
          <a:xfrm>
            <a:off x="3701182" y="1820372"/>
            <a:ext cx="2423292" cy="369332"/>
          </a:xfrm>
          <a:prstGeom prst="rect">
            <a:avLst/>
          </a:prstGeom>
          <a:noFill/>
        </p:spPr>
        <p:txBody>
          <a:bodyPr wrap="square" rtlCol="0">
            <a:spAutoFit/>
          </a:bodyPr>
          <a:lstStyle/>
          <a:p>
            <a:pPr algn="ctr"/>
            <a:r>
              <a:rPr lang="en-GB" dirty="0"/>
              <a:t>REGISTER client1</a:t>
            </a:r>
          </a:p>
        </p:txBody>
      </p:sp>
      <p:cxnSp>
        <p:nvCxnSpPr>
          <p:cNvPr id="41" name="Straight Arrow Connector 40">
            <a:extLst>
              <a:ext uri="{FF2B5EF4-FFF2-40B4-BE49-F238E27FC236}">
                <a16:creationId xmlns:a16="http://schemas.microsoft.com/office/drawing/2014/main" id="{FD4B52B9-4D90-9148-9060-A4CB4BE4DD95}"/>
              </a:ext>
            </a:extLst>
          </p:cNvPr>
          <p:cNvCxnSpPr>
            <a:cxnSpLocks/>
          </p:cNvCxnSpPr>
          <p:nvPr/>
        </p:nvCxnSpPr>
        <p:spPr>
          <a:xfrm>
            <a:off x="799317" y="3031275"/>
            <a:ext cx="5504944" cy="24658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8E5DFB46-8F8E-BC42-BF4F-72A1917C19BE}"/>
              </a:ext>
            </a:extLst>
          </p:cNvPr>
          <p:cNvSpPr txBox="1"/>
          <p:nvPr/>
        </p:nvSpPr>
        <p:spPr>
          <a:xfrm>
            <a:off x="762019" y="2701850"/>
            <a:ext cx="2423292" cy="369332"/>
          </a:xfrm>
          <a:prstGeom prst="rect">
            <a:avLst/>
          </a:prstGeom>
          <a:noFill/>
        </p:spPr>
        <p:txBody>
          <a:bodyPr wrap="square" rtlCol="0">
            <a:spAutoFit/>
          </a:bodyPr>
          <a:lstStyle/>
          <a:p>
            <a:pPr algn="ctr"/>
            <a:r>
              <a:rPr lang="en-GB" dirty="0"/>
              <a:t>REGISTER </a:t>
            </a:r>
            <a:r>
              <a:rPr lang="en-GB" dirty="0" err="1"/>
              <a:t>clientX</a:t>
            </a:r>
            <a:endParaRPr lang="en-GB" dirty="0"/>
          </a:p>
        </p:txBody>
      </p:sp>
      <p:sp>
        <p:nvSpPr>
          <p:cNvPr id="43" name="TextBox 42">
            <a:extLst>
              <a:ext uri="{FF2B5EF4-FFF2-40B4-BE49-F238E27FC236}">
                <a16:creationId xmlns:a16="http://schemas.microsoft.com/office/drawing/2014/main" id="{5C1DB5C9-F0F9-664A-8B25-1C58381EA444}"/>
              </a:ext>
            </a:extLst>
          </p:cNvPr>
          <p:cNvSpPr txBox="1"/>
          <p:nvPr/>
        </p:nvSpPr>
        <p:spPr>
          <a:xfrm>
            <a:off x="817255" y="3495427"/>
            <a:ext cx="2719797" cy="646331"/>
          </a:xfrm>
          <a:prstGeom prst="rect">
            <a:avLst/>
          </a:prstGeom>
          <a:noFill/>
        </p:spPr>
        <p:txBody>
          <a:bodyPr wrap="square" rtlCol="0">
            <a:spAutoFit/>
          </a:bodyPr>
          <a:lstStyle/>
          <a:p>
            <a:r>
              <a:rPr lang="en-GB" dirty="0"/>
              <a:t>ERROR: User is already registered</a:t>
            </a:r>
          </a:p>
        </p:txBody>
      </p:sp>
      <p:cxnSp>
        <p:nvCxnSpPr>
          <p:cNvPr id="44" name="Straight Arrow Connector 43">
            <a:extLst>
              <a:ext uri="{FF2B5EF4-FFF2-40B4-BE49-F238E27FC236}">
                <a16:creationId xmlns:a16="http://schemas.microsoft.com/office/drawing/2014/main" id="{03B720E9-7459-EE4A-9B05-9493AD32AEA5}"/>
              </a:ext>
            </a:extLst>
          </p:cNvPr>
          <p:cNvCxnSpPr>
            <a:cxnSpLocks/>
          </p:cNvCxnSpPr>
          <p:nvPr/>
        </p:nvCxnSpPr>
        <p:spPr>
          <a:xfrm flipH="1">
            <a:off x="753958" y="3288754"/>
            <a:ext cx="5518551" cy="122746"/>
          </a:xfrm>
          <a:prstGeom prst="straightConnector1">
            <a:avLst/>
          </a:prstGeom>
          <a:ln w="2794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FC366B0B-CD58-4C4E-A8F5-3F6D2C55316F}"/>
              </a:ext>
            </a:extLst>
          </p:cNvPr>
          <p:cNvSpPr txBox="1"/>
          <p:nvPr/>
        </p:nvSpPr>
        <p:spPr>
          <a:xfrm>
            <a:off x="6497235" y="1252301"/>
            <a:ext cx="1906025" cy="646331"/>
          </a:xfrm>
          <a:prstGeom prst="rect">
            <a:avLst/>
          </a:prstGeom>
          <a:noFill/>
        </p:spPr>
        <p:txBody>
          <a:bodyPr wrap="square" rtlCol="0">
            <a:spAutoFit/>
          </a:bodyPr>
          <a:lstStyle/>
          <a:p>
            <a:pPr algn="ctr"/>
            <a:r>
              <a:rPr lang="en-GB" sz="1200" dirty="0"/>
              <a:t>Checks if a client with that name is already registered. It is not so it sends an OK</a:t>
            </a:r>
          </a:p>
        </p:txBody>
      </p:sp>
      <p:sp>
        <p:nvSpPr>
          <p:cNvPr id="46" name="TextBox 45">
            <a:extLst>
              <a:ext uri="{FF2B5EF4-FFF2-40B4-BE49-F238E27FC236}">
                <a16:creationId xmlns:a16="http://schemas.microsoft.com/office/drawing/2014/main" id="{AE5D9A8B-D780-A147-99C6-EB539D7A522E}"/>
              </a:ext>
            </a:extLst>
          </p:cNvPr>
          <p:cNvSpPr txBox="1"/>
          <p:nvPr/>
        </p:nvSpPr>
        <p:spPr>
          <a:xfrm>
            <a:off x="6420545" y="2057973"/>
            <a:ext cx="1906025" cy="646331"/>
          </a:xfrm>
          <a:prstGeom prst="rect">
            <a:avLst/>
          </a:prstGeom>
          <a:noFill/>
        </p:spPr>
        <p:txBody>
          <a:bodyPr wrap="square" rtlCol="0">
            <a:spAutoFit/>
          </a:bodyPr>
          <a:lstStyle/>
          <a:p>
            <a:pPr algn="ctr"/>
            <a:r>
              <a:rPr lang="en-GB" sz="1200" dirty="0"/>
              <a:t>Checks if a client with that name is already registered. It is so it sends an ERROR</a:t>
            </a:r>
          </a:p>
        </p:txBody>
      </p:sp>
      <p:sp>
        <p:nvSpPr>
          <p:cNvPr id="47" name="TextBox 46">
            <a:extLst>
              <a:ext uri="{FF2B5EF4-FFF2-40B4-BE49-F238E27FC236}">
                <a16:creationId xmlns:a16="http://schemas.microsoft.com/office/drawing/2014/main" id="{28887AE3-0AAD-434E-9280-B640160D9598}"/>
              </a:ext>
            </a:extLst>
          </p:cNvPr>
          <p:cNvSpPr txBox="1"/>
          <p:nvPr/>
        </p:nvSpPr>
        <p:spPr>
          <a:xfrm>
            <a:off x="6359936" y="2934628"/>
            <a:ext cx="1906025" cy="830997"/>
          </a:xfrm>
          <a:prstGeom prst="rect">
            <a:avLst/>
          </a:prstGeom>
          <a:noFill/>
        </p:spPr>
        <p:txBody>
          <a:bodyPr wrap="square" rtlCol="0">
            <a:spAutoFit/>
          </a:bodyPr>
          <a:lstStyle/>
          <a:p>
            <a:pPr algn="ctr"/>
            <a:r>
              <a:rPr lang="en-GB" sz="1200" dirty="0"/>
              <a:t>Checks if a client is already registered. User is already registered so it sends an ERROR</a:t>
            </a:r>
          </a:p>
        </p:txBody>
      </p:sp>
    </p:spTree>
    <p:extLst>
      <p:ext uri="{BB962C8B-B14F-4D97-AF65-F5344CB8AC3E}">
        <p14:creationId xmlns:p14="http://schemas.microsoft.com/office/powerpoint/2010/main" val="2573000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1E363B-B9E9-4535-ADCE-B1851F1F11A3}"/>
              </a:ext>
            </a:extLst>
          </p:cNvPr>
          <p:cNvSpPr txBox="1"/>
          <p:nvPr/>
        </p:nvSpPr>
        <p:spPr>
          <a:xfrm>
            <a:off x="356935" y="933287"/>
            <a:ext cx="834501" cy="369332"/>
          </a:xfrm>
          <a:prstGeom prst="rect">
            <a:avLst/>
          </a:prstGeom>
          <a:noFill/>
        </p:spPr>
        <p:txBody>
          <a:bodyPr wrap="square" rtlCol="0">
            <a:spAutoFit/>
          </a:bodyPr>
          <a:lstStyle/>
          <a:p>
            <a:pPr algn="ctr"/>
            <a:r>
              <a:rPr lang="en-GB" dirty="0"/>
              <a:t>Client</a:t>
            </a:r>
          </a:p>
        </p:txBody>
      </p:sp>
      <p:sp>
        <p:nvSpPr>
          <p:cNvPr id="5" name="TextBox 4">
            <a:extLst>
              <a:ext uri="{FF2B5EF4-FFF2-40B4-BE49-F238E27FC236}">
                <a16:creationId xmlns:a16="http://schemas.microsoft.com/office/drawing/2014/main" id="{459C6EC5-6DE9-42B0-9E59-714EF261E7F2}"/>
              </a:ext>
            </a:extLst>
          </p:cNvPr>
          <p:cNvSpPr txBox="1"/>
          <p:nvPr/>
        </p:nvSpPr>
        <p:spPr>
          <a:xfrm>
            <a:off x="3011358" y="933287"/>
            <a:ext cx="1035728" cy="369332"/>
          </a:xfrm>
          <a:prstGeom prst="rect">
            <a:avLst/>
          </a:prstGeom>
          <a:noFill/>
        </p:spPr>
        <p:txBody>
          <a:bodyPr wrap="square" rtlCol="0">
            <a:spAutoFit/>
          </a:bodyPr>
          <a:lstStyle/>
          <a:p>
            <a:pPr algn="ctr"/>
            <a:r>
              <a:rPr lang="en-GB" dirty="0"/>
              <a:t>Server</a:t>
            </a:r>
          </a:p>
        </p:txBody>
      </p:sp>
      <p:cxnSp>
        <p:nvCxnSpPr>
          <p:cNvPr id="7" name="Straight Arrow Connector 6">
            <a:extLst>
              <a:ext uri="{FF2B5EF4-FFF2-40B4-BE49-F238E27FC236}">
                <a16:creationId xmlns:a16="http://schemas.microsoft.com/office/drawing/2014/main" id="{907FBB99-9AF3-4017-886E-C77BA2AD846F}"/>
              </a:ext>
            </a:extLst>
          </p:cNvPr>
          <p:cNvCxnSpPr>
            <a:cxnSpLocks/>
            <a:stCxn id="4" idx="2"/>
          </p:cNvCxnSpPr>
          <p:nvPr/>
        </p:nvCxnSpPr>
        <p:spPr>
          <a:xfrm>
            <a:off x="774186" y="1302619"/>
            <a:ext cx="0" cy="194764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BD509D27-C6DB-4CE7-8C4D-33F315797E09}"/>
              </a:ext>
            </a:extLst>
          </p:cNvPr>
          <p:cNvCxnSpPr>
            <a:cxnSpLocks/>
          </p:cNvCxnSpPr>
          <p:nvPr/>
        </p:nvCxnSpPr>
        <p:spPr>
          <a:xfrm flipH="1">
            <a:off x="3529222" y="1302619"/>
            <a:ext cx="2" cy="194764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D9B3D3E-D720-4A3A-9277-1EA61B839595}"/>
              </a:ext>
            </a:extLst>
          </p:cNvPr>
          <p:cNvCxnSpPr/>
          <p:nvPr/>
        </p:nvCxnSpPr>
        <p:spPr>
          <a:xfrm>
            <a:off x="774186" y="1802393"/>
            <a:ext cx="2755037" cy="34290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0BCA530F-BB9D-487B-AF2E-5320B6831ACD}"/>
              </a:ext>
            </a:extLst>
          </p:cNvPr>
          <p:cNvCxnSpPr>
            <a:cxnSpLocks/>
          </p:cNvCxnSpPr>
          <p:nvPr/>
        </p:nvCxnSpPr>
        <p:spPr>
          <a:xfrm flipH="1">
            <a:off x="774185" y="2171725"/>
            <a:ext cx="2755036" cy="34290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FF5A0ECC-A66A-4CF6-A37E-AABFA6322170}"/>
              </a:ext>
            </a:extLst>
          </p:cNvPr>
          <p:cNvSpPr txBox="1"/>
          <p:nvPr/>
        </p:nvSpPr>
        <p:spPr>
          <a:xfrm>
            <a:off x="869893" y="1514091"/>
            <a:ext cx="2423292" cy="369332"/>
          </a:xfrm>
          <a:prstGeom prst="rect">
            <a:avLst/>
          </a:prstGeom>
          <a:noFill/>
        </p:spPr>
        <p:txBody>
          <a:bodyPr wrap="square" rtlCol="0">
            <a:spAutoFit/>
          </a:bodyPr>
          <a:lstStyle/>
          <a:p>
            <a:pPr algn="ctr"/>
            <a:r>
              <a:rPr lang="en-GB" dirty="0"/>
              <a:t>LIST</a:t>
            </a:r>
          </a:p>
        </p:txBody>
      </p:sp>
      <p:sp>
        <p:nvSpPr>
          <p:cNvPr id="30" name="TextBox 29">
            <a:extLst>
              <a:ext uri="{FF2B5EF4-FFF2-40B4-BE49-F238E27FC236}">
                <a16:creationId xmlns:a16="http://schemas.microsoft.com/office/drawing/2014/main" id="{22CFA6D3-589B-433E-8FB1-74CD626EDC06}"/>
              </a:ext>
            </a:extLst>
          </p:cNvPr>
          <p:cNvSpPr txBox="1"/>
          <p:nvPr/>
        </p:nvSpPr>
        <p:spPr>
          <a:xfrm>
            <a:off x="1262792" y="2414955"/>
            <a:ext cx="2314282" cy="1477328"/>
          </a:xfrm>
          <a:prstGeom prst="rect">
            <a:avLst/>
          </a:prstGeom>
          <a:noFill/>
        </p:spPr>
        <p:txBody>
          <a:bodyPr wrap="square" rtlCol="0">
            <a:spAutoFit/>
          </a:bodyPr>
          <a:lstStyle/>
          <a:p>
            <a:r>
              <a:rPr lang="en-GB" dirty="0"/>
              <a:t>DISPLAY</a:t>
            </a:r>
          </a:p>
          <a:p>
            <a:r>
              <a:rPr lang="en-GB" dirty="0"/>
              <a:t>List of users: </a:t>
            </a:r>
            <a:br>
              <a:rPr lang="en-GB" dirty="0"/>
            </a:br>
            <a:r>
              <a:rPr lang="en-GB" dirty="0"/>
              <a:t>  - user1: ocupado</a:t>
            </a:r>
          </a:p>
          <a:p>
            <a:r>
              <a:rPr lang="en-GB" dirty="0"/>
              <a:t>  - user2: livre</a:t>
            </a:r>
          </a:p>
          <a:p>
            <a:r>
              <a:rPr lang="en-GB" dirty="0"/>
              <a:t>  - …</a:t>
            </a:r>
          </a:p>
        </p:txBody>
      </p:sp>
      <p:sp>
        <p:nvSpPr>
          <p:cNvPr id="10" name="TextBox 9">
            <a:extLst>
              <a:ext uri="{FF2B5EF4-FFF2-40B4-BE49-F238E27FC236}">
                <a16:creationId xmlns:a16="http://schemas.microsoft.com/office/drawing/2014/main" id="{2B63964C-6441-4D3D-9243-1798A336109F}"/>
              </a:ext>
            </a:extLst>
          </p:cNvPr>
          <p:cNvSpPr txBox="1"/>
          <p:nvPr/>
        </p:nvSpPr>
        <p:spPr>
          <a:xfrm>
            <a:off x="1092004" y="433020"/>
            <a:ext cx="2119397" cy="369332"/>
          </a:xfrm>
          <a:prstGeom prst="rect">
            <a:avLst/>
          </a:prstGeom>
          <a:noFill/>
        </p:spPr>
        <p:txBody>
          <a:bodyPr wrap="square" rtlCol="0">
            <a:spAutoFit/>
          </a:bodyPr>
          <a:lstStyle/>
          <a:p>
            <a:pPr algn="ctr"/>
            <a:r>
              <a:rPr lang="en-GB" dirty="0"/>
              <a:t>Message: List</a:t>
            </a:r>
          </a:p>
        </p:txBody>
      </p:sp>
    </p:spTree>
    <p:extLst>
      <p:ext uri="{BB962C8B-B14F-4D97-AF65-F5344CB8AC3E}">
        <p14:creationId xmlns:p14="http://schemas.microsoft.com/office/powerpoint/2010/main" val="1274989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1E363B-B9E9-4535-ADCE-B1851F1F11A3}"/>
              </a:ext>
            </a:extLst>
          </p:cNvPr>
          <p:cNvSpPr txBox="1"/>
          <p:nvPr/>
        </p:nvSpPr>
        <p:spPr>
          <a:xfrm>
            <a:off x="356935" y="933287"/>
            <a:ext cx="905857" cy="369332"/>
          </a:xfrm>
          <a:prstGeom prst="rect">
            <a:avLst/>
          </a:prstGeom>
          <a:noFill/>
        </p:spPr>
        <p:txBody>
          <a:bodyPr wrap="square" rtlCol="0">
            <a:spAutoFit/>
          </a:bodyPr>
          <a:lstStyle/>
          <a:p>
            <a:pPr algn="ctr"/>
            <a:r>
              <a:rPr lang="en-GB" dirty="0"/>
              <a:t>Client1</a:t>
            </a:r>
          </a:p>
        </p:txBody>
      </p:sp>
      <p:sp>
        <p:nvSpPr>
          <p:cNvPr id="5" name="TextBox 4">
            <a:extLst>
              <a:ext uri="{FF2B5EF4-FFF2-40B4-BE49-F238E27FC236}">
                <a16:creationId xmlns:a16="http://schemas.microsoft.com/office/drawing/2014/main" id="{459C6EC5-6DE9-42B0-9E59-714EF261E7F2}"/>
              </a:ext>
            </a:extLst>
          </p:cNvPr>
          <p:cNvSpPr txBox="1"/>
          <p:nvPr/>
        </p:nvSpPr>
        <p:spPr>
          <a:xfrm>
            <a:off x="3011358" y="933287"/>
            <a:ext cx="1035728" cy="369332"/>
          </a:xfrm>
          <a:prstGeom prst="rect">
            <a:avLst/>
          </a:prstGeom>
          <a:noFill/>
        </p:spPr>
        <p:txBody>
          <a:bodyPr wrap="square" rtlCol="0">
            <a:spAutoFit/>
          </a:bodyPr>
          <a:lstStyle/>
          <a:p>
            <a:pPr algn="ctr"/>
            <a:r>
              <a:rPr lang="en-GB" dirty="0"/>
              <a:t>Client2</a:t>
            </a:r>
          </a:p>
        </p:txBody>
      </p:sp>
      <p:cxnSp>
        <p:nvCxnSpPr>
          <p:cNvPr id="7" name="Straight Arrow Connector 6">
            <a:extLst>
              <a:ext uri="{FF2B5EF4-FFF2-40B4-BE49-F238E27FC236}">
                <a16:creationId xmlns:a16="http://schemas.microsoft.com/office/drawing/2014/main" id="{907FBB99-9AF3-4017-886E-C77BA2AD846F}"/>
              </a:ext>
            </a:extLst>
          </p:cNvPr>
          <p:cNvCxnSpPr>
            <a:cxnSpLocks/>
            <a:stCxn id="4" idx="2"/>
          </p:cNvCxnSpPr>
          <p:nvPr/>
        </p:nvCxnSpPr>
        <p:spPr>
          <a:xfrm>
            <a:off x="809864" y="1302619"/>
            <a:ext cx="0" cy="3726581"/>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BD509D27-C6DB-4CE7-8C4D-33F315797E09}"/>
              </a:ext>
            </a:extLst>
          </p:cNvPr>
          <p:cNvCxnSpPr>
            <a:cxnSpLocks/>
          </p:cNvCxnSpPr>
          <p:nvPr/>
        </p:nvCxnSpPr>
        <p:spPr>
          <a:xfrm>
            <a:off x="3529225" y="1302619"/>
            <a:ext cx="0" cy="3843122"/>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D9B3D3E-D720-4A3A-9277-1EA61B839595}"/>
              </a:ext>
            </a:extLst>
          </p:cNvPr>
          <p:cNvCxnSpPr>
            <a:cxnSpLocks/>
          </p:cNvCxnSpPr>
          <p:nvPr/>
        </p:nvCxnSpPr>
        <p:spPr>
          <a:xfrm>
            <a:off x="791486" y="1452177"/>
            <a:ext cx="5504944" cy="24658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0BCA530F-BB9D-487B-AF2E-5320B6831ACD}"/>
              </a:ext>
            </a:extLst>
          </p:cNvPr>
          <p:cNvCxnSpPr>
            <a:cxnSpLocks/>
          </p:cNvCxnSpPr>
          <p:nvPr/>
        </p:nvCxnSpPr>
        <p:spPr>
          <a:xfrm flipH="1">
            <a:off x="789637" y="2388061"/>
            <a:ext cx="5521589" cy="395471"/>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FF5A0ECC-A66A-4CF6-A37E-AABFA6322170}"/>
              </a:ext>
            </a:extLst>
          </p:cNvPr>
          <p:cNvSpPr txBox="1"/>
          <p:nvPr/>
        </p:nvSpPr>
        <p:spPr>
          <a:xfrm>
            <a:off x="916886" y="1145896"/>
            <a:ext cx="2423292" cy="369332"/>
          </a:xfrm>
          <a:prstGeom prst="rect">
            <a:avLst/>
          </a:prstGeom>
          <a:noFill/>
        </p:spPr>
        <p:txBody>
          <a:bodyPr wrap="square" rtlCol="0">
            <a:spAutoFit/>
          </a:bodyPr>
          <a:lstStyle/>
          <a:p>
            <a:pPr algn="ctr"/>
            <a:r>
              <a:rPr lang="en-GB" dirty="0"/>
              <a:t>INVITE Client2</a:t>
            </a:r>
          </a:p>
        </p:txBody>
      </p:sp>
      <p:sp>
        <p:nvSpPr>
          <p:cNvPr id="30" name="TextBox 29">
            <a:extLst>
              <a:ext uri="{FF2B5EF4-FFF2-40B4-BE49-F238E27FC236}">
                <a16:creationId xmlns:a16="http://schemas.microsoft.com/office/drawing/2014/main" id="{22CFA6D3-589B-433E-8FB1-74CD626EDC06}"/>
              </a:ext>
            </a:extLst>
          </p:cNvPr>
          <p:cNvSpPr txBox="1"/>
          <p:nvPr/>
        </p:nvSpPr>
        <p:spPr>
          <a:xfrm>
            <a:off x="1101760" y="2688590"/>
            <a:ext cx="2314282" cy="369332"/>
          </a:xfrm>
          <a:prstGeom prst="rect">
            <a:avLst/>
          </a:prstGeom>
          <a:noFill/>
        </p:spPr>
        <p:txBody>
          <a:bodyPr wrap="square" rtlCol="0">
            <a:spAutoFit/>
          </a:bodyPr>
          <a:lstStyle/>
          <a:p>
            <a:r>
              <a:rPr lang="en-GB" dirty="0"/>
              <a:t>OK Waiting for reply</a:t>
            </a:r>
          </a:p>
        </p:txBody>
      </p:sp>
      <p:sp>
        <p:nvSpPr>
          <p:cNvPr id="12" name="TextBox 11">
            <a:extLst>
              <a:ext uri="{FF2B5EF4-FFF2-40B4-BE49-F238E27FC236}">
                <a16:creationId xmlns:a16="http://schemas.microsoft.com/office/drawing/2014/main" id="{42AAF62C-CFA7-4392-BB7B-64EEB5A0CA0A}"/>
              </a:ext>
            </a:extLst>
          </p:cNvPr>
          <p:cNvSpPr txBox="1"/>
          <p:nvPr/>
        </p:nvSpPr>
        <p:spPr>
          <a:xfrm>
            <a:off x="5778566" y="933287"/>
            <a:ext cx="1035728" cy="369332"/>
          </a:xfrm>
          <a:prstGeom prst="rect">
            <a:avLst/>
          </a:prstGeom>
          <a:noFill/>
        </p:spPr>
        <p:txBody>
          <a:bodyPr wrap="square" rtlCol="0">
            <a:spAutoFit/>
          </a:bodyPr>
          <a:lstStyle/>
          <a:p>
            <a:pPr algn="ctr"/>
            <a:r>
              <a:rPr lang="en-GB" dirty="0"/>
              <a:t>Server</a:t>
            </a:r>
          </a:p>
        </p:txBody>
      </p:sp>
      <p:cxnSp>
        <p:nvCxnSpPr>
          <p:cNvPr id="13" name="Straight Arrow Connector 12">
            <a:extLst>
              <a:ext uri="{FF2B5EF4-FFF2-40B4-BE49-F238E27FC236}">
                <a16:creationId xmlns:a16="http://schemas.microsoft.com/office/drawing/2014/main" id="{C38E67F3-076F-41BC-BE9D-2A65A636EC34}"/>
              </a:ext>
            </a:extLst>
          </p:cNvPr>
          <p:cNvCxnSpPr>
            <a:cxnSpLocks/>
          </p:cNvCxnSpPr>
          <p:nvPr/>
        </p:nvCxnSpPr>
        <p:spPr>
          <a:xfrm>
            <a:off x="6296432" y="1296399"/>
            <a:ext cx="15659" cy="3732801"/>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584C81C0-7687-42CE-B392-59A9E4DD834A}"/>
              </a:ext>
            </a:extLst>
          </p:cNvPr>
          <p:cNvSpPr txBox="1"/>
          <p:nvPr/>
        </p:nvSpPr>
        <p:spPr>
          <a:xfrm>
            <a:off x="8109929" y="470004"/>
            <a:ext cx="834501" cy="369332"/>
          </a:xfrm>
          <a:prstGeom prst="rect">
            <a:avLst/>
          </a:prstGeom>
          <a:noFill/>
        </p:spPr>
        <p:txBody>
          <a:bodyPr wrap="square" rtlCol="0">
            <a:spAutoFit/>
          </a:bodyPr>
          <a:lstStyle/>
          <a:p>
            <a:pPr algn="ctr"/>
            <a:r>
              <a:rPr lang="en-GB" dirty="0"/>
              <a:t>Client</a:t>
            </a:r>
          </a:p>
        </p:txBody>
      </p:sp>
      <p:sp>
        <p:nvSpPr>
          <p:cNvPr id="20" name="TextBox 19">
            <a:extLst>
              <a:ext uri="{FF2B5EF4-FFF2-40B4-BE49-F238E27FC236}">
                <a16:creationId xmlns:a16="http://schemas.microsoft.com/office/drawing/2014/main" id="{AC0170E6-FD03-487D-8594-8D0E61183B48}"/>
              </a:ext>
            </a:extLst>
          </p:cNvPr>
          <p:cNvSpPr txBox="1"/>
          <p:nvPr/>
        </p:nvSpPr>
        <p:spPr>
          <a:xfrm>
            <a:off x="10764352" y="470004"/>
            <a:ext cx="1035728" cy="369332"/>
          </a:xfrm>
          <a:prstGeom prst="rect">
            <a:avLst/>
          </a:prstGeom>
          <a:noFill/>
        </p:spPr>
        <p:txBody>
          <a:bodyPr wrap="square" rtlCol="0">
            <a:spAutoFit/>
          </a:bodyPr>
          <a:lstStyle/>
          <a:p>
            <a:pPr algn="ctr"/>
            <a:r>
              <a:rPr lang="en-GB" dirty="0"/>
              <a:t>Server</a:t>
            </a:r>
          </a:p>
        </p:txBody>
      </p:sp>
      <p:cxnSp>
        <p:nvCxnSpPr>
          <p:cNvPr id="21" name="Straight Arrow Connector 20">
            <a:extLst>
              <a:ext uri="{FF2B5EF4-FFF2-40B4-BE49-F238E27FC236}">
                <a16:creationId xmlns:a16="http://schemas.microsoft.com/office/drawing/2014/main" id="{B706A114-14F7-4446-874A-697F0238AE73}"/>
              </a:ext>
            </a:extLst>
          </p:cNvPr>
          <p:cNvCxnSpPr>
            <a:cxnSpLocks/>
            <a:stCxn id="19" idx="2"/>
          </p:cNvCxnSpPr>
          <p:nvPr/>
        </p:nvCxnSpPr>
        <p:spPr>
          <a:xfrm>
            <a:off x="8527180" y="839336"/>
            <a:ext cx="0" cy="194764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4EFAB960-9DDF-463F-9334-5CCCA1FF8032}"/>
              </a:ext>
            </a:extLst>
          </p:cNvPr>
          <p:cNvCxnSpPr>
            <a:cxnSpLocks/>
          </p:cNvCxnSpPr>
          <p:nvPr/>
        </p:nvCxnSpPr>
        <p:spPr>
          <a:xfrm flipH="1">
            <a:off x="11282216" y="839336"/>
            <a:ext cx="2" cy="194764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E39CD2B4-898E-4B9F-97AE-A06B8201A9CE}"/>
              </a:ext>
            </a:extLst>
          </p:cNvPr>
          <p:cNvCxnSpPr/>
          <p:nvPr/>
        </p:nvCxnSpPr>
        <p:spPr>
          <a:xfrm>
            <a:off x="8527180" y="1339110"/>
            <a:ext cx="2755037" cy="34290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BBBBF540-7C68-4AE1-A7C3-0DC7F97FCE1D}"/>
              </a:ext>
            </a:extLst>
          </p:cNvPr>
          <p:cNvCxnSpPr>
            <a:cxnSpLocks/>
          </p:cNvCxnSpPr>
          <p:nvPr/>
        </p:nvCxnSpPr>
        <p:spPr>
          <a:xfrm flipH="1">
            <a:off x="8527179" y="1708442"/>
            <a:ext cx="2755036" cy="342900"/>
          </a:xfrm>
          <a:prstGeom prst="straightConnector1">
            <a:avLst/>
          </a:prstGeom>
          <a:ln w="2794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041A3E91-2A72-4F68-8FA5-C7FEC8081329}"/>
              </a:ext>
            </a:extLst>
          </p:cNvPr>
          <p:cNvSpPr txBox="1"/>
          <p:nvPr/>
        </p:nvSpPr>
        <p:spPr>
          <a:xfrm>
            <a:off x="8622887" y="1050808"/>
            <a:ext cx="2423292" cy="369332"/>
          </a:xfrm>
          <a:prstGeom prst="rect">
            <a:avLst/>
          </a:prstGeom>
          <a:noFill/>
        </p:spPr>
        <p:txBody>
          <a:bodyPr wrap="square" rtlCol="0">
            <a:spAutoFit/>
          </a:bodyPr>
          <a:lstStyle/>
          <a:p>
            <a:pPr algn="ctr"/>
            <a:r>
              <a:rPr lang="en-GB" dirty="0"/>
              <a:t>INVITE Client2</a:t>
            </a:r>
          </a:p>
        </p:txBody>
      </p:sp>
      <p:sp>
        <p:nvSpPr>
          <p:cNvPr id="26" name="TextBox 25">
            <a:extLst>
              <a:ext uri="{FF2B5EF4-FFF2-40B4-BE49-F238E27FC236}">
                <a16:creationId xmlns:a16="http://schemas.microsoft.com/office/drawing/2014/main" id="{49E85978-D669-4410-AA96-B29E84FB12B5}"/>
              </a:ext>
            </a:extLst>
          </p:cNvPr>
          <p:cNvSpPr txBox="1"/>
          <p:nvPr/>
        </p:nvSpPr>
        <p:spPr>
          <a:xfrm>
            <a:off x="8583065" y="2045623"/>
            <a:ext cx="2643264" cy="369332"/>
          </a:xfrm>
          <a:prstGeom prst="rect">
            <a:avLst/>
          </a:prstGeom>
          <a:noFill/>
        </p:spPr>
        <p:txBody>
          <a:bodyPr wrap="square" rtlCol="0">
            <a:spAutoFit/>
          </a:bodyPr>
          <a:lstStyle/>
          <a:p>
            <a:r>
              <a:rPr lang="en-GB" dirty="0"/>
              <a:t>ERROR: User doesn’t exist</a:t>
            </a:r>
          </a:p>
        </p:txBody>
      </p:sp>
      <p:cxnSp>
        <p:nvCxnSpPr>
          <p:cNvPr id="32" name="Straight Arrow Connector 31">
            <a:extLst>
              <a:ext uri="{FF2B5EF4-FFF2-40B4-BE49-F238E27FC236}">
                <a16:creationId xmlns:a16="http://schemas.microsoft.com/office/drawing/2014/main" id="{4C068621-16FD-462D-921E-A9B1AF526E54}"/>
              </a:ext>
            </a:extLst>
          </p:cNvPr>
          <p:cNvCxnSpPr>
            <a:cxnSpLocks/>
          </p:cNvCxnSpPr>
          <p:nvPr/>
        </p:nvCxnSpPr>
        <p:spPr>
          <a:xfrm flipH="1">
            <a:off x="3517044" y="1708442"/>
            <a:ext cx="2791143" cy="209753"/>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1C68398E-341C-4593-99F9-D7B9FB1078EC}"/>
              </a:ext>
            </a:extLst>
          </p:cNvPr>
          <p:cNvSpPr txBox="1"/>
          <p:nvPr/>
        </p:nvSpPr>
        <p:spPr>
          <a:xfrm>
            <a:off x="3785701" y="1831188"/>
            <a:ext cx="2314282" cy="369332"/>
          </a:xfrm>
          <a:prstGeom prst="rect">
            <a:avLst/>
          </a:prstGeom>
          <a:noFill/>
        </p:spPr>
        <p:txBody>
          <a:bodyPr wrap="square" rtlCol="0">
            <a:spAutoFit/>
          </a:bodyPr>
          <a:lstStyle/>
          <a:p>
            <a:r>
              <a:rPr lang="en-GB" dirty="0"/>
              <a:t>OK: Received invite</a:t>
            </a:r>
          </a:p>
        </p:txBody>
      </p:sp>
      <p:cxnSp>
        <p:nvCxnSpPr>
          <p:cNvPr id="43" name="Straight Arrow Connector 42">
            <a:extLst>
              <a:ext uri="{FF2B5EF4-FFF2-40B4-BE49-F238E27FC236}">
                <a16:creationId xmlns:a16="http://schemas.microsoft.com/office/drawing/2014/main" id="{79C101AF-AFE3-49F9-B668-1DA927661FCD}"/>
              </a:ext>
            </a:extLst>
          </p:cNvPr>
          <p:cNvCxnSpPr>
            <a:cxnSpLocks/>
          </p:cNvCxnSpPr>
          <p:nvPr/>
        </p:nvCxnSpPr>
        <p:spPr>
          <a:xfrm>
            <a:off x="3529222" y="2850295"/>
            <a:ext cx="2767208" cy="312504"/>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A52A03E5-CA61-49BA-93DB-F0684B05D3AE}"/>
              </a:ext>
            </a:extLst>
          </p:cNvPr>
          <p:cNvSpPr txBox="1"/>
          <p:nvPr/>
        </p:nvSpPr>
        <p:spPr>
          <a:xfrm>
            <a:off x="4047086" y="2961978"/>
            <a:ext cx="2314282" cy="369332"/>
          </a:xfrm>
          <a:prstGeom prst="rect">
            <a:avLst/>
          </a:prstGeom>
          <a:noFill/>
        </p:spPr>
        <p:txBody>
          <a:bodyPr wrap="square" rtlCol="0">
            <a:spAutoFit/>
          </a:bodyPr>
          <a:lstStyle/>
          <a:p>
            <a:r>
              <a:rPr lang="en-GB" dirty="0"/>
              <a:t>ACCEPT</a:t>
            </a:r>
          </a:p>
        </p:txBody>
      </p:sp>
      <p:cxnSp>
        <p:nvCxnSpPr>
          <p:cNvPr id="55" name="Straight Arrow Connector 54">
            <a:extLst>
              <a:ext uri="{FF2B5EF4-FFF2-40B4-BE49-F238E27FC236}">
                <a16:creationId xmlns:a16="http://schemas.microsoft.com/office/drawing/2014/main" id="{1B7565D9-6BE0-4128-85B1-8E47020702B5}"/>
              </a:ext>
            </a:extLst>
          </p:cNvPr>
          <p:cNvCxnSpPr>
            <a:cxnSpLocks/>
          </p:cNvCxnSpPr>
          <p:nvPr/>
        </p:nvCxnSpPr>
        <p:spPr>
          <a:xfrm flipH="1">
            <a:off x="789637" y="3358116"/>
            <a:ext cx="5506793" cy="451557"/>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C7BD4F1-8D68-4A8E-AA2E-1B76A5BB567F}"/>
              </a:ext>
            </a:extLst>
          </p:cNvPr>
          <p:cNvSpPr txBox="1"/>
          <p:nvPr/>
        </p:nvSpPr>
        <p:spPr>
          <a:xfrm>
            <a:off x="1354724" y="3691041"/>
            <a:ext cx="2314282" cy="369332"/>
          </a:xfrm>
          <a:prstGeom prst="rect">
            <a:avLst/>
          </a:prstGeom>
          <a:noFill/>
        </p:spPr>
        <p:txBody>
          <a:bodyPr wrap="square" rtlCol="0">
            <a:spAutoFit/>
          </a:bodyPr>
          <a:lstStyle/>
          <a:p>
            <a:r>
              <a:rPr lang="en-GB" dirty="0"/>
              <a:t>GAME start</a:t>
            </a:r>
          </a:p>
        </p:txBody>
      </p:sp>
      <p:cxnSp>
        <p:nvCxnSpPr>
          <p:cNvPr id="33" name="Straight Arrow Connector 32">
            <a:extLst>
              <a:ext uri="{FF2B5EF4-FFF2-40B4-BE49-F238E27FC236}">
                <a16:creationId xmlns:a16="http://schemas.microsoft.com/office/drawing/2014/main" id="{6A61908E-A5C5-B74E-87CF-4FA1F9C8873F}"/>
              </a:ext>
            </a:extLst>
          </p:cNvPr>
          <p:cNvCxnSpPr>
            <a:cxnSpLocks/>
          </p:cNvCxnSpPr>
          <p:nvPr/>
        </p:nvCxnSpPr>
        <p:spPr>
          <a:xfrm flipH="1">
            <a:off x="809651" y="4015056"/>
            <a:ext cx="5498536" cy="315025"/>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4BBD9BA7-0217-3D4B-B007-B869FC0BDAB7}"/>
              </a:ext>
            </a:extLst>
          </p:cNvPr>
          <p:cNvSpPr txBox="1"/>
          <p:nvPr/>
        </p:nvSpPr>
        <p:spPr>
          <a:xfrm>
            <a:off x="3669006" y="4118666"/>
            <a:ext cx="3546261" cy="369332"/>
          </a:xfrm>
          <a:prstGeom prst="rect">
            <a:avLst/>
          </a:prstGeom>
          <a:noFill/>
        </p:spPr>
        <p:txBody>
          <a:bodyPr wrap="square" rtlCol="0">
            <a:spAutoFit/>
          </a:bodyPr>
          <a:lstStyle/>
          <a:p>
            <a:r>
              <a:rPr lang="en-GB" dirty="0"/>
              <a:t>BOARD 1 &lt;board status&gt;</a:t>
            </a:r>
          </a:p>
        </p:txBody>
      </p:sp>
      <p:sp>
        <p:nvSpPr>
          <p:cNvPr id="35" name="TextBox 34">
            <a:extLst>
              <a:ext uri="{FF2B5EF4-FFF2-40B4-BE49-F238E27FC236}">
                <a16:creationId xmlns:a16="http://schemas.microsoft.com/office/drawing/2014/main" id="{60B0F199-4960-9E49-A6E7-56C91AF4D418}"/>
              </a:ext>
            </a:extLst>
          </p:cNvPr>
          <p:cNvSpPr txBox="1"/>
          <p:nvPr/>
        </p:nvSpPr>
        <p:spPr>
          <a:xfrm>
            <a:off x="3580907" y="4579298"/>
            <a:ext cx="4664030" cy="369332"/>
          </a:xfrm>
          <a:prstGeom prst="rect">
            <a:avLst/>
          </a:prstGeom>
          <a:noFill/>
        </p:spPr>
        <p:txBody>
          <a:bodyPr wrap="square" rtlCol="0">
            <a:spAutoFit/>
          </a:bodyPr>
          <a:lstStyle/>
          <a:p>
            <a:r>
              <a:rPr lang="en-GB" dirty="0"/>
              <a:t>BOARD 0 &lt;board status&gt;</a:t>
            </a:r>
          </a:p>
        </p:txBody>
      </p:sp>
      <p:cxnSp>
        <p:nvCxnSpPr>
          <p:cNvPr id="36" name="Straight Arrow Connector 35">
            <a:extLst>
              <a:ext uri="{FF2B5EF4-FFF2-40B4-BE49-F238E27FC236}">
                <a16:creationId xmlns:a16="http://schemas.microsoft.com/office/drawing/2014/main" id="{7EB5A283-6458-6E4A-B318-43BBBA971561}"/>
              </a:ext>
            </a:extLst>
          </p:cNvPr>
          <p:cNvCxnSpPr>
            <a:cxnSpLocks/>
          </p:cNvCxnSpPr>
          <p:nvPr/>
        </p:nvCxnSpPr>
        <p:spPr>
          <a:xfrm flipH="1">
            <a:off x="3529010" y="4453637"/>
            <a:ext cx="2807497" cy="167611"/>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8754D4A7-A16E-864A-8F67-641BAA4DD7BB}"/>
              </a:ext>
            </a:extLst>
          </p:cNvPr>
          <p:cNvCxnSpPr>
            <a:cxnSpLocks/>
          </p:cNvCxnSpPr>
          <p:nvPr/>
        </p:nvCxnSpPr>
        <p:spPr>
          <a:xfrm flipH="1">
            <a:off x="3517044" y="3509756"/>
            <a:ext cx="2779385" cy="215646"/>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2970C06B-840A-B344-99CE-1743C11EFD95}"/>
              </a:ext>
            </a:extLst>
          </p:cNvPr>
          <p:cNvSpPr txBox="1"/>
          <p:nvPr/>
        </p:nvSpPr>
        <p:spPr>
          <a:xfrm>
            <a:off x="4435077" y="3617579"/>
            <a:ext cx="2314282" cy="369332"/>
          </a:xfrm>
          <a:prstGeom prst="rect">
            <a:avLst/>
          </a:prstGeom>
          <a:noFill/>
        </p:spPr>
        <p:txBody>
          <a:bodyPr wrap="square" rtlCol="0">
            <a:spAutoFit/>
          </a:bodyPr>
          <a:lstStyle/>
          <a:p>
            <a:r>
              <a:rPr lang="en-GB" dirty="0"/>
              <a:t>GAME start</a:t>
            </a:r>
          </a:p>
        </p:txBody>
      </p:sp>
    </p:spTree>
    <p:extLst>
      <p:ext uri="{BB962C8B-B14F-4D97-AF65-F5344CB8AC3E}">
        <p14:creationId xmlns:p14="http://schemas.microsoft.com/office/powerpoint/2010/main" val="3915758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1E363B-B9E9-4535-ADCE-B1851F1F11A3}"/>
              </a:ext>
            </a:extLst>
          </p:cNvPr>
          <p:cNvSpPr txBox="1"/>
          <p:nvPr/>
        </p:nvSpPr>
        <p:spPr>
          <a:xfrm>
            <a:off x="356935" y="933287"/>
            <a:ext cx="905857" cy="369332"/>
          </a:xfrm>
          <a:prstGeom prst="rect">
            <a:avLst/>
          </a:prstGeom>
          <a:noFill/>
        </p:spPr>
        <p:txBody>
          <a:bodyPr wrap="square" rtlCol="0">
            <a:spAutoFit/>
          </a:bodyPr>
          <a:lstStyle/>
          <a:p>
            <a:pPr algn="ctr"/>
            <a:r>
              <a:rPr lang="en-GB" dirty="0"/>
              <a:t>Client1</a:t>
            </a:r>
          </a:p>
        </p:txBody>
      </p:sp>
      <p:sp>
        <p:nvSpPr>
          <p:cNvPr id="5" name="TextBox 4">
            <a:extLst>
              <a:ext uri="{FF2B5EF4-FFF2-40B4-BE49-F238E27FC236}">
                <a16:creationId xmlns:a16="http://schemas.microsoft.com/office/drawing/2014/main" id="{459C6EC5-6DE9-42B0-9E59-714EF261E7F2}"/>
              </a:ext>
            </a:extLst>
          </p:cNvPr>
          <p:cNvSpPr txBox="1"/>
          <p:nvPr/>
        </p:nvSpPr>
        <p:spPr>
          <a:xfrm>
            <a:off x="3011358" y="933287"/>
            <a:ext cx="1035728" cy="369332"/>
          </a:xfrm>
          <a:prstGeom prst="rect">
            <a:avLst/>
          </a:prstGeom>
          <a:noFill/>
        </p:spPr>
        <p:txBody>
          <a:bodyPr wrap="square" rtlCol="0">
            <a:spAutoFit/>
          </a:bodyPr>
          <a:lstStyle/>
          <a:p>
            <a:pPr algn="ctr"/>
            <a:r>
              <a:rPr lang="en-GB" dirty="0"/>
              <a:t>Client2</a:t>
            </a:r>
          </a:p>
        </p:txBody>
      </p:sp>
      <p:cxnSp>
        <p:nvCxnSpPr>
          <p:cNvPr id="7" name="Straight Arrow Connector 6">
            <a:extLst>
              <a:ext uri="{FF2B5EF4-FFF2-40B4-BE49-F238E27FC236}">
                <a16:creationId xmlns:a16="http://schemas.microsoft.com/office/drawing/2014/main" id="{907FBB99-9AF3-4017-886E-C77BA2AD846F}"/>
              </a:ext>
            </a:extLst>
          </p:cNvPr>
          <p:cNvCxnSpPr>
            <a:cxnSpLocks/>
            <a:stCxn id="4" idx="2"/>
          </p:cNvCxnSpPr>
          <p:nvPr/>
        </p:nvCxnSpPr>
        <p:spPr>
          <a:xfrm>
            <a:off x="809864" y="1302619"/>
            <a:ext cx="0" cy="2126381"/>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BD509D27-C6DB-4CE7-8C4D-33F315797E09}"/>
              </a:ext>
            </a:extLst>
          </p:cNvPr>
          <p:cNvCxnSpPr>
            <a:cxnSpLocks/>
          </p:cNvCxnSpPr>
          <p:nvPr/>
        </p:nvCxnSpPr>
        <p:spPr>
          <a:xfrm flipH="1">
            <a:off x="3529222" y="1302619"/>
            <a:ext cx="3" cy="2026208"/>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D9B3D3E-D720-4A3A-9277-1EA61B839595}"/>
              </a:ext>
            </a:extLst>
          </p:cNvPr>
          <p:cNvCxnSpPr>
            <a:cxnSpLocks/>
          </p:cNvCxnSpPr>
          <p:nvPr/>
        </p:nvCxnSpPr>
        <p:spPr>
          <a:xfrm>
            <a:off x="791486" y="1452177"/>
            <a:ext cx="5504944" cy="24658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0BCA530F-BB9D-487B-AF2E-5320B6831ACD}"/>
              </a:ext>
            </a:extLst>
          </p:cNvPr>
          <p:cNvCxnSpPr>
            <a:cxnSpLocks/>
          </p:cNvCxnSpPr>
          <p:nvPr/>
        </p:nvCxnSpPr>
        <p:spPr>
          <a:xfrm flipH="1">
            <a:off x="789637" y="2388061"/>
            <a:ext cx="5521589" cy="395471"/>
          </a:xfrm>
          <a:prstGeom prst="straightConnector1">
            <a:avLst/>
          </a:prstGeom>
          <a:ln w="2794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FF5A0ECC-A66A-4CF6-A37E-AABFA6322170}"/>
              </a:ext>
            </a:extLst>
          </p:cNvPr>
          <p:cNvSpPr txBox="1"/>
          <p:nvPr/>
        </p:nvSpPr>
        <p:spPr>
          <a:xfrm>
            <a:off x="916886" y="1145896"/>
            <a:ext cx="2423292" cy="369332"/>
          </a:xfrm>
          <a:prstGeom prst="rect">
            <a:avLst/>
          </a:prstGeom>
          <a:noFill/>
        </p:spPr>
        <p:txBody>
          <a:bodyPr wrap="square" rtlCol="0">
            <a:spAutoFit/>
          </a:bodyPr>
          <a:lstStyle/>
          <a:p>
            <a:pPr algn="ctr"/>
            <a:r>
              <a:rPr lang="en-GB" dirty="0"/>
              <a:t>INVITE Client2</a:t>
            </a:r>
          </a:p>
        </p:txBody>
      </p:sp>
      <p:sp>
        <p:nvSpPr>
          <p:cNvPr id="30" name="TextBox 29">
            <a:extLst>
              <a:ext uri="{FF2B5EF4-FFF2-40B4-BE49-F238E27FC236}">
                <a16:creationId xmlns:a16="http://schemas.microsoft.com/office/drawing/2014/main" id="{22CFA6D3-589B-433E-8FB1-74CD626EDC06}"/>
              </a:ext>
            </a:extLst>
          </p:cNvPr>
          <p:cNvSpPr txBox="1"/>
          <p:nvPr/>
        </p:nvSpPr>
        <p:spPr>
          <a:xfrm>
            <a:off x="956010" y="2701692"/>
            <a:ext cx="2314282" cy="369332"/>
          </a:xfrm>
          <a:prstGeom prst="rect">
            <a:avLst/>
          </a:prstGeom>
          <a:noFill/>
        </p:spPr>
        <p:txBody>
          <a:bodyPr wrap="square" rtlCol="0">
            <a:spAutoFit/>
          </a:bodyPr>
          <a:lstStyle/>
          <a:p>
            <a:r>
              <a:rPr lang="en-GB" dirty="0"/>
              <a:t>ERROR: User is busy </a:t>
            </a:r>
          </a:p>
        </p:txBody>
      </p:sp>
      <p:sp>
        <p:nvSpPr>
          <p:cNvPr id="12" name="TextBox 11">
            <a:extLst>
              <a:ext uri="{FF2B5EF4-FFF2-40B4-BE49-F238E27FC236}">
                <a16:creationId xmlns:a16="http://schemas.microsoft.com/office/drawing/2014/main" id="{42AAF62C-CFA7-4392-BB7B-64EEB5A0CA0A}"/>
              </a:ext>
            </a:extLst>
          </p:cNvPr>
          <p:cNvSpPr txBox="1"/>
          <p:nvPr/>
        </p:nvSpPr>
        <p:spPr>
          <a:xfrm>
            <a:off x="5778566" y="933287"/>
            <a:ext cx="1035728" cy="369332"/>
          </a:xfrm>
          <a:prstGeom prst="rect">
            <a:avLst/>
          </a:prstGeom>
          <a:noFill/>
        </p:spPr>
        <p:txBody>
          <a:bodyPr wrap="square" rtlCol="0">
            <a:spAutoFit/>
          </a:bodyPr>
          <a:lstStyle/>
          <a:p>
            <a:pPr algn="ctr"/>
            <a:r>
              <a:rPr lang="en-GB" dirty="0"/>
              <a:t>Server</a:t>
            </a:r>
          </a:p>
        </p:txBody>
      </p:sp>
      <p:cxnSp>
        <p:nvCxnSpPr>
          <p:cNvPr id="13" name="Straight Arrow Connector 12">
            <a:extLst>
              <a:ext uri="{FF2B5EF4-FFF2-40B4-BE49-F238E27FC236}">
                <a16:creationId xmlns:a16="http://schemas.microsoft.com/office/drawing/2014/main" id="{C38E67F3-076F-41BC-BE9D-2A65A636EC34}"/>
              </a:ext>
            </a:extLst>
          </p:cNvPr>
          <p:cNvCxnSpPr>
            <a:cxnSpLocks/>
          </p:cNvCxnSpPr>
          <p:nvPr/>
        </p:nvCxnSpPr>
        <p:spPr>
          <a:xfrm flipH="1">
            <a:off x="6296430" y="1296399"/>
            <a:ext cx="2" cy="2032428"/>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1263E9C6-09BC-5E47-9344-1A3C2646019D}"/>
              </a:ext>
            </a:extLst>
          </p:cNvPr>
          <p:cNvSpPr txBox="1"/>
          <p:nvPr/>
        </p:nvSpPr>
        <p:spPr>
          <a:xfrm>
            <a:off x="6410271" y="1821667"/>
            <a:ext cx="1906025" cy="461665"/>
          </a:xfrm>
          <a:prstGeom prst="rect">
            <a:avLst/>
          </a:prstGeom>
          <a:noFill/>
        </p:spPr>
        <p:txBody>
          <a:bodyPr wrap="square" rtlCol="0">
            <a:spAutoFit/>
          </a:bodyPr>
          <a:lstStyle/>
          <a:p>
            <a:pPr algn="ctr"/>
            <a:r>
              <a:rPr lang="en-GB" sz="1200" dirty="0"/>
              <a:t>Client 2 is in the middle of a game with another user</a:t>
            </a:r>
          </a:p>
        </p:txBody>
      </p:sp>
    </p:spTree>
    <p:extLst>
      <p:ext uri="{BB962C8B-B14F-4D97-AF65-F5344CB8AC3E}">
        <p14:creationId xmlns:p14="http://schemas.microsoft.com/office/powerpoint/2010/main" val="2582529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1E363B-B9E9-4535-ADCE-B1851F1F11A3}"/>
              </a:ext>
            </a:extLst>
          </p:cNvPr>
          <p:cNvSpPr txBox="1"/>
          <p:nvPr/>
        </p:nvSpPr>
        <p:spPr>
          <a:xfrm>
            <a:off x="356935" y="933287"/>
            <a:ext cx="905857" cy="369332"/>
          </a:xfrm>
          <a:prstGeom prst="rect">
            <a:avLst/>
          </a:prstGeom>
          <a:noFill/>
        </p:spPr>
        <p:txBody>
          <a:bodyPr wrap="square" rtlCol="0">
            <a:spAutoFit/>
          </a:bodyPr>
          <a:lstStyle/>
          <a:p>
            <a:pPr algn="ctr"/>
            <a:r>
              <a:rPr lang="en-GB" dirty="0"/>
              <a:t>Client1</a:t>
            </a:r>
          </a:p>
        </p:txBody>
      </p:sp>
      <p:sp>
        <p:nvSpPr>
          <p:cNvPr id="5" name="TextBox 4">
            <a:extLst>
              <a:ext uri="{FF2B5EF4-FFF2-40B4-BE49-F238E27FC236}">
                <a16:creationId xmlns:a16="http://schemas.microsoft.com/office/drawing/2014/main" id="{459C6EC5-6DE9-42B0-9E59-714EF261E7F2}"/>
              </a:ext>
            </a:extLst>
          </p:cNvPr>
          <p:cNvSpPr txBox="1"/>
          <p:nvPr/>
        </p:nvSpPr>
        <p:spPr>
          <a:xfrm>
            <a:off x="3011358" y="933287"/>
            <a:ext cx="1035728" cy="369332"/>
          </a:xfrm>
          <a:prstGeom prst="rect">
            <a:avLst/>
          </a:prstGeom>
          <a:noFill/>
        </p:spPr>
        <p:txBody>
          <a:bodyPr wrap="square" rtlCol="0">
            <a:spAutoFit/>
          </a:bodyPr>
          <a:lstStyle/>
          <a:p>
            <a:pPr algn="ctr"/>
            <a:r>
              <a:rPr lang="en-GB" dirty="0"/>
              <a:t>Client2</a:t>
            </a:r>
          </a:p>
        </p:txBody>
      </p:sp>
      <p:cxnSp>
        <p:nvCxnSpPr>
          <p:cNvPr id="7" name="Straight Arrow Connector 6">
            <a:extLst>
              <a:ext uri="{FF2B5EF4-FFF2-40B4-BE49-F238E27FC236}">
                <a16:creationId xmlns:a16="http://schemas.microsoft.com/office/drawing/2014/main" id="{907FBB99-9AF3-4017-886E-C77BA2AD846F}"/>
              </a:ext>
            </a:extLst>
          </p:cNvPr>
          <p:cNvCxnSpPr>
            <a:cxnSpLocks/>
            <a:stCxn id="4" idx="2"/>
          </p:cNvCxnSpPr>
          <p:nvPr/>
        </p:nvCxnSpPr>
        <p:spPr>
          <a:xfrm flipH="1">
            <a:off x="769411" y="1302619"/>
            <a:ext cx="40453" cy="3843122"/>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BD509D27-C6DB-4CE7-8C4D-33F315797E09}"/>
              </a:ext>
            </a:extLst>
          </p:cNvPr>
          <p:cNvCxnSpPr>
            <a:cxnSpLocks/>
          </p:cNvCxnSpPr>
          <p:nvPr/>
        </p:nvCxnSpPr>
        <p:spPr>
          <a:xfrm>
            <a:off x="3529225" y="1302619"/>
            <a:ext cx="0" cy="3843122"/>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D9B3D3E-D720-4A3A-9277-1EA61B839595}"/>
              </a:ext>
            </a:extLst>
          </p:cNvPr>
          <p:cNvCxnSpPr>
            <a:cxnSpLocks/>
          </p:cNvCxnSpPr>
          <p:nvPr/>
        </p:nvCxnSpPr>
        <p:spPr>
          <a:xfrm>
            <a:off x="791486" y="1452177"/>
            <a:ext cx="5504944" cy="246580"/>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0BCA530F-BB9D-487B-AF2E-5320B6831ACD}"/>
              </a:ext>
            </a:extLst>
          </p:cNvPr>
          <p:cNvCxnSpPr>
            <a:cxnSpLocks/>
          </p:cNvCxnSpPr>
          <p:nvPr/>
        </p:nvCxnSpPr>
        <p:spPr>
          <a:xfrm flipH="1">
            <a:off x="789637" y="2388061"/>
            <a:ext cx="5521589" cy="395471"/>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FF5A0ECC-A66A-4CF6-A37E-AABFA6322170}"/>
              </a:ext>
            </a:extLst>
          </p:cNvPr>
          <p:cNvSpPr txBox="1"/>
          <p:nvPr/>
        </p:nvSpPr>
        <p:spPr>
          <a:xfrm>
            <a:off x="916886" y="1145896"/>
            <a:ext cx="2423292" cy="369332"/>
          </a:xfrm>
          <a:prstGeom prst="rect">
            <a:avLst/>
          </a:prstGeom>
          <a:noFill/>
        </p:spPr>
        <p:txBody>
          <a:bodyPr wrap="square" rtlCol="0">
            <a:spAutoFit/>
          </a:bodyPr>
          <a:lstStyle/>
          <a:p>
            <a:pPr algn="ctr"/>
            <a:r>
              <a:rPr lang="en-GB" dirty="0"/>
              <a:t>INVITE Client2</a:t>
            </a:r>
          </a:p>
        </p:txBody>
      </p:sp>
      <p:sp>
        <p:nvSpPr>
          <p:cNvPr id="30" name="TextBox 29">
            <a:extLst>
              <a:ext uri="{FF2B5EF4-FFF2-40B4-BE49-F238E27FC236}">
                <a16:creationId xmlns:a16="http://schemas.microsoft.com/office/drawing/2014/main" id="{22CFA6D3-589B-433E-8FB1-74CD626EDC06}"/>
              </a:ext>
            </a:extLst>
          </p:cNvPr>
          <p:cNvSpPr txBox="1"/>
          <p:nvPr/>
        </p:nvSpPr>
        <p:spPr>
          <a:xfrm>
            <a:off x="1101760" y="2688590"/>
            <a:ext cx="2314282" cy="369332"/>
          </a:xfrm>
          <a:prstGeom prst="rect">
            <a:avLst/>
          </a:prstGeom>
          <a:noFill/>
        </p:spPr>
        <p:txBody>
          <a:bodyPr wrap="square" rtlCol="0">
            <a:spAutoFit/>
          </a:bodyPr>
          <a:lstStyle/>
          <a:p>
            <a:r>
              <a:rPr lang="en-GB" dirty="0"/>
              <a:t>OK Waiting for reply</a:t>
            </a:r>
          </a:p>
        </p:txBody>
      </p:sp>
      <p:sp>
        <p:nvSpPr>
          <p:cNvPr id="12" name="TextBox 11">
            <a:extLst>
              <a:ext uri="{FF2B5EF4-FFF2-40B4-BE49-F238E27FC236}">
                <a16:creationId xmlns:a16="http://schemas.microsoft.com/office/drawing/2014/main" id="{42AAF62C-CFA7-4392-BB7B-64EEB5A0CA0A}"/>
              </a:ext>
            </a:extLst>
          </p:cNvPr>
          <p:cNvSpPr txBox="1"/>
          <p:nvPr/>
        </p:nvSpPr>
        <p:spPr>
          <a:xfrm>
            <a:off x="5778566" y="933287"/>
            <a:ext cx="1035728" cy="369332"/>
          </a:xfrm>
          <a:prstGeom prst="rect">
            <a:avLst/>
          </a:prstGeom>
          <a:noFill/>
        </p:spPr>
        <p:txBody>
          <a:bodyPr wrap="square" rtlCol="0">
            <a:spAutoFit/>
          </a:bodyPr>
          <a:lstStyle/>
          <a:p>
            <a:pPr algn="ctr"/>
            <a:r>
              <a:rPr lang="en-GB" dirty="0"/>
              <a:t>Server</a:t>
            </a:r>
          </a:p>
        </p:txBody>
      </p:sp>
      <p:cxnSp>
        <p:nvCxnSpPr>
          <p:cNvPr id="13" name="Straight Arrow Connector 12">
            <a:extLst>
              <a:ext uri="{FF2B5EF4-FFF2-40B4-BE49-F238E27FC236}">
                <a16:creationId xmlns:a16="http://schemas.microsoft.com/office/drawing/2014/main" id="{C38E67F3-076F-41BC-BE9D-2A65A636EC34}"/>
              </a:ext>
            </a:extLst>
          </p:cNvPr>
          <p:cNvCxnSpPr>
            <a:cxnSpLocks/>
          </p:cNvCxnSpPr>
          <p:nvPr/>
        </p:nvCxnSpPr>
        <p:spPr>
          <a:xfrm>
            <a:off x="6296432" y="1296399"/>
            <a:ext cx="15659" cy="3732801"/>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4C068621-16FD-462D-921E-A9B1AF526E54}"/>
              </a:ext>
            </a:extLst>
          </p:cNvPr>
          <p:cNvCxnSpPr>
            <a:cxnSpLocks/>
          </p:cNvCxnSpPr>
          <p:nvPr/>
        </p:nvCxnSpPr>
        <p:spPr>
          <a:xfrm flipH="1">
            <a:off x="3517044" y="1708442"/>
            <a:ext cx="2791143" cy="209753"/>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1C68398E-341C-4593-99F9-D7B9FB1078EC}"/>
              </a:ext>
            </a:extLst>
          </p:cNvPr>
          <p:cNvSpPr txBox="1"/>
          <p:nvPr/>
        </p:nvSpPr>
        <p:spPr>
          <a:xfrm>
            <a:off x="3785701" y="1822251"/>
            <a:ext cx="2314282" cy="369332"/>
          </a:xfrm>
          <a:prstGeom prst="rect">
            <a:avLst/>
          </a:prstGeom>
          <a:noFill/>
        </p:spPr>
        <p:txBody>
          <a:bodyPr wrap="square" rtlCol="0">
            <a:spAutoFit/>
          </a:bodyPr>
          <a:lstStyle/>
          <a:p>
            <a:r>
              <a:rPr lang="en-GB" dirty="0"/>
              <a:t>OK: Received invite</a:t>
            </a:r>
          </a:p>
        </p:txBody>
      </p:sp>
      <p:cxnSp>
        <p:nvCxnSpPr>
          <p:cNvPr id="43" name="Straight Arrow Connector 42">
            <a:extLst>
              <a:ext uri="{FF2B5EF4-FFF2-40B4-BE49-F238E27FC236}">
                <a16:creationId xmlns:a16="http://schemas.microsoft.com/office/drawing/2014/main" id="{79C101AF-AFE3-49F9-B668-1DA927661FCD}"/>
              </a:ext>
            </a:extLst>
          </p:cNvPr>
          <p:cNvCxnSpPr>
            <a:cxnSpLocks/>
          </p:cNvCxnSpPr>
          <p:nvPr/>
        </p:nvCxnSpPr>
        <p:spPr>
          <a:xfrm>
            <a:off x="3529222" y="2850295"/>
            <a:ext cx="2767208" cy="312504"/>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A52A03E5-CA61-49BA-93DB-F0684B05D3AE}"/>
              </a:ext>
            </a:extLst>
          </p:cNvPr>
          <p:cNvSpPr txBox="1"/>
          <p:nvPr/>
        </p:nvSpPr>
        <p:spPr>
          <a:xfrm>
            <a:off x="4621425" y="2694122"/>
            <a:ext cx="2314282" cy="369332"/>
          </a:xfrm>
          <a:prstGeom prst="rect">
            <a:avLst/>
          </a:prstGeom>
          <a:noFill/>
        </p:spPr>
        <p:txBody>
          <a:bodyPr wrap="square" rtlCol="0">
            <a:spAutoFit/>
          </a:bodyPr>
          <a:lstStyle/>
          <a:p>
            <a:r>
              <a:rPr lang="en-GB" dirty="0"/>
              <a:t>REJECT</a:t>
            </a:r>
          </a:p>
        </p:txBody>
      </p:sp>
      <p:cxnSp>
        <p:nvCxnSpPr>
          <p:cNvPr id="55" name="Straight Arrow Connector 54">
            <a:extLst>
              <a:ext uri="{FF2B5EF4-FFF2-40B4-BE49-F238E27FC236}">
                <a16:creationId xmlns:a16="http://schemas.microsoft.com/office/drawing/2014/main" id="{1B7565D9-6BE0-4128-85B1-8E47020702B5}"/>
              </a:ext>
            </a:extLst>
          </p:cNvPr>
          <p:cNvCxnSpPr>
            <a:cxnSpLocks/>
          </p:cNvCxnSpPr>
          <p:nvPr/>
        </p:nvCxnSpPr>
        <p:spPr>
          <a:xfrm flipH="1">
            <a:off x="789637" y="3331310"/>
            <a:ext cx="5506793" cy="537664"/>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C7BD4F1-8D68-4A8E-AA2E-1B76A5BB567F}"/>
              </a:ext>
            </a:extLst>
          </p:cNvPr>
          <p:cNvSpPr txBox="1"/>
          <p:nvPr/>
        </p:nvSpPr>
        <p:spPr>
          <a:xfrm>
            <a:off x="1068797" y="3773030"/>
            <a:ext cx="2314282" cy="369332"/>
          </a:xfrm>
          <a:prstGeom prst="rect">
            <a:avLst/>
          </a:prstGeom>
          <a:noFill/>
        </p:spPr>
        <p:txBody>
          <a:bodyPr wrap="square" rtlCol="0">
            <a:spAutoFit/>
          </a:bodyPr>
          <a:lstStyle/>
          <a:p>
            <a:r>
              <a:rPr lang="en-GB" dirty="0"/>
              <a:t>OK: Rejected match</a:t>
            </a:r>
          </a:p>
        </p:txBody>
      </p:sp>
      <p:cxnSp>
        <p:nvCxnSpPr>
          <p:cNvPr id="19" name="Straight Arrow Connector 18">
            <a:extLst>
              <a:ext uri="{FF2B5EF4-FFF2-40B4-BE49-F238E27FC236}">
                <a16:creationId xmlns:a16="http://schemas.microsoft.com/office/drawing/2014/main" id="{45ADE2C7-F194-EA45-B586-E30EF4A99176}"/>
              </a:ext>
            </a:extLst>
          </p:cNvPr>
          <p:cNvCxnSpPr>
            <a:cxnSpLocks/>
          </p:cNvCxnSpPr>
          <p:nvPr/>
        </p:nvCxnSpPr>
        <p:spPr>
          <a:xfrm flipH="1">
            <a:off x="3505287" y="3560205"/>
            <a:ext cx="2791143" cy="209753"/>
          </a:xfrm>
          <a:prstGeom prst="straightConnector1">
            <a:avLst/>
          </a:prstGeom>
          <a:ln w="27940">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A200C00C-445F-8F42-9274-C40CBF6578E4}"/>
              </a:ext>
            </a:extLst>
          </p:cNvPr>
          <p:cNvSpPr txBox="1"/>
          <p:nvPr/>
        </p:nvSpPr>
        <p:spPr>
          <a:xfrm>
            <a:off x="3600296" y="3716399"/>
            <a:ext cx="2314282" cy="369332"/>
          </a:xfrm>
          <a:prstGeom prst="rect">
            <a:avLst/>
          </a:prstGeom>
          <a:noFill/>
        </p:spPr>
        <p:txBody>
          <a:bodyPr wrap="square" rtlCol="0">
            <a:spAutoFit/>
          </a:bodyPr>
          <a:lstStyle/>
          <a:p>
            <a:r>
              <a:rPr lang="en-GB" dirty="0"/>
              <a:t>OK: Rejected match</a:t>
            </a:r>
          </a:p>
        </p:txBody>
      </p:sp>
    </p:spTree>
    <p:extLst>
      <p:ext uri="{BB962C8B-B14F-4D97-AF65-F5344CB8AC3E}">
        <p14:creationId xmlns:p14="http://schemas.microsoft.com/office/powerpoint/2010/main" val="3815564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1117</TotalTime>
  <Words>749</Words>
  <Application>Microsoft Macintosh PowerPoint</Application>
  <PresentationFormat>Widescreen</PresentationFormat>
  <Paragraphs>178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João Pargana</dc:creator>
  <cp:lastModifiedBy>Samuel Barata</cp:lastModifiedBy>
  <cp:revision>16</cp:revision>
  <dcterms:created xsi:type="dcterms:W3CDTF">2020-04-03T11:06:18Z</dcterms:created>
  <dcterms:modified xsi:type="dcterms:W3CDTF">2020-04-09T11:29:09Z</dcterms:modified>
</cp:coreProperties>
</file>