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bXao3s5cz5/bG375LOHuOmOr4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18404774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18404774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18404774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18404774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18404774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18404774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18404774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18404774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18404774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18404774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18404774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18404774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18404774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18404774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18404774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18404774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18404774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18404774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18404774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18404774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1840477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1840477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18404774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1840477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18404774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1840477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18404774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18404774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18404774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18404774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18404774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18404774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7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37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3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3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74271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20"/>
              <a:t>Processamento de Linguagem Natural aplicada à Gestão Pública</a:t>
            </a:r>
            <a:endParaRPr sz="29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184047745_0_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entre vetores</a:t>
            </a:r>
            <a:endParaRPr/>
          </a:p>
        </p:txBody>
      </p:sp>
      <p:sp>
        <p:nvSpPr>
          <p:cNvPr id="142" name="Google Shape;142;g13184047745_0_75"/>
          <p:cNvSpPr txBox="1"/>
          <p:nvPr/>
        </p:nvSpPr>
        <p:spPr>
          <a:xfrm>
            <a:off x="384500" y="1255050"/>
            <a:ext cx="813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Uma das definições mais usuais de distância entre vetores é a distância euclidiana: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3" name="Google Shape;143;g13184047745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300" y="2034400"/>
            <a:ext cx="3649001" cy="23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184047745_0_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entre vetores</a:t>
            </a:r>
            <a:endParaRPr/>
          </a:p>
        </p:txBody>
      </p:sp>
      <p:sp>
        <p:nvSpPr>
          <p:cNvPr id="149" name="Google Shape;149;g13184047745_0_86"/>
          <p:cNvSpPr txBox="1"/>
          <p:nvPr/>
        </p:nvSpPr>
        <p:spPr>
          <a:xfrm>
            <a:off x="384500" y="1255050"/>
            <a:ext cx="813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Uma segunda métrica muito utilizada em NLP é a similaridade cosseno: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Google Shape;150;g13184047745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400" y="1766000"/>
            <a:ext cx="4091608" cy="31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3184047745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775" y="2778213"/>
            <a:ext cx="2737875" cy="9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184047745_0_9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Cálculo de similaridade no Python</a:t>
            </a:r>
            <a:endParaRPr sz="4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184047745_0_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Similaridade Semântica</a:t>
            </a:r>
            <a:endParaRPr/>
          </a:p>
        </p:txBody>
      </p:sp>
      <p:sp>
        <p:nvSpPr>
          <p:cNvPr id="162" name="Google Shape;162;g13184047745_0_99"/>
          <p:cNvSpPr txBox="1"/>
          <p:nvPr>
            <p:ph idx="1" type="body"/>
          </p:nvPr>
        </p:nvSpPr>
        <p:spPr>
          <a:xfrm>
            <a:off x="311700" y="1130725"/>
            <a:ext cx="85206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aplicação que fizemos até o momento, palavras distintas com semântica similar são tratadas independentemente. Exemplo: belo e bonito.</a:t>
            </a:r>
            <a:endParaRPr/>
          </a:p>
        </p:txBody>
      </p:sp>
      <p:sp>
        <p:nvSpPr>
          <p:cNvPr id="163" name="Google Shape;163;g13184047745_0_99"/>
          <p:cNvSpPr txBox="1"/>
          <p:nvPr>
            <p:ph idx="1" type="body"/>
          </p:nvPr>
        </p:nvSpPr>
        <p:spPr>
          <a:xfrm>
            <a:off x="311700" y="2197150"/>
            <a:ext cx="85206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resolver? “Resumir”, estatisticamente, a informação contida em grupos de palavras com semântica similar (campos semânticos):</a:t>
            </a:r>
            <a:endParaRPr/>
          </a:p>
        </p:txBody>
      </p:sp>
      <p:sp>
        <p:nvSpPr>
          <p:cNvPr id="164" name="Google Shape;164;g13184047745_0_99"/>
          <p:cNvSpPr txBox="1"/>
          <p:nvPr>
            <p:ph idx="1" type="body"/>
          </p:nvPr>
        </p:nvSpPr>
        <p:spPr>
          <a:xfrm>
            <a:off x="1599575" y="3147500"/>
            <a:ext cx="2147700" cy="16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Médico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Hospital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Enfermeiro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…</a:t>
            </a:r>
            <a:endParaRPr/>
          </a:p>
        </p:txBody>
      </p:sp>
      <p:sp>
        <p:nvSpPr>
          <p:cNvPr id="165" name="Google Shape;165;g13184047745_0_99"/>
          <p:cNvSpPr txBox="1"/>
          <p:nvPr>
            <p:ph idx="1" type="body"/>
          </p:nvPr>
        </p:nvSpPr>
        <p:spPr>
          <a:xfrm>
            <a:off x="4933450" y="3147500"/>
            <a:ext cx="2147700" cy="16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Sistema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Programação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184047745_0_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</a:t>
            </a:r>
            <a:endParaRPr/>
          </a:p>
        </p:txBody>
      </p:sp>
      <p:sp>
        <p:nvSpPr>
          <p:cNvPr id="171" name="Google Shape;171;g13184047745_0_108"/>
          <p:cNvSpPr txBox="1"/>
          <p:nvPr>
            <p:ph idx="1" type="body"/>
          </p:nvPr>
        </p:nvSpPr>
        <p:spPr>
          <a:xfrm>
            <a:off x="311700" y="1130725"/>
            <a:ext cx="85206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das formas de condensar, estatisticamente, a informação contida em dados é através dos métodos de </a:t>
            </a:r>
            <a:r>
              <a:rPr b="1" lang="pt-BR"/>
              <a:t>redução de dimensionalidade</a:t>
            </a:r>
            <a:r>
              <a:rPr lang="pt-BR"/>
              <a:t>.</a:t>
            </a:r>
            <a:endParaRPr/>
          </a:p>
        </p:txBody>
      </p:sp>
      <p:sp>
        <p:nvSpPr>
          <p:cNvPr id="172" name="Google Shape;172;g13184047745_0_108"/>
          <p:cNvSpPr txBox="1"/>
          <p:nvPr/>
        </p:nvSpPr>
        <p:spPr>
          <a:xfrm>
            <a:off x="554850" y="2495550"/>
            <a:ext cx="429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PCA (</a:t>
            </a:r>
            <a:r>
              <a:rPr i="1" lang="pt-BR" sz="1500"/>
              <a:t>Principal Components Analysis</a:t>
            </a:r>
            <a:r>
              <a:rPr lang="pt-BR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NMF (</a:t>
            </a:r>
            <a:r>
              <a:rPr i="1" lang="pt-BR" sz="1500"/>
              <a:t>Non-negative Matrix Factorization</a:t>
            </a:r>
            <a:r>
              <a:rPr lang="pt-BR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SVD (</a:t>
            </a:r>
            <a:r>
              <a:rPr i="1" lang="pt-BR" sz="1500"/>
              <a:t>Singular Value Decomposition</a:t>
            </a:r>
            <a:r>
              <a:rPr lang="pt-BR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t-SNE</a:t>
            </a:r>
            <a:endParaRPr sz="1800"/>
          </a:p>
        </p:txBody>
      </p:sp>
      <p:sp>
        <p:nvSpPr>
          <p:cNvPr id="173" name="Google Shape;173;g13184047745_0_108"/>
          <p:cNvSpPr txBox="1"/>
          <p:nvPr/>
        </p:nvSpPr>
        <p:spPr>
          <a:xfrm>
            <a:off x="5288700" y="2328750"/>
            <a:ext cx="3112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As informações contidas em muitas dimensões (variáveis, colunas) são convertidas em espaços de menor dimensão, reunindo informações de variáveis correlacionadas buscando preservar o maior volume de informação possível.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184047745_0_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Componentes Principais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11">
                <a:solidFill>
                  <a:srgbClr val="666666"/>
                </a:solidFill>
              </a:rPr>
              <a:t>(</a:t>
            </a:r>
            <a:r>
              <a:rPr i="1" lang="pt-BR" sz="1911">
                <a:solidFill>
                  <a:srgbClr val="666666"/>
                </a:solidFill>
              </a:rPr>
              <a:t>Principal Components Analysis </a:t>
            </a:r>
            <a:r>
              <a:rPr lang="pt-BR" sz="1911">
                <a:solidFill>
                  <a:srgbClr val="666666"/>
                </a:solidFill>
              </a:rPr>
              <a:t>- PCA)</a:t>
            </a:r>
            <a:endParaRPr sz="1911">
              <a:solidFill>
                <a:srgbClr val="666666"/>
              </a:solidFill>
            </a:endParaRPr>
          </a:p>
        </p:txBody>
      </p:sp>
      <p:pic>
        <p:nvPicPr>
          <p:cNvPr id="179" name="Google Shape;179;g13184047745_0_142"/>
          <p:cNvPicPr preferRelativeResize="0"/>
          <p:nvPr/>
        </p:nvPicPr>
        <p:blipFill rotWithShape="1">
          <a:blip r:embed="rId3">
            <a:alphaModFix/>
          </a:blip>
          <a:srcRect b="12265" l="0" r="73931" t="0"/>
          <a:stretch/>
        </p:blipFill>
        <p:spPr>
          <a:xfrm>
            <a:off x="228600" y="1392625"/>
            <a:ext cx="2274227" cy="24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3184047745_0_142"/>
          <p:cNvSpPr txBox="1"/>
          <p:nvPr/>
        </p:nvSpPr>
        <p:spPr>
          <a:xfrm>
            <a:off x="522375" y="3699725"/>
            <a:ext cx="154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Dados na representação original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13184047745_0_134"/>
          <p:cNvPicPr preferRelativeResize="0"/>
          <p:nvPr/>
        </p:nvPicPr>
        <p:blipFill rotWithShape="1">
          <a:blip r:embed="rId3">
            <a:alphaModFix/>
          </a:blip>
          <a:srcRect b="0" l="0" r="42333" t="0"/>
          <a:stretch/>
        </p:blipFill>
        <p:spPr>
          <a:xfrm>
            <a:off x="228600" y="1392625"/>
            <a:ext cx="5030976" cy="28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3184047745_0_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Componentes Principais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11">
                <a:solidFill>
                  <a:srgbClr val="666666"/>
                </a:solidFill>
              </a:rPr>
              <a:t>(</a:t>
            </a:r>
            <a:r>
              <a:rPr i="1" lang="pt-BR" sz="1911">
                <a:solidFill>
                  <a:srgbClr val="666666"/>
                </a:solidFill>
              </a:rPr>
              <a:t>Principal Components Analysis </a:t>
            </a:r>
            <a:r>
              <a:rPr lang="pt-BR" sz="1911">
                <a:solidFill>
                  <a:srgbClr val="666666"/>
                </a:solidFill>
              </a:rPr>
              <a:t>- PCA)</a:t>
            </a:r>
            <a:endParaRPr sz="1911">
              <a:solidFill>
                <a:srgbClr val="666666"/>
              </a:solidFill>
            </a:endParaRPr>
          </a:p>
        </p:txBody>
      </p:sp>
      <p:pic>
        <p:nvPicPr>
          <p:cNvPr id="187" name="Google Shape;187;g13184047745_0_134"/>
          <p:cNvPicPr preferRelativeResize="0"/>
          <p:nvPr/>
        </p:nvPicPr>
        <p:blipFill rotWithShape="1">
          <a:blip r:embed="rId3">
            <a:alphaModFix/>
          </a:blip>
          <a:srcRect b="12265" l="0" r="73931" t="0"/>
          <a:stretch/>
        </p:blipFill>
        <p:spPr>
          <a:xfrm>
            <a:off x="228600" y="1392625"/>
            <a:ext cx="2274227" cy="24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3184047745_0_134"/>
          <p:cNvSpPr txBox="1"/>
          <p:nvPr/>
        </p:nvSpPr>
        <p:spPr>
          <a:xfrm>
            <a:off x="330075" y="3699725"/>
            <a:ext cx="19260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Dados na representação original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g13184047745_0_134"/>
          <p:cNvSpPr txBox="1"/>
          <p:nvPr/>
        </p:nvSpPr>
        <p:spPr>
          <a:xfrm>
            <a:off x="2978000" y="3819453"/>
            <a:ext cx="227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Componentes Principais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13184047745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92625"/>
            <a:ext cx="8724173" cy="28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3184047745_0_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Componentes Principais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11">
                <a:solidFill>
                  <a:srgbClr val="666666"/>
                </a:solidFill>
              </a:rPr>
              <a:t>(</a:t>
            </a:r>
            <a:r>
              <a:rPr i="1" lang="pt-BR" sz="1911">
                <a:solidFill>
                  <a:srgbClr val="666666"/>
                </a:solidFill>
              </a:rPr>
              <a:t>Principal Components Analysis </a:t>
            </a:r>
            <a:r>
              <a:rPr lang="pt-BR" sz="1911">
                <a:solidFill>
                  <a:srgbClr val="666666"/>
                </a:solidFill>
              </a:rPr>
              <a:t>- PCA)</a:t>
            </a:r>
            <a:endParaRPr sz="1911">
              <a:solidFill>
                <a:srgbClr val="666666"/>
              </a:solidFill>
            </a:endParaRPr>
          </a:p>
        </p:txBody>
      </p:sp>
      <p:sp>
        <p:nvSpPr>
          <p:cNvPr id="196" name="Google Shape;196;g13184047745_0_150"/>
          <p:cNvSpPr txBox="1"/>
          <p:nvPr/>
        </p:nvSpPr>
        <p:spPr>
          <a:xfrm>
            <a:off x="330075" y="3699725"/>
            <a:ext cx="19260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Dados na representação original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g13184047745_0_150"/>
          <p:cNvSpPr txBox="1"/>
          <p:nvPr/>
        </p:nvSpPr>
        <p:spPr>
          <a:xfrm>
            <a:off x="2978000" y="3819453"/>
            <a:ext cx="227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Componentes Principais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g13184047745_0_150"/>
          <p:cNvSpPr txBox="1"/>
          <p:nvPr/>
        </p:nvSpPr>
        <p:spPr>
          <a:xfrm>
            <a:off x="5829050" y="3819450"/>
            <a:ext cx="30942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Dados na representação dos componentes principais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13184047745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92625"/>
            <a:ext cx="8724173" cy="283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g13184047745_0_121"/>
          <p:cNvCxnSpPr/>
          <p:nvPr/>
        </p:nvCxnSpPr>
        <p:spPr>
          <a:xfrm>
            <a:off x="6427550" y="2539100"/>
            <a:ext cx="0" cy="24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5" name="Google Shape;205;g13184047745_0_121"/>
          <p:cNvCxnSpPr/>
          <p:nvPr/>
        </p:nvCxnSpPr>
        <p:spPr>
          <a:xfrm>
            <a:off x="6666950" y="2611625"/>
            <a:ext cx="0" cy="17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" name="Google Shape;206;g13184047745_0_121"/>
          <p:cNvCxnSpPr/>
          <p:nvPr/>
        </p:nvCxnSpPr>
        <p:spPr>
          <a:xfrm>
            <a:off x="8197675" y="2785700"/>
            <a:ext cx="0" cy="17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7" name="Google Shape;207;g13184047745_0_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Componentes Principais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11">
                <a:solidFill>
                  <a:srgbClr val="666666"/>
                </a:solidFill>
              </a:rPr>
              <a:t>(</a:t>
            </a:r>
            <a:r>
              <a:rPr i="1" lang="pt-BR" sz="1911">
                <a:solidFill>
                  <a:srgbClr val="666666"/>
                </a:solidFill>
              </a:rPr>
              <a:t>Principal Components Analysis </a:t>
            </a:r>
            <a:r>
              <a:rPr lang="pt-BR" sz="1911">
                <a:solidFill>
                  <a:srgbClr val="666666"/>
                </a:solidFill>
              </a:rPr>
              <a:t>- PCA)</a:t>
            </a:r>
            <a:endParaRPr sz="1911">
              <a:solidFill>
                <a:srgbClr val="666666"/>
              </a:solidFill>
            </a:endParaRPr>
          </a:p>
        </p:txBody>
      </p:sp>
      <p:sp>
        <p:nvSpPr>
          <p:cNvPr id="208" name="Google Shape;208;g13184047745_0_121"/>
          <p:cNvSpPr txBox="1"/>
          <p:nvPr/>
        </p:nvSpPr>
        <p:spPr>
          <a:xfrm>
            <a:off x="330075" y="3699725"/>
            <a:ext cx="19260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Dados na representação original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g13184047745_0_121"/>
          <p:cNvSpPr txBox="1"/>
          <p:nvPr/>
        </p:nvSpPr>
        <p:spPr>
          <a:xfrm>
            <a:off x="2978000" y="3819453"/>
            <a:ext cx="227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Componentes Principais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g13184047745_0_121"/>
          <p:cNvSpPr txBox="1"/>
          <p:nvPr/>
        </p:nvSpPr>
        <p:spPr>
          <a:xfrm>
            <a:off x="5829050" y="3819450"/>
            <a:ext cx="30942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Dados na representação dos componentes principais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184047745_0_161"/>
          <p:cNvSpPr txBox="1"/>
          <p:nvPr>
            <p:ph type="title"/>
          </p:nvPr>
        </p:nvSpPr>
        <p:spPr>
          <a:xfrm>
            <a:off x="490250" y="526350"/>
            <a:ext cx="6626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TF-IDF + SVD + Cosine Similarity no</a:t>
            </a:r>
            <a:r>
              <a:rPr lang="pt-BR" sz="3500"/>
              <a:t> Python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Conversão de texto em números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152475"/>
            <a:ext cx="75204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Para realizar operações computacionais e aplicar métodos estatísticos a textos, </a:t>
            </a:r>
            <a:r>
              <a:rPr b="1" lang="pt-BR"/>
              <a:t>vamos</a:t>
            </a:r>
            <a:r>
              <a:rPr lang="pt-BR"/>
              <a:t> estudar formas de </a:t>
            </a:r>
            <a:r>
              <a:rPr b="1" lang="pt-BR"/>
              <a:t>converter textos em números</a:t>
            </a:r>
            <a:r>
              <a:rPr lang="pt-BR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Vamos ver métodos para representar textos e palavras como </a:t>
            </a:r>
            <a:r>
              <a:rPr b="1" lang="pt-BR"/>
              <a:t>vetores</a:t>
            </a:r>
            <a:r>
              <a:rPr lang="pt-BR"/>
              <a:t>.</a:t>
            </a:r>
            <a:endParaRPr/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625" y="2786450"/>
            <a:ext cx="1368724" cy="136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7799" y="2756438"/>
            <a:ext cx="20955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3300275" y="3382463"/>
            <a:ext cx="1368600" cy="17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i="1" lang="pt-BR"/>
              <a:t>Bag of Words</a:t>
            </a:r>
            <a:endParaRPr/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1152475"/>
            <a:ext cx="8520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Uma forma de relativizar a importância de cada termo é dividir a frequência no texto pelo número de </a:t>
            </a:r>
            <a:r>
              <a:rPr b="1" lang="pt-BR"/>
              <a:t>documentos</a:t>
            </a:r>
            <a:r>
              <a:rPr lang="pt-BR"/>
              <a:t> em que aparece.</a:t>
            </a:r>
            <a:endParaRPr/>
          </a:p>
        </p:txBody>
      </p:sp>
      <p:sp>
        <p:nvSpPr>
          <p:cNvPr id="75" name="Google Shape;75;p25"/>
          <p:cNvSpPr txBox="1"/>
          <p:nvPr/>
        </p:nvSpPr>
        <p:spPr>
          <a:xfrm>
            <a:off x="493300" y="2103825"/>
            <a:ext cx="16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Term Frequency</a:t>
            </a:r>
            <a:endParaRPr b="0" i="1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25"/>
          <p:cNvSpPr txBox="1"/>
          <p:nvPr/>
        </p:nvSpPr>
        <p:spPr>
          <a:xfrm>
            <a:off x="493868" y="3843775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Frequency</a:t>
            </a:r>
            <a:endParaRPr b="0" i="1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423" y="4200575"/>
            <a:ext cx="4149575" cy="51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4125" y="2811800"/>
            <a:ext cx="3814375" cy="12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5"/>
          <p:cNvSpPr txBox="1"/>
          <p:nvPr/>
        </p:nvSpPr>
        <p:spPr>
          <a:xfrm>
            <a:off x="5002025" y="2225775"/>
            <a:ext cx="389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Term Frequency - Inverse Document Frequency</a:t>
            </a: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(TF-IDF)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" name="Google Shape;8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302" y="2504026"/>
            <a:ext cx="3750625" cy="12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184047745_0_0"/>
          <p:cNvSpPr txBox="1"/>
          <p:nvPr>
            <p:ph type="title"/>
          </p:nvPr>
        </p:nvSpPr>
        <p:spPr>
          <a:xfrm>
            <a:off x="490250" y="526350"/>
            <a:ext cx="738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Cálculo de similaridade entre documentos (ou termos)</a:t>
            </a:r>
            <a:endParaRPr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184047745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Cálculos de similaridade</a:t>
            </a:r>
            <a:endParaRPr/>
          </a:p>
        </p:txBody>
      </p:sp>
      <p:pic>
        <p:nvPicPr>
          <p:cNvPr id="91" name="Google Shape;91;g13184047745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899" y="2146763"/>
            <a:ext cx="20955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3184047745_0_4"/>
          <p:cNvSpPr txBox="1"/>
          <p:nvPr/>
        </p:nvSpPr>
        <p:spPr>
          <a:xfrm>
            <a:off x="1124500" y="16573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DTM ou da TF-IDF</a:t>
            </a:r>
            <a:endParaRPr/>
          </a:p>
        </p:txBody>
      </p:sp>
      <p:sp>
        <p:nvSpPr>
          <p:cNvPr id="93" name="Google Shape;93;g13184047745_0_4"/>
          <p:cNvSpPr txBox="1"/>
          <p:nvPr/>
        </p:nvSpPr>
        <p:spPr>
          <a:xfrm>
            <a:off x="4124500" y="1585650"/>
            <a:ext cx="417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Uma das possibilidades da álgebra linear é o </a:t>
            </a:r>
            <a:r>
              <a:rPr b="1" lang="pt-BR" sz="1500">
                <a:latin typeface="Proxima Nova"/>
                <a:ea typeface="Proxima Nova"/>
                <a:cs typeface="Proxima Nova"/>
                <a:sym typeface="Proxima Nova"/>
              </a:rPr>
              <a:t>cálculo de distância entre vetores</a:t>
            </a: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g13184047745_0_4"/>
          <p:cNvSpPr txBox="1"/>
          <p:nvPr/>
        </p:nvSpPr>
        <p:spPr>
          <a:xfrm>
            <a:off x="4204300" y="32237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Aplicado às </a:t>
            </a:r>
            <a:r>
              <a:rPr b="1" lang="pt-BR" sz="1500">
                <a:solidFill>
                  <a:srgbClr val="741B47"/>
                </a:solidFill>
                <a:latin typeface="Proxima Nova"/>
                <a:ea typeface="Proxima Nova"/>
                <a:cs typeface="Proxima Nova"/>
                <a:sym typeface="Proxima Nova"/>
              </a:rPr>
              <a:t>colunas </a:t>
            </a: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da matriz: </a:t>
            </a:r>
            <a:r>
              <a:rPr b="1" lang="pt-BR" sz="1500">
                <a:solidFill>
                  <a:srgbClr val="741B47"/>
                </a:solidFill>
                <a:latin typeface="Proxima Nova"/>
                <a:ea typeface="Proxima Nova"/>
                <a:cs typeface="Proxima Nova"/>
                <a:sym typeface="Proxima Nova"/>
              </a:rPr>
              <a:t>distância</a:t>
            </a: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 entre </a:t>
            </a:r>
            <a:r>
              <a:rPr b="1" lang="pt-BR" sz="1500">
                <a:solidFill>
                  <a:srgbClr val="741B47"/>
                </a:solidFill>
                <a:latin typeface="Proxima Nova"/>
                <a:ea typeface="Proxima Nova"/>
                <a:cs typeface="Proxima Nova"/>
                <a:sym typeface="Proxima Nova"/>
              </a:rPr>
              <a:t>termos</a:t>
            </a:r>
            <a:endParaRPr b="1" sz="1800">
              <a:solidFill>
                <a:srgbClr val="741B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g13184047745_0_4"/>
          <p:cNvSpPr txBox="1"/>
          <p:nvPr/>
        </p:nvSpPr>
        <p:spPr>
          <a:xfrm>
            <a:off x="4204300" y="2490450"/>
            <a:ext cx="270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Aplicado às </a:t>
            </a:r>
            <a:r>
              <a:rPr b="1" lang="pt-BR" sz="15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linhas</a:t>
            </a: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distância </a:t>
            </a: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entre </a:t>
            </a:r>
            <a:r>
              <a:rPr b="1" lang="pt-BR" sz="15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documentos</a:t>
            </a:r>
            <a:endParaRPr b="1" sz="18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184047745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</a:t>
            </a:r>
            <a:endParaRPr/>
          </a:p>
        </p:txBody>
      </p:sp>
      <p:sp>
        <p:nvSpPr>
          <p:cNvPr id="101" name="Google Shape;101;g13184047745_0_17"/>
          <p:cNvSpPr txBox="1"/>
          <p:nvPr/>
        </p:nvSpPr>
        <p:spPr>
          <a:xfrm>
            <a:off x="384500" y="1255050"/>
            <a:ext cx="573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Um vetor é, </a:t>
            </a:r>
            <a:r>
              <a:rPr i="1" lang="pt-BR" sz="1600">
                <a:latin typeface="Proxima Nova"/>
                <a:ea typeface="Proxima Nova"/>
                <a:cs typeface="Proxima Nova"/>
                <a:sym typeface="Proxima Nova"/>
              </a:rPr>
              <a:t>informalmente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, uma lista (ordenada) de números.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g13184047745_0_17"/>
          <p:cNvSpPr txBox="1"/>
          <p:nvPr/>
        </p:nvSpPr>
        <p:spPr>
          <a:xfrm>
            <a:off x="391749" y="1609950"/>
            <a:ext cx="68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Proxima Nova"/>
                <a:ea typeface="Proxima Nova"/>
                <a:cs typeface="Proxima Nova"/>
                <a:sym typeface="Proxima Nova"/>
              </a:rPr>
              <a:t>Definição formal: elemento de um espaço vetorial, com </a:t>
            </a:r>
            <a:r>
              <a:rPr lang="pt-BR" sz="1000">
                <a:latin typeface="Proxima Nova"/>
                <a:ea typeface="Proxima Nova"/>
                <a:cs typeface="Proxima Nova"/>
                <a:sym typeface="Proxima Nova"/>
              </a:rPr>
              <a:t>operações de adição e multiplicação por escalar definidas.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g13184047745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800" y="2504600"/>
            <a:ext cx="1472625" cy="13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3184047745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275" y="2917375"/>
            <a:ext cx="2610375" cy="5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3184047745_0_17"/>
          <p:cNvSpPr txBox="1"/>
          <p:nvPr/>
        </p:nvSpPr>
        <p:spPr>
          <a:xfrm>
            <a:off x="1588750" y="2535450"/>
            <a:ext cx="12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Vetor linha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g13184047745_0_17"/>
          <p:cNvSpPr txBox="1"/>
          <p:nvPr/>
        </p:nvSpPr>
        <p:spPr>
          <a:xfrm>
            <a:off x="5448250" y="2171550"/>
            <a:ext cx="12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Vetor coluna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184047745_0_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</a:t>
            </a:r>
            <a:endParaRPr/>
          </a:p>
        </p:txBody>
      </p:sp>
      <p:sp>
        <p:nvSpPr>
          <p:cNvPr id="112" name="Google Shape;112;g13184047745_0_35"/>
          <p:cNvSpPr txBox="1"/>
          <p:nvPr/>
        </p:nvSpPr>
        <p:spPr>
          <a:xfrm>
            <a:off x="384500" y="1255050"/>
            <a:ext cx="573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Operações básicas com vetores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3" name="Google Shape;113;g13184047745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000" y="1958209"/>
            <a:ext cx="2622925" cy="3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3184047745_0_35"/>
          <p:cNvSpPr txBox="1"/>
          <p:nvPr/>
        </p:nvSpPr>
        <p:spPr>
          <a:xfrm>
            <a:off x="482400" y="1923475"/>
            <a:ext cx="111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Soma: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g13184047745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2800" y="2731300"/>
            <a:ext cx="3213726" cy="8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3184047745_0_35"/>
          <p:cNvSpPr txBox="1"/>
          <p:nvPr/>
        </p:nvSpPr>
        <p:spPr>
          <a:xfrm>
            <a:off x="482400" y="2880150"/>
            <a:ext cx="153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Transposição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g13184047745_0_35"/>
          <p:cNvSpPr txBox="1"/>
          <p:nvPr/>
        </p:nvSpPr>
        <p:spPr>
          <a:xfrm>
            <a:off x="456975" y="3960750"/>
            <a:ext cx="173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Produto escalar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Google Shape;118;g13184047745_0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8725" y="3960745"/>
            <a:ext cx="4409226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184047745_0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</a:t>
            </a:r>
            <a:endParaRPr/>
          </a:p>
        </p:txBody>
      </p:sp>
      <p:sp>
        <p:nvSpPr>
          <p:cNvPr id="124" name="Google Shape;124;g13184047745_0_66"/>
          <p:cNvSpPr txBox="1"/>
          <p:nvPr/>
        </p:nvSpPr>
        <p:spPr>
          <a:xfrm>
            <a:off x="384500" y="1255050"/>
            <a:ext cx="573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Operações básicas com vetores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g13184047745_0_66"/>
          <p:cNvSpPr txBox="1"/>
          <p:nvPr/>
        </p:nvSpPr>
        <p:spPr>
          <a:xfrm>
            <a:off x="482400" y="2304475"/>
            <a:ext cx="283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Norma (euclidiana, tamanho):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6" name="Google Shape;126;g13184047745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800" y="2233675"/>
            <a:ext cx="304495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184047745_0_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</a:t>
            </a:r>
            <a:endParaRPr/>
          </a:p>
        </p:txBody>
      </p:sp>
      <p:sp>
        <p:nvSpPr>
          <p:cNvPr id="132" name="Google Shape;132;g13184047745_0_51"/>
          <p:cNvSpPr txBox="1"/>
          <p:nvPr/>
        </p:nvSpPr>
        <p:spPr>
          <a:xfrm>
            <a:off x="384500" y="1255050"/>
            <a:ext cx="573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Operações básicas com vetores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g13184047745_0_51"/>
          <p:cNvSpPr txBox="1"/>
          <p:nvPr/>
        </p:nvSpPr>
        <p:spPr>
          <a:xfrm>
            <a:off x="482400" y="2304475"/>
            <a:ext cx="283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Norma (euclidiana, tamanho):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4" name="Google Shape;134;g13184047745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800" y="2233675"/>
            <a:ext cx="304495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3184047745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768" y="3491863"/>
            <a:ext cx="1244250" cy="3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3184047745_0_51"/>
          <p:cNvSpPr/>
          <p:nvPr/>
        </p:nvSpPr>
        <p:spPr>
          <a:xfrm>
            <a:off x="4922350" y="2926075"/>
            <a:ext cx="185100" cy="36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