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Proxima Nov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Fqv05ZxEPpgaEc22F4kY8Woe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ProximaNova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30c83ca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130c83ca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5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5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contexto.m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W8xGfQoPEJCJXuTb9BrTm-Z0pkijm09r/view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eta.openai.com/playground" TargetMode="External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ortal.tcu.gov.br/licitacoes-e-contratos-do-tcu/licitacoes/etec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ortal.tcu.gov.br/imprensa/noticias/inteligencia-artificial-auxilia-fiscalizacao-do-tcu-sobre-compras-relacionadas-a-covid-19.htm" TargetMode="External"/><Relationship Id="rId4" Type="http://schemas.openxmlformats.org/officeDocument/2006/relationships/hyperlink" Target="https://g1.globo.com/economia/tecnologia/noticia/como-as-robos-alice-sofia-e-monica-ajudam-o-tcu-a-cacar-irregularidades-em-licitacoes.g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Relationship Id="rId4" Type="http://schemas.openxmlformats.org/officeDocument/2006/relationships/hyperlink" Target="https://github.com/peluz/lener-br" TargetMode="External"/><Relationship Id="rId5" Type="http://schemas.openxmlformats.org/officeDocument/2006/relationships/hyperlink" Target="http://next.unb.br/" TargetMode="External"/><Relationship Id="rId6" Type="http://schemas.openxmlformats.org/officeDocument/2006/relationships/hyperlink" Target="https://cic.unb.br/" TargetMode="External"/><Relationship Id="rId7" Type="http://schemas.openxmlformats.org/officeDocument/2006/relationships/hyperlink" Target="https://cic.unb.br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oursera.org/" TargetMode="External"/><Relationship Id="rId10" Type="http://schemas.openxmlformats.org/officeDocument/2006/relationships/hyperlink" Target="https://www.coursera.org/specializations/mathematics-machine-learning" TargetMode="External"/><Relationship Id="rId13" Type="http://schemas.openxmlformats.org/officeDocument/2006/relationships/hyperlink" Target="https://www.edx.org/" TargetMode="External"/><Relationship Id="rId1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codecademy.com/catalog/language/python" TargetMode="External"/><Relationship Id="rId4" Type="http://schemas.openxmlformats.org/officeDocument/2006/relationships/hyperlink" Target="https://www.freecodecamp.org/learn/data-analysis-with-python/" TargetMode="External"/><Relationship Id="rId9" Type="http://schemas.openxmlformats.org/officeDocument/2006/relationships/hyperlink" Target="https://www.edx.org/course/statistical-learning" TargetMode="External"/><Relationship Id="rId5" Type="http://schemas.openxmlformats.org/officeDocument/2006/relationships/hyperlink" Target="https://www.datacamp.com/courses/intro-to-python-for-data-science" TargetMode="External"/><Relationship Id="rId6" Type="http://schemas.openxmlformats.org/officeDocument/2006/relationships/hyperlink" Target="https://cursosextensao.usp.br/course/view.php?id=2721" TargetMode="External"/><Relationship Id="rId7" Type="http://schemas.openxmlformats.org/officeDocument/2006/relationships/hyperlink" Target="https://course.spacy.io/en" TargetMode="External"/><Relationship Id="rId8" Type="http://schemas.openxmlformats.org/officeDocument/2006/relationships/hyperlink" Target="https://www.coursera.org/learn/machine-learning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forms.gle/4q9efuxHqEdQxubz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74271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Processamento de Linguagem Natural aplicada à Gestão Pública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1241300" y="2225148"/>
            <a:ext cx="28392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4830359" y="2222706"/>
            <a:ext cx="28392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5752609" y="2531408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2091375" y="2535650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Aplicação de métodos estatísticos e computacionais a textos</a:t>
            </a:r>
            <a:endParaRPr sz="2220"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Métodos matemáticos, estatísticos e computacionais aplicam-se, de forma geral, a números.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109" y="2409608"/>
            <a:ext cx="582600" cy="5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/>
        </p:nvSpPr>
        <p:spPr>
          <a:xfrm>
            <a:off x="1294000" y="2505050"/>
            <a:ext cx="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+ 2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2975" y="2313138"/>
            <a:ext cx="486051" cy="6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/>
        </p:nvSpPr>
        <p:spPr>
          <a:xfrm>
            <a:off x="3452651" y="250505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4955234" y="2500808"/>
            <a:ext cx="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+ 2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7113878" y="2500808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>
            <a:off x="1241300" y="2225148"/>
            <a:ext cx="28392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4830359" y="2222706"/>
            <a:ext cx="28392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5752609" y="2531408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2091375" y="2535650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Aplicação de métodos estatísticos e computacionais a textos</a:t>
            </a:r>
            <a:endParaRPr sz="2220"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Métodos matemáticos, estatísticos e computacionais aplicam-se, de forma geral, a números.</a:t>
            </a:r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3109" y="2409608"/>
            <a:ext cx="582600" cy="5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1294000" y="2505050"/>
            <a:ext cx="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+ 2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2975" y="2313138"/>
            <a:ext cx="486051" cy="6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/>
        </p:nvSpPr>
        <p:spPr>
          <a:xfrm>
            <a:off x="3452651" y="250505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4955234" y="2500808"/>
            <a:ext cx="7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 + 2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7113878" y="2500808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4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250700" y="3511125"/>
            <a:ext cx="4217100" cy="9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2319975" y="3821625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303400" y="3791025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Rei - Homem + Mulher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1575" y="3599113"/>
            <a:ext cx="486051" cy="6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3681249" y="3791025"/>
            <a:ext cx="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???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4638950" y="3511125"/>
            <a:ext cx="4217100" cy="95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6708225" y="3821625"/>
            <a:ext cx="12576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691650" y="3791025"/>
            <a:ext cx="19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Rei - Homem + Mulher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8069499" y="3791025"/>
            <a:ext cx="8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???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209" y="3699833"/>
            <a:ext cx="582600" cy="5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Aplicação de métodos estatísticos e computacionais a textos</a:t>
            </a:r>
            <a:endParaRPr sz="2220"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Métodos matemáticos, estatísticos e computacionais aplicam-se, de forma geral, a números.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954225" y="252547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10 e 20?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250" y="2611300"/>
            <a:ext cx="166221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775" y="2611300"/>
            <a:ext cx="228550" cy="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Aplicação de métodos estatísticos e computacionais a textos</a:t>
            </a:r>
            <a:endParaRPr sz="2220"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Métodos matemáticos, estatísticos e computacionais aplicam-se, de forma geral, a números.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954225" y="252547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10 e 20?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954225" y="2968025"/>
            <a:ext cx="43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“arroz” e “feijão”?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“arroz” e “software”?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250" y="2611300"/>
            <a:ext cx="166221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775" y="2611300"/>
            <a:ext cx="228550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014" y="3055594"/>
            <a:ext cx="166221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361" y="3462250"/>
            <a:ext cx="166221" cy="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Aplicação de métodos estatísticos e computacionais a textos</a:t>
            </a:r>
            <a:endParaRPr sz="2220"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11700" y="1152475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Métodos matemáticos, estatísticos e computacionais aplicam-se, de forma geral, a números.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954225" y="252547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10 e 20?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954225" y="2968025"/>
            <a:ext cx="43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“arroz” e “feijão”?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distância entre “arroz” e “software”?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250" y="2611300"/>
            <a:ext cx="166221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775" y="2611300"/>
            <a:ext cx="228550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1014" y="3055594"/>
            <a:ext cx="166221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7361" y="3462250"/>
            <a:ext cx="166221" cy="2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5707025" y="2954325"/>
            <a:ext cx="233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contexto.me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Conversão de texto em números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11700" y="1152475"/>
            <a:ext cx="7520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Para realizar estas operações e aplicar métodos estatísticos a textos, </a:t>
            </a:r>
            <a:r>
              <a:rPr b="1" lang="pt-BR"/>
              <a:t>vamos</a:t>
            </a:r>
            <a:r>
              <a:rPr lang="pt-BR"/>
              <a:t> estudar formas de </a:t>
            </a:r>
            <a:r>
              <a:rPr b="1" lang="pt-BR"/>
              <a:t>converter textos em números</a:t>
            </a:r>
            <a:r>
              <a:rPr lang="pt-BR"/>
              <a:t>. Na aula 03 veremos como representar textos e palavras como </a:t>
            </a:r>
            <a:r>
              <a:rPr b="1" lang="pt-BR"/>
              <a:t>vetores</a:t>
            </a:r>
            <a:r>
              <a:rPr lang="pt-BR"/>
              <a:t>.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625" y="2786450"/>
            <a:ext cx="1368724" cy="1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799" y="2756438"/>
            <a:ext cx="2095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/>
          <p:nvPr/>
        </p:nvSpPr>
        <p:spPr>
          <a:xfrm>
            <a:off x="3300275" y="3382463"/>
            <a:ext cx="13686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690025" y="1827100"/>
            <a:ext cx="3489600" cy="1777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campo de NLP tem múltiplas aplicações, além das que estudaremos. Muitos dos softwares que utilizamos diariamente aplicam métodos da área.</a:t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4337700" y="15314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Pares de observações: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914" y="1596784"/>
            <a:ext cx="510706" cy="3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3223148" y="1762194"/>
            <a:ext cx="1091975" cy="436775"/>
          </a:xfrm>
          <a:custGeom>
            <a:rect b="b" l="l" r="r" t="t"/>
            <a:pathLst>
              <a:path extrusionOk="0" h="17471" w="43679">
                <a:moveTo>
                  <a:pt x="0" y="17471"/>
                </a:moveTo>
                <a:cubicBezTo>
                  <a:pt x="8700" y="4425"/>
                  <a:pt x="28801" y="4954"/>
                  <a:pt x="436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337700" y="15314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Pares de observações: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914" y="1596784"/>
            <a:ext cx="510706" cy="3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/>
          <p:nvPr/>
        </p:nvSpPr>
        <p:spPr>
          <a:xfrm>
            <a:off x="3223148" y="1762194"/>
            <a:ext cx="1091975" cy="436775"/>
          </a:xfrm>
          <a:custGeom>
            <a:rect b="b" l="l" r="r" t="t"/>
            <a:pathLst>
              <a:path extrusionOk="0" h="17471" w="43679">
                <a:moveTo>
                  <a:pt x="0" y="17471"/>
                </a:moveTo>
                <a:cubicBezTo>
                  <a:pt x="8700" y="4425"/>
                  <a:pt x="28801" y="4954"/>
                  <a:pt x="436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672200" y="2022900"/>
            <a:ext cx="22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Labels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variável resposta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6808700" y="1882675"/>
            <a:ext cx="218375" cy="203350"/>
          </a:xfrm>
          <a:custGeom>
            <a:rect b="b" l="l" r="r" t="t"/>
            <a:pathLst>
              <a:path extrusionOk="0" h="8134" w="8735">
                <a:moveTo>
                  <a:pt x="0" y="0"/>
                </a:moveTo>
                <a:cubicBezTo>
                  <a:pt x="3309" y="2209"/>
                  <a:pt x="8735" y="4155"/>
                  <a:pt x="8735" y="8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6770700" y="1039950"/>
            <a:ext cx="22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Variáveis preditivas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6581875" y="1438375"/>
            <a:ext cx="240975" cy="195800"/>
          </a:xfrm>
          <a:custGeom>
            <a:rect b="b" l="l" r="r" t="t"/>
            <a:pathLst>
              <a:path extrusionOk="0" h="7832" w="9639">
                <a:moveTo>
                  <a:pt x="0" y="7832"/>
                </a:moveTo>
                <a:cubicBezTo>
                  <a:pt x="3843" y="6293"/>
                  <a:pt x="7344" y="3446"/>
                  <a:pt x="963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Processamento de Linguagem Natural aplicada à Gestão Pública</a:t>
            </a:r>
            <a:endParaRPr sz="2020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Professor</a:t>
            </a:r>
            <a:r>
              <a:rPr lang="pt-BR"/>
              <a:t>: Samuel Barbosa (samuelbarbosaa@gmail.com)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Trilha</a:t>
            </a:r>
            <a:r>
              <a:rPr lang="pt-BR"/>
              <a:t>: Dados, Monitoramento e Avaliação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Carga-horária</a:t>
            </a:r>
            <a:r>
              <a:rPr lang="pt-BR"/>
              <a:t>: 10 horas/aula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Período de realização</a:t>
            </a:r>
            <a:r>
              <a:rPr lang="pt-BR"/>
              <a:t>: 30 de maio; 01, 06, 08 e 15 de junho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Ementa do curso</a:t>
            </a:r>
            <a:r>
              <a:rPr lang="pt-BR"/>
              <a:t>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PDF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337700" y="15314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Pares de observações: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337700" y="2939925"/>
            <a:ext cx="43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de observações não pareado: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Utiliza-se um conjunto de medidas sem uma variável resposta associada.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914" y="1596784"/>
            <a:ext cx="510706" cy="30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/>
          <p:nvPr/>
        </p:nvSpPr>
        <p:spPr>
          <a:xfrm>
            <a:off x="3223148" y="1762194"/>
            <a:ext cx="1091975" cy="436775"/>
          </a:xfrm>
          <a:custGeom>
            <a:rect b="b" l="l" r="r" t="t"/>
            <a:pathLst>
              <a:path extrusionOk="0" h="17471" w="43679">
                <a:moveTo>
                  <a:pt x="0" y="17471"/>
                </a:moveTo>
                <a:cubicBezTo>
                  <a:pt x="8700" y="4425"/>
                  <a:pt x="28801" y="4954"/>
                  <a:pt x="436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6672200" y="2022900"/>
            <a:ext cx="22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Labels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variável resposta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6808700" y="1882675"/>
            <a:ext cx="218375" cy="203350"/>
          </a:xfrm>
          <a:custGeom>
            <a:rect b="b" l="l" r="r" t="t"/>
            <a:pathLst>
              <a:path extrusionOk="0" h="8134" w="8735">
                <a:moveTo>
                  <a:pt x="0" y="0"/>
                </a:moveTo>
                <a:cubicBezTo>
                  <a:pt x="3309" y="2209"/>
                  <a:pt x="8735" y="4155"/>
                  <a:pt x="8735" y="81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6770700" y="1039950"/>
            <a:ext cx="22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Variáveis preditivas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6581875" y="1438375"/>
            <a:ext cx="240975" cy="195800"/>
          </a:xfrm>
          <a:custGeom>
            <a:rect b="b" l="l" r="r" t="t"/>
            <a:pathLst>
              <a:path extrusionOk="0" h="7832" w="9639">
                <a:moveTo>
                  <a:pt x="0" y="7832"/>
                </a:moveTo>
                <a:cubicBezTo>
                  <a:pt x="3843" y="6293"/>
                  <a:pt x="7344" y="3446"/>
                  <a:pt x="963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3238225" y="2846625"/>
            <a:ext cx="1129600" cy="308750"/>
          </a:xfrm>
          <a:custGeom>
            <a:rect b="b" l="l" r="r" t="t"/>
            <a:pathLst>
              <a:path extrusionOk="0" h="12350" w="45184">
                <a:moveTo>
                  <a:pt x="0" y="0"/>
                </a:moveTo>
                <a:cubicBezTo>
                  <a:pt x="7749" y="13555"/>
                  <a:pt x="30371" y="7412"/>
                  <a:pt x="45184" y="1235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2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3411425" y="2439950"/>
            <a:ext cx="1671824" cy="1585368"/>
          </a:xfrm>
          <a:custGeom>
            <a:rect b="b" l="l" r="r" t="t"/>
            <a:pathLst>
              <a:path extrusionOk="0" h="66271" w="69885">
                <a:moveTo>
                  <a:pt x="69885" y="66271"/>
                </a:moveTo>
                <a:cubicBezTo>
                  <a:pt x="57309" y="52299"/>
                  <a:pt x="39811" y="43379"/>
                  <a:pt x="27111" y="29521"/>
                </a:cubicBezTo>
                <a:cubicBezTo>
                  <a:pt x="18084" y="19671"/>
                  <a:pt x="12960" y="324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3599700" y="2470075"/>
            <a:ext cx="1460860" cy="903682"/>
          </a:xfrm>
          <a:custGeom>
            <a:rect b="b" l="l" r="r" t="t"/>
            <a:pathLst>
              <a:path extrusionOk="0" h="36750" w="59945">
                <a:moveTo>
                  <a:pt x="59945" y="36750"/>
                </a:moveTo>
                <a:cubicBezTo>
                  <a:pt x="52737" y="28347"/>
                  <a:pt x="42729" y="22826"/>
                  <a:pt x="34039" y="15966"/>
                </a:cubicBezTo>
                <a:cubicBezTo>
                  <a:pt x="24202" y="8200"/>
                  <a:pt x="12532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3727725" y="2424900"/>
            <a:ext cx="1340475" cy="271100"/>
          </a:xfrm>
          <a:custGeom>
            <a:rect b="b" l="l" r="r" t="t"/>
            <a:pathLst>
              <a:path extrusionOk="0" h="10844" w="53619">
                <a:moveTo>
                  <a:pt x="53619" y="10844"/>
                </a:moveTo>
                <a:cubicBezTo>
                  <a:pt x="37307" y="2695"/>
                  <a:pt x="1823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3411425" y="1536275"/>
            <a:ext cx="1649154" cy="692860"/>
          </a:xfrm>
          <a:custGeom>
            <a:rect b="b" l="l" r="r" t="t"/>
            <a:pathLst>
              <a:path extrusionOk="0" h="41871" w="66271">
                <a:moveTo>
                  <a:pt x="66271" y="0"/>
                </a:moveTo>
                <a:cubicBezTo>
                  <a:pt x="55404" y="10867"/>
                  <a:pt x="45375" y="23551"/>
                  <a:pt x="31629" y="30424"/>
                </a:cubicBezTo>
                <a:cubicBezTo>
                  <a:pt x="21600" y="35438"/>
                  <a:pt x="7935" y="33949"/>
                  <a:pt x="0" y="418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3290925" y="1197400"/>
            <a:ext cx="1792325" cy="903675"/>
          </a:xfrm>
          <a:custGeom>
            <a:rect b="b" l="l" r="r" t="t"/>
            <a:pathLst>
              <a:path extrusionOk="0" h="36147" w="71693">
                <a:moveTo>
                  <a:pt x="71693" y="0"/>
                </a:moveTo>
                <a:cubicBezTo>
                  <a:pt x="53692" y="0"/>
                  <a:pt x="34768" y="4496"/>
                  <a:pt x="19580" y="14157"/>
                </a:cubicBezTo>
                <a:cubicBezTo>
                  <a:pt x="11299" y="19425"/>
                  <a:pt x="8169" y="30707"/>
                  <a:pt x="0" y="361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3049950" y="1935400"/>
            <a:ext cx="2063442" cy="1145467"/>
          </a:xfrm>
          <a:custGeom>
            <a:rect b="b" l="l" r="r" t="t"/>
            <a:pathLst>
              <a:path extrusionOk="0" h="48983" w="85549">
                <a:moveTo>
                  <a:pt x="85549" y="0"/>
                </a:moveTo>
                <a:cubicBezTo>
                  <a:pt x="59449" y="6520"/>
                  <a:pt x="42738" y="33154"/>
                  <a:pt x="18676" y="45185"/>
                </a:cubicBezTo>
                <a:cubicBezTo>
                  <a:pt x="14667" y="47190"/>
                  <a:pt x="10145" y="49535"/>
                  <a:pt x="5723" y="48799"/>
                </a:cubicBezTo>
                <a:cubicBezTo>
                  <a:pt x="3062" y="48356"/>
                  <a:pt x="1495" y="45322"/>
                  <a:pt x="0" y="43076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2846625" y="3004775"/>
            <a:ext cx="2214025" cy="203325"/>
          </a:xfrm>
          <a:custGeom>
            <a:rect b="b" l="l" r="r" t="t"/>
            <a:pathLst>
              <a:path extrusionOk="0" h="8133" w="88561">
                <a:moveTo>
                  <a:pt x="88561" y="2410"/>
                </a:moveTo>
                <a:cubicBezTo>
                  <a:pt x="66289" y="2410"/>
                  <a:pt x="44262" y="8133"/>
                  <a:pt x="21990" y="8133"/>
                </a:cubicBezTo>
                <a:cubicBezTo>
                  <a:pt x="14175" y="8133"/>
                  <a:pt x="2471" y="7414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2733650" y="3072550"/>
            <a:ext cx="2304425" cy="1024175"/>
          </a:xfrm>
          <a:custGeom>
            <a:rect b="b" l="l" r="r" t="t"/>
            <a:pathLst>
              <a:path extrusionOk="0" h="40967" w="92177">
                <a:moveTo>
                  <a:pt x="92177" y="40967"/>
                </a:moveTo>
                <a:cubicBezTo>
                  <a:pt x="68620" y="40967"/>
                  <a:pt x="43233" y="39972"/>
                  <a:pt x="22593" y="28617"/>
                </a:cubicBezTo>
                <a:cubicBezTo>
                  <a:pt x="11944" y="22759"/>
                  <a:pt x="3855" y="11526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2967125" y="2402300"/>
            <a:ext cx="2086000" cy="715175"/>
          </a:xfrm>
          <a:custGeom>
            <a:rect b="b" l="l" r="r" t="t"/>
            <a:pathLst>
              <a:path extrusionOk="0" h="28607" w="83440">
                <a:moveTo>
                  <a:pt x="83440" y="0"/>
                </a:moveTo>
                <a:cubicBezTo>
                  <a:pt x="77155" y="3773"/>
                  <a:pt x="72225" y="9676"/>
                  <a:pt x="65668" y="12953"/>
                </a:cubicBezTo>
                <a:cubicBezTo>
                  <a:pt x="52375" y="19596"/>
                  <a:pt x="38207" y="25311"/>
                  <a:pt x="23495" y="27412"/>
                </a:cubicBezTo>
                <a:cubicBezTo>
                  <a:pt x="15651" y="28532"/>
                  <a:pt x="4392" y="30392"/>
                  <a:pt x="0" y="23797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411425" y="1536275"/>
            <a:ext cx="1649154" cy="692860"/>
          </a:xfrm>
          <a:custGeom>
            <a:rect b="b" l="l" r="r" t="t"/>
            <a:pathLst>
              <a:path extrusionOk="0" h="41871" w="66271">
                <a:moveTo>
                  <a:pt x="66271" y="0"/>
                </a:moveTo>
                <a:cubicBezTo>
                  <a:pt x="55404" y="10867"/>
                  <a:pt x="45375" y="23551"/>
                  <a:pt x="31629" y="30424"/>
                </a:cubicBezTo>
                <a:cubicBezTo>
                  <a:pt x="21600" y="35438"/>
                  <a:pt x="7935" y="33949"/>
                  <a:pt x="0" y="418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290925" y="1197400"/>
            <a:ext cx="1792325" cy="903675"/>
          </a:xfrm>
          <a:custGeom>
            <a:rect b="b" l="l" r="r" t="t"/>
            <a:pathLst>
              <a:path extrusionOk="0" h="36147" w="71693">
                <a:moveTo>
                  <a:pt x="71693" y="0"/>
                </a:moveTo>
                <a:cubicBezTo>
                  <a:pt x="53692" y="0"/>
                  <a:pt x="34768" y="4496"/>
                  <a:pt x="19580" y="14157"/>
                </a:cubicBezTo>
                <a:cubicBezTo>
                  <a:pt x="11299" y="19425"/>
                  <a:pt x="8169" y="30707"/>
                  <a:pt x="0" y="361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049950" y="1935400"/>
            <a:ext cx="2063442" cy="1145467"/>
          </a:xfrm>
          <a:custGeom>
            <a:rect b="b" l="l" r="r" t="t"/>
            <a:pathLst>
              <a:path extrusionOk="0" h="48983" w="85549">
                <a:moveTo>
                  <a:pt x="85549" y="0"/>
                </a:moveTo>
                <a:cubicBezTo>
                  <a:pt x="59449" y="6520"/>
                  <a:pt x="42738" y="33154"/>
                  <a:pt x="18676" y="45185"/>
                </a:cubicBezTo>
                <a:cubicBezTo>
                  <a:pt x="14667" y="47190"/>
                  <a:pt x="10145" y="49535"/>
                  <a:pt x="5723" y="48799"/>
                </a:cubicBezTo>
                <a:cubicBezTo>
                  <a:pt x="3062" y="48356"/>
                  <a:pt x="1495" y="45322"/>
                  <a:pt x="0" y="43076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2846625" y="3004775"/>
            <a:ext cx="2214025" cy="203325"/>
          </a:xfrm>
          <a:custGeom>
            <a:rect b="b" l="l" r="r" t="t"/>
            <a:pathLst>
              <a:path extrusionOk="0" h="8133" w="88561">
                <a:moveTo>
                  <a:pt x="88561" y="2410"/>
                </a:moveTo>
                <a:cubicBezTo>
                  <a:pt x="66289" y="2410"/>
                  <a:pt x="44262" y="8133"/>
                  <a:pt x="21990" y="8133"/>
                </a:cubicBezTo>
                <a:cubicBezTo>
                  <a:pt x="14175" y="8133"/>
                  <a:pt x="2471" y="7414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2967125" y="2402300"/>
            <a:ext cx="2086000" cy="715175"/>
          </a:xfrm>
          <a:custGeom>
            <a:rect b="b" l="l" r="r" t="t"/>
            <a:pathLst>
              <a:path extrusionOk="0" h="28607" w="83440">
                <a:moveTo>
                  <a:pt x="83440" y="0"/>
                </a:moveTo>
                <a:cubicBezTo>
                  <a:pt x="77155" y="3773"/>
                  <a:pt x="72225" y="9676"/>
                  <a:pt x="65668" y="12953"/>
                </a:cubicBezTo>
                <a:cubicBezTo>
                  <a:pt x="52375" y="19596"/>
                  <a:pt x="38207" y="25311"/>
                  <a:pt x="23495" y="27412"/>
                </a:cubicBezTo>
                <a:cubicBezTo>
                  <a:pt x="15651" y="28532"/>
                  <a:pt x="4392" y="30392"/>
                  <a:pt x="0" y="23797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411425" y="2439950"/>
            <a:ext cx="1671824" cy="1585368"/>
          </a:xfrm>
          <a:custGeom>
            <a:rect b="b" l="l" r="r" t="t"/>
            <a:pathLst>
              <a:path extrusionOk="0" h="66271" w="69885">
                <a:moveTo>
                  <a:pt x="69885" y="66271"/>
                </a:moveTo>
                <a:cubicBezTo>
                  <a:pt x="57309" y="52299"/>
                  <a:pt x="39811" y="43379"/>
                  <a:pt x="27111" y="29521"/>
                </a:cubicBezTo>
                <a:cubicBezTo>
                  <a:pt x="18084" y="19671"/>
                  <a:pt x="12960" y="324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3599700" y="2470075"/>
            <a:ext cx="1498625" cy="918750"/>
          </a:xfrm>
          <a:custGeom>
            <a:rect b="b" l="l" r="r" t="t"/>
            <a:pathLst>
              <a:path extrusionOk="0" h="36750" w="59945">
                <a:moveTo>
                  <a:pt x="59945" y="36750"/>
                </a:moveTo>
                <a:cubicBezTo>
                  <a:pt x="52737" y="28347"/>
                  <a:pt x="42729" y="22826"/>
                  <a:pt x="34039" y="15966"/>
                </a:cubicBezTo>
                <a:cubicBezTo>
                  <a:pt x="24202" y="8200"/>
                  <a:pt x="12532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3727725" y="2424900"/>
            <a:ext cx="1340475" cy="271100"/>
          </a:xfrm>
          <a:custGeom>
            <a:rect b="b" l="l" r="r" t="t"/>
            <a:pathLst>
              <a:path extrusionOk="0" h="10844" w="53619">
                <a:moveTo>
                  <a:pt x="53619" y="10844"/>
                </a:moveTo>
                <a:cubicBezTo>
                  <a:pt x="37307" y="2695"/>
                  <a:pt x="1823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733650" y="3072550"/>
            <a:ext cx="2304425" cy="1024175"/>
          </a:xfrm>
          <a:custGeom>
            <a:rect b="b" l="l" r="r" t="t"/>
            <a:pathLst>
              <a:path extrusionOk="0" h="40967" w="92177">
                <a:moveTo>
                  <a:pt x="92177" y="40967"/>
                </a:moveTo>
                <a:cubicBezTo>
                  <a:pt x="68620" y="40967"/>
                  <a:pt x="43233" y="39972"/>
                  <a:pt x="22593" y="28617"/>
                </a:cubicBezTo>
                <a:cubicBezTo>
                  <a:pt x="11944" y="22759"/>
                  <a:pt x="3855" y="11526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733425" y="2108625"/>
            <a:ext cx="31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supervisionados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Não-supervisionados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3411425" y="1536275"/>
            <a:ext cx="1649154" cy="692860"/>
          </a:xfrm>
          <a:custGeom>
            <a:rect b="b" l="l" r="r" t="t"/>
            <a:pathLst>
              <a:path extrusionOk="0" h="41871" w="66271">
                <a:moveTo>
                  <a:pt x="66271" y="0"/>
                </a:moveTo>
                <a:cubicBezTo>
                  <a:pt x="55404" y="10867"/>
                  <a:pt x="45375" y="23551"/>
                  <a:pt x="31629" y="30424"/>
                </a:cubicBezTo>
                <a:cubicBezTo>
                  <a:pt x="21600" y="35438"/>
                  <a:pt x="7935" y="33949"/>
                  <a:pt x="0" y="418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3290925" y="1197400"/>
            <a:ext cx="1792325" cy="903675"/>
          </a:xfrm>
          <a:custGeom>
            <a:rect b="b" l="l" r="r" t="t"/>
            <a:pathLst>
              <a:path extrusionOk="0" h="36147" w="71693">
                <a:moveTo>
                  <a:pt x="71693" y="0"/>
                </a:moveTo>
                <a:cubicBezTo>
                  <a:pt x="53692" y="0"/>
                  <a:pt x="34768" y="4496"/>
                  <a:pt x="19580" y="14157"/>
                </a:cubicBezTo>
                <a:cubicBezTo>
                  <a:pt x="11299" y="19425"/>
                  <a:pt x="8169" y="30707"/>
                  <a:pt x="0" y="361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3049950" y="1935400"/>
            <a:ext cx="2063442" cy="1145467"/>
          </a:xfrm>
          <a:custGeom>
            <a:rect b="b" l="l" r="r" t="t"/>
            <a:pathLst>
              <a:path extrusionOk="0" h="48983" w="85549">
                <a:moveTo>
                  <a:pt x="85549" y="0"/>
                </a:moveTo>
                <a:cubicBezTo>
                  <a:pt x="59449" y="6520"/>
                  <a:pt x="42738" y="33154"/>
                  <a:pt x="18676" y="45185"/>
                </a:cubicBezTo>
                <a:cubicBezTo>
                  <a:pt x="14667" y="47190"/>
                  <a:pt x="10145" y="49535"/>
                  <a:pt x="5723" y="48799"/>
                </a:cubicBezTo>
                <a:cubicBezTo>
                  <a:pt x="3062" y="48356"/>
                  <a:pt x="1495" y="45322"/>
                  <a:pt x="0" y="43076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846625" y="3004775"/>
            <a:ext cx="2214025" cy="203325"/>
          </a:xfrm>
          <a:custGeom>
            <a:rect b="b" l="l" r="r" t="t"/>
            <a:pathLst>
              <a:path extrusionOk="0" h="8133" w="88561">
                <a:moveTo>
                  <a:pt x="88561" y="2410"/>
                </a:moveTo>
                <a:cubicBezTo>
                  <a:pt x="66289" y="2410"/>
                  <a:pt x="44262" y="8133"/>
                  <a:pt x="21990" y="8133"/>
                </a:cubicBezTo>
                <a:cubicBezTo>
                  <a:pt x="14175" y="8133"/>
                  <a:pt x="2471" y="7414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2967125" y="2402300"/>
            <a:ext cx="2086000" cy="715175"/>
          </a:xfrm>
          <a:custGeom>
            <a:rect b="b" l="l" r="r" t="t"/>
            <a:pathLst>
              <a:path extrusionOk="0" h="28607" w="83440">
                <a:moveTo>
                  <a:pt x="83440" y="0"/>
                </a:moveTo>
                <a:cubicBezTo>
                  <a:pt x="77155" y="3773"/>
                  <a:pt x="72225" y="9676"/>
                  <a:pt x="65668" y="12953"/>
                </a:cubicBezTo>
                <a:cubicBezTo>
                  <a:pt x="52375" y="19596"/>
                  <a:pt x="38207" y="25311"/>
                  <a:pt x="23495" y="27412"/>
                </a:cubicBezTo>
                <a:cubicBezTo>
                  <a:pt x="15651" y="28532"/>
                  <a:pt x="4392" y="30392"/>
                  <a:pt x="0" y="23797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3411425" y="2439950"/>
            <a:ext cx="1671824" cy="1585368"/>
          </a:xfrm>
          <a:custGeom>
            <a:rect b="b" l="l" r="r" t="t"/>
            <a:pathLst>
              <a:path extrusionOk="0" h="66271" w="69885">
                <a:moveTo>
                  <a:pt x="69885" y="66271"/>
                </a:moveTo>
                <a:cubicBezTo>
                  <a:pt x="57309" y="52299"/>
                  <a:pt x="39811" y="43379"/>
                  <a:pt x="27111" y="29521"/>
                </a:cubicBezTo>
                <a:cubicBezTo>
                  <a:pt x="18084" y="19671"/>
                  <a:pt x="12960" y="324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3599700" y="2470075"/>
            <a:ext cx="1498625" cy="918750"/>
          </a:xfrm>
          <a:custGeom>
            <a:rect b="b" l="l" r="r" t="t"/>
            <a:pathLst>
              <a:path extrusionOk="0" h="36750" w="59945">
                <a:moveTo>
                  <a:pt x="59945" y="36750"/>
                </a:moveTo>
                <a:cubicBezTo>
                  <a:pt x="52737" y="28347"/>
                  <a:pt x="42729" y="22826"/>
                  <a:pt x="34039" y="15966"/>
                </a:cubicBezTo>
                <a:cubicBezTo>
                  <a:pt x="24202" y="8200"/>
                  <a:pt x="12532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3727725" y="2424900"/>
            <a:ext cx="1340475" cy="271100"/>
          </a:xfrm>
          <a:custGeom>
            <a:rect b="b" l="l" r="r" t="t"/>
            <a:pathLst>
              <a:path extrusionOk="0" h="10844" w="53619">
                <a:moveTo>
                  <a:pt x="53619" y="10844"/>
                </a:moveTo>
                <a:cubicBezTo>
                  <a:pt x="37307" y="2695"/>
                  <a:pt x="18235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2733650" y="3072550"/>
            <a:ext cx="2304425" cy="1024175"/>
          </a:xfrm>
          <a:custGeom>
            <a:rect b="b" l="l" r="r" t="t"/>
            <a:pathLst>
              <a:path extrusionOk="0" h="40967" w="92177">
                <a:moveTo>
                  <a:pt x="92177" y="40967"/>
                </a:moveTo>
                <a:cubicBezTo>
                  <a:pt x="68620" y="40967"/>
                  <a:pt x="43233" y="39972"/>
                  <a:pt x="22593" y="28617"/>
                </a:cubicBezTo>
                <a:cubicBezTo>
                  <a:pt x="11944" y="22759"/>
                  <a:pt x="3855" y="11526"/>
                  <a:pt x="0" y="0"/>
                </a:cubicBezTo>
              </a:path>
            </a:pathLst>
          </a:cu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311" name="Google Shape;3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6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311700" y="1185400"/>
            <a:ext cx="4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textos: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Tópicos/classes pré-definidas (supervisionado):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Saúde, Educação, Tecnologia, Esportes, etc.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11700" y="1185400"/>
            <a:ext cx="4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textos: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Tópicos/classes pré-definidas (supervisionado):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Saúde, Educação, Tecnologia, Esportes, etc.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4082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21010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60%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29821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39328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1%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311700" y="1185400"/>
            <a:ext cx="4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textos: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Tópicos/classes pré-definidas (supervisionado):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Saúde, Educação, Tecnologia, Esportes, etc.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14082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21010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60%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29821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39328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1%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311700" y="2096600"/>
            <a:ext cx="45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Agrupamento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não 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Grupo 1, Grupo 2, …, Grupo 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311700" y="1185400"/>
            <a:ext cx="4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textos: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Tópicos/classes pré-definidas (supervisionado):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Saúde, Educação, Tecnologia, Esportes, etc.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14082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21010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60%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29821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39328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1%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11700" y="2096600"/>
            <a:ext cx="45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Agrupamento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não 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Grupo 1, Grupo 2, …, Grupo 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311700" y="2857225"/>
            <a:ext cx="459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tokens: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gramaticais (substantivo, verbo, advérbio, pronome, etc)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Part of Speech Tagging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(Supervisionado)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Programação</a:t>
            </a:r>
            <a:endParaRPr sz="202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 (30/05): Introdução ao Processamento de Linguagem Natural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aos principais conceitos e aplicações do Processamento de Linguagem Natural (NLP – Natural Language Processing).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Tarefas e Aplicações de NLP</a:t>
            </a:r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900" y="805213"/>
            <a:ext cx="380021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/>
          <p:nvPr/>
        </p:nvSpPr>
        <p:spPr>
          <a:xfrm>
            <a:off x="5060652" y="3900925"/>
            <a:ext cx="2726100" cy="361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11700" y="1185400"/>
            <a:ext cx="459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textos: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Tópicos/classes pré-definidas (supervisionado):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Saúde, Educação, Tecnologia, Esportes, etc.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14082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21010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60%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2982175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80%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3932850" y="18255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1%</a:t>
            </a:r>
            <a:endParaRPr b="0" i="0" sz="1400" u="none" cap="none" strike="noStrike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311700" y="2096600"/>
            <a:ext cx="45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Agrupamento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não supervisionado):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Grupo 1, Grupo 2, …, Grupo 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311700" y="2857225"/>
            <a:ext cx="459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 de tokens: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gramaticais (substantivo, verbo, advérbio, pronome, etc) (</a:t>
            </a:r>
            <a:r>
              <a:rPr b="0" i="1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Part of Speech Tagging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(Supervisionado)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 pré-determinadas (Exemplo: Reconhecimento de Entidades Nomeadas - Pessoas, Lugares, Organizações, etc)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Exemplo: sugestão de palavras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7280"/>
              <a:buNone/>
            </a:pPr>
            <a:r>
              <a:rPr lang="pt-BR" sz="1577"/>
              <a:t>“Regressão” com texto/palavras</a:t>
            </a:r>
            <a:endParaRPr sz="1577"/>
          </a:p>
        </p:txBody>
      </p:sp>
      <p:pic>
        <p:nvPicPr>
          <p:cNvPr id="372" name="Google Shape;3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163" y="1822825"/>
            <a:ext cx="2886075" cy="158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969300" y="1914475"/>
            <a:ext cx="46887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quantos paus se faz uma ______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Hoje é dia de ____ bebê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Preciso de um tempo para ______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Exemplo: sugestão de palavras</a:t>
            </a:r>
            <a:endParaRPr/>
          </a:p>
        </p:txBody>
      </p:sp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311700" y="2752675"/>
            <a:ext cx="87930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 </a:t>
            </a:r>
            <a:r>
              <a:rPr lang="pt-BR">
                <a:highlight>
                  <a:srgbClr val="FCE5CD"/>
                </a:highlight>
              </a:rPr>
              <a:t>quantos</a:t>
            </a:r>
            <a:r>
              <a:rPr lang="pt-BR"/>
              <a:t> </a:t>
            </a:r>
            <a:r>
              <a:rPr lang="pt-BR">
                <a:highlight>
                  <a:srgbClr val="FCE5CD"/>
                </a:highlight>
              </a:rPr>
              <a:t>paus</a:t>
            </a:r>
            <a:r>
              <a:rPr lang="pt-BR"/>
              <a:t> se faz uma ______   { (canoa, 90%), (jangada, 45%) }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CE5CD"/>
                </a:highlight>
              </a:rPr>
              <a:t>Hoje</a:t>
            </a:r>
            <a:r>
              <a:rPr lang="pt-BR"/>
              <a:t> é </a:t>
            </a:r>
            <a:r>
              <a:rPr lang="pt-BR">
                <a:highlight>
                  <a:srgbClr val="FCE5CD"/>
                </a:highlight>
              </a:rPr>
              <a:t>dia</a:t>
            </a:r>
            <a:r>
              <a:rPr lang="pt-BR"/>
              <a:t> de ____ </a:t>
            </a:r>
            <a:r>
              <a:rPr lang="pt-BR">
                <a:highlight>
                  <a:srgbClr val="FCE5CD"/>
                </a:highlight>
              </a:rPr>
              <a:t>bebê</a:t>
            </a:r>
            <a:r>
              <a:rPr lang="pt-BR"/>
              <a:t>                          { (rock, 80%), (maria, 30%) }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>
                <a:highlight>
                  <a:srgbClr val="FCE5CD"/>
                </a:highlight>
              </a:rPr>
              <a:t>Preciso</a:t>
            </a:r>
            <a:r>
              <a:rPr lang="pt-BR"/>
              <a:t> de um </a:t>
            </a:r>
            <a:r>
              <a:rPr lang="pt-BR">
                <a:highlight>
                  <a:srgbClr val="FCE5CD"/>
                </a:highlight>
              </a:rPr>
              <a:t>tempo</a:t>
            </a:r>
            <a:r>
              <a:rPr lang="pt-BR"/>
              <a:t> </a:t>
            </a:r>
            <a:r>
              <a:rPr lang="pt-BR">
                <a:highlight>
                  <a:srgbClr val="FCE5CD"/>
                </a:highlight>
              </a:rPr>
              <a:t>para</a:t>
            </a:r>
            <a:r>
              <a:rPr lang="pt-BR"/>
              <a:t> ______         { (pensar, 60%), (mim, 55%), (refletir, 45%)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550625" y="1506150"/>
            <a:ext cx="433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 estatístico: 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Campos aleatórios markovianos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58763"/>
            <a:ext cx="2468300" cy="2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3"/>
          <p:cNvCxnSpPr/>
          <p:nvPr/>
        </p:nvCxnSpPr>
        <p:spPr>
          <a:xfrm>
            <a:off x="5638146" y="3656920"/>
            <a:ext cx="159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1288175" y="32196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pic>
        <p:nvPicPr>
          <p:cNvPr id="389" name="Google Shape;3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625" y="1549616"/>
            <a:ext cx="1127850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975" y="1882525"/>
            <a:ext cx="1161750" cy="3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3"/>
          <p:cNvSpPr/>
          <p:nvPr/>
        </p:nvSpPr>
        <p:spPr>
          <a:xfrm>
            <a:off x="3780425" y="35340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55802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61136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66470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71804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3787" y="3827600"/>
            <a:ext cx="240775" cy="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7187" y="3833475"/>
            <a:ext cx="240775" cy="1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0580" y="3817120"/>
            <a:ext cx="240775" cy="2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93975" y="3828188"/>
            <a:ext cx="240775" cy="192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33"/>
          <p:cNvGrpSpPr/>
          <p:nvPr/>
        </p:nvGrpSpPr>
        <p:grpSpPr>
          <a:xfrm>
            <a:off x="5181600" y="1549616"/>
            <a:ext cx="1127850" cy="1138075"/>
            <a:chOff x="5181600" y="1549616"/>
            <a:chExt cx="1127850" cy="1138075"/>
          </a:xfrm>
        </p:grpSpPr>
        <p:pic>
          <p:nvPicPr>
            <p:cNvPr id="401" name="Google Shape;401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81600" y="1549616"/>
              <a:ext cx="1127850" cy="113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3"/>
            <p:cNvSpPr/>
            <p:nvPr/>
          </p:nvSpPr>
          <p:spPr>
            <a:xfrm>
              <a:off x="5263594" y="1709475"/>
              <a:ext cx="67800" cy="82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 rot="-2700000">
              <a:off x="5751395" y="1479327"/>
              <a:ext cx="66609" cy="1212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 rot="5400000">
              <a:off x="5719150" y="2165131"/>
              <a:ext cx="67800" cy="82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4"/>
          <p:cNvCxnSpPr/>
          <p:nvPr/>
        </p:nvCxnSpPr>
        <p:spPr>
          <a:xfrm>
            <a:off x="5638146" y="3656920"/>
            <a:ext cx="159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288175" y="32196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pic>
        <p:nvPicPr>
          <p:cNvPr id="412" name="Google Shape;4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625" y="1549616"/>
            <a:ext cx="1127850" cy="11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975" y="1882525"/>
            <a:ext cx="1161750" cy="3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3780425" y="35340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55802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61136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66470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7180475" y="36188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3787" y="3827600"/>
            <a:ext cx="240775" cy="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7187" y="3833475"/>
            <a:ext cx="240775" cy="1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0580" y="3817120"/>
            <a:ext cx="240775" cy="2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93975" y="3828188"/>
            <a:ext cx="240775" cy="192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34"/>
          <p:cNvGrpSpPr/>
          <p:nvPr/>
        </p:nvGrpSpPr>
        <p:grpSpPr>
          <a:xfrm>
            <a:off x="5181600" y="1549616"/>
            <a:ext cx="1127850" cy="1138075"/>
            <a:chOff x="5181600" y="1549616"/>
            <a:chExt cx="1127850" cy="1138075"/>
          </a:xfrm>
        </p:grpSpPr>
        <p:pic>
          <p:nvPicPr>
            <p:cNvPr id="424" name="Google Shape;42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81600" y="1549616"/>
              <a:ext cx="1127850" cy="113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4"/>
            <p:cNvSpPr/>
            <p:nvPr/>
          </p:nvSpPr>
          <p:spPr>
            <a:xfrm>
              <a:off x="5263594" y="1709475"/>
              <a:ext cx="67800" cy="82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 rot="-2700000">
              <a:off x="5751395" y="1479327"/>
              <a:ext cx="66609" cy="12125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 rot="5400000">
              <a:off x="5719150" y="2165131"/>
              <a:ext cx="67800" cy="82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8" name="Google Shape;428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90450" y="4311475"/>
            <a:ext cx="447450" cy="6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4"/>
          <p:cNvSpPr txBox="1"/>
          <p:nvPr>
            <p:ph idx="1" type="body"/>
          </p:nvPr>
        </p:nvSpPr>
        <p:spPr>
          <a:xfrm>
            <a:off x="1033500" y="4374500"/>
            <a:ext cx="45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Como estimar modelos dessa forma?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1288175" y="29910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sp>
        <p:nvSpPr>
          <p:cNvPr id="436" name="Google Shape;436;p35"/>
          <p:cNvSpPr/>
          <p:nvPr/>
        </p:nvSpPr>
        <p:spPr>
          <a:xfrm>
            <a:off x="3780425" y="33054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407100" y="1218975"/>
            <a:ext cx="7929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BR"/>
              <a:t>Exercício</a:t>
            </a:r>
            <a:r>
              <a:rPr lang="pt-BR"/>
              <a:t>: Qual seria a representação, em grafo, da frase a seguir (somente palavras em negrito) com a hipótese de que a distribuição de um termo depende dos dois termos anteriores?</a:t>
            </a:r>
            <a:endParaRPr b="1"/>
          </a:p>
        </p:txBody>
      </p:sp>
      <p:sp>
        <p:nvSpPr>
          <p:cNvPr id="438" name="Google Shape;438;p35"/>
          <p:cNvSpPr txBox="1"/>
          <p:nvPr/>
        </p:nvSpPr>
        <p:spPr>
          <a:xfrm>
            <a:off x="5524000" y="3108425"/>
            <a:ext cx="45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p36"/>
          <p:cNvCxnSpPr/>
          <p:nvPr/>
        </p:nvCxnSpPr>
        <p:spPr>
          <a:xfrm>
            <a:off x="6692283" y="2065744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6"/>
          <p:cNvCxnSpPr/>
          <p:nvPr/>
        </p:nvCxnSpPr>
        <p:spPr>
          <a:xfrm>
            <a:off x="5638050" y="2076650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446" name="Google Shape;446;p36"/>
          <p:cNvSpPr txBox="1"/>
          <p:nvPr>
            <p:ph idx="1" type="body"/>
          </p:nvPr>
        </p:nvSpPr>
        <p:spPr>
          <a:xfrm>
            <a:off x="1288175" y="19242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sp>
        <p:nvSpPr>
          <p:cNvPr id="447" name="Google Shape;447;p36"/>
          <p:cNvSpPr/>
          <p:nvPr/>
        </p:nvSpPr>
        <p:spPr>
          <a:xfrm>
            <a:off x="3780425" y="22386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55802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61136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66470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71804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12" y="1783075"/>
            <a:ext cx="240775" cy="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7187" y="2766675"/>
            <a:ext cx="240775" cy="1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592" y="1772595"/>
            <a:ext cx="240775" cy="2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975" y="2761388"/>
            <a:ext cx="240775" cy="192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36"/>
          <p:cNvCxnSpPr>
            <a:stCxn id="449" idx="7"/>
            <a:endCxn id="450" idx="3"/>
          </p:cNvCxnSpPr>
          <p:nvPr/>
        </p:nvCxnSpPr>
        <p:spPr>
          <a:xfrm flipH="1" rot="10800000">
            <a:off x="6171546" y="2079437"/>
            <a:ext cx="485400" cy="4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36"/>
          <p:cNvCxnSpPr>
            <a:stCxn id="448" idx="6"/>
            <a:endCxn id="450" idx="2"/>
          </p:cNvCxnSpPr>
          <p:nvPr/>
        </p:nvCxnSpPr>
        <p:spPr>
          <a:xfrm>
            <a:off x="5648075" y="2054175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36"/>
          <p:cNvCxnSpPr/>
          <p:nvPr/>
        </p:nvCxnSpPr>
        <p:spPr>
          <a:xfrm>
            <a:off x="6181475" y="2586218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37"/>
          <p:cNvCxnSpPr/>
          <p:nvPr/>
        </p:nvCxnSpPr>
        <p:spPr>
          <a:xfrm>
            <a:off x="6692283" y="2065744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7"/>
          <p:cNvCxnSpPr/>
          <p:nvPr/>
        </p:nvCxnSpPr>
        <p:spPr>
          <a:xfrm>
            <a:off x="5638050" y="2076650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466" name="Google Shape;466;p37"/>
          <p:cNvSpPr txBox="1"/>
          <p:nvPr>
            <p:ph idx="1" type="body"/>
          </p:nvPr>
        </p:nvSpPr>
        <p:spPr>
          <a:xfrm>
            <a:off x="1288175" y="19242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sp>
        <p:nvSpPr>
          <p:cNvPr id="467" name="Google Shape;467;p37"/>
          <p:cNvSpPr/>
          <p:nvPr/>
        </p:nvSpPr>
        <p:spPr>
          <a:xfrm>
            <a:off x="3780425" y="22386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55802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1136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6470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71804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12" y="1783075"/>
            <a:ext cx="240775" cy="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7187" y="2766675"/>
            <a:ext cx="240775" cy="1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592" y="1772595"/>
            <a:ext cx="240775" cy="2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975" y="2761388"/>
            <a:ext cx="240775" cy="192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37"/>
          <p:cNvCxnSpPr>
            <a:stCxn id="469" idx="7"/>
            <a:endCxn id="470" idx="3"/>
          </p:cNvCxnSpPr>
          <p:nvPr/>
        </p:nvCxnSpPr>
        <p:spPr>
          <a:xfrm flipH="1" rot="10800000">
            <a:off x="6171546" y="2079437"/>
            <a:ext cx="485400" cy="4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37"/>
          <p:cNvCxnSpPr>
            <a:stCxn id="468" idx="6"/>
            <a:endCxn id="470" idx="2"/>
          </p:cNvCxnSpPr>
          <p:nvPr/>
        </p:nvCxnSpPr>
        <p:spPr>
          <a:xfrm>
            <a:off x="5648075" y="2054175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7"/>
          <p:cNvCxnSpPr/>
          <p:nvPr/>
        </p:nvCxnSpPr>
        <p:spPr>
          <a:xfrm>
            <a:off x="6181475" y="2586218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37"/>
          <p:cNvSpPr txBox="1"/>
          <p:nvPr>
            <p:ph idx="1" type="body"/>
          </p:nvPr>
        </p:nvSpPr>
        <p:spPr>
          <a:xfrm>
            <a:off x="1288175" y="3392700"/>
            <a:ext cx="580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Por que não considerar a dependência entre todos os termos que aparecem antes e após o termo na frase?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38"/>
          <p:cNvCxnSpPr/>
          <p:nvPr/>
        </p:nvCxnSpPr>
        <p:spPr>
          <a:xfrm>
            <a:off x="6692283" y="2065744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38"/>
          <p:cNvCxnSpPr/>
          <p:nvPr/>
        </p:nvCxnSpPr>
        <p:spPr>
          <a:xfrm>
            <a:off x="5638050" y="2076650"/>
            <a:ext cx="5094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1288175" y="1924200"/>
            <a:ext cx="22362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 </a:t>
            </a:r>
            <a:r>
              <a:rPr b="1" lang="pt-BR"/>
              <a:t>quantos paus</a:t>
            </a:r>
            <a:r>
              <a:rPr lang="pt-BR"/>
              <a:t> se </a:t>
            </a:r>
            <a:r>
              <a:rPr b="1" lang="pt-BR"/>
              <a:t>faz</a:t>
            </a:r>
            <a:r>
              <a:rPr lang="pt-BR"/>
              <a:t> uma </a:t>
            </a:r>
            <a:r>
              <a:rPr b="1" lang="pt-BR"/>
              <a:t>canoa</a:t>
            </a:r>
            <a:endParaRPr b="1"/>
          </a:p>
        </p:txBody>
      </p:sp>
      <p:sp>
        <p:nvSpPr>
          <p:cNvPr id="488" name="Google Shape;488;p38"/>
          <p:cNvSpPr/>
          <p:nvPr/>
        </p:nvSpPr>
        <p:spPr>
          <a:xfrm>
            <a:off x="3780425" y="2238600"/>
            <a:ext cx="9111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55802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1136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6647075" y="20186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7180475" y="2552025"/>
            <a:ext cx="67800" cy="71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12" y="1783075"/>
            <a:ext cx="240775" cy="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7187" y="2766675"/>
            <a:ext cx="240775" cy="18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592" y="1772595"/>
            <a:ext cx="240775" cy="2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975" y="2761388"/>
            <a:ext cx="240775" cy="192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38"/>
          <p:cNvCxnSpPr>
            <a:stCxn id="490" idx="7"/>
            <a:endCxn id="491" idx="3"/>
          </p:cNvCxnSpPr>
          <p:nvPr/>
        </p:nvCxnSpPr>
        <p:spPr>
          <a:xfrm flipH="1" rot="10800000">
            <a:off x="6171546" y="2079437"/>
            <a:ext cx="485400" cy="4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38"/>
          <p:cNvCxnSpPr>
            <a:stCxn id="489" idx="6"/>
            <a:endCxn id="491" idx="2"/>
          </p:cNvCxnSpPr>
          <p:nvPr/>
        </p:nvCxnSpPr>
        <p:spPr>
          <a:xfrm>
            <a:off x="5648075" y="2054175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38"/>
          <p:cNvCxnSpPr/>
          <p:nvPr/>
        </p:nvCxnSpPr>
        <p:spPr>
          <a:xfrm>
            <a:off x="6181475" y="2586218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38"/>
          <p:cNvSpPr txBox="1"/>
          <p:nvPr>
            <p:ph idx="1" type="body"/>
          </p:nvPr>
        </p:nvSpPr>
        <p:spPr>
          <a:xfrm>
            <a:off x="1288175" y="3392700"/>
            <a:ext cx="580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Por que não considerar a dependência entre todos os termos que aparecem antes e após o termo na frase?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2469200" y="439042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Complexidade x Ajuste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pt-BR"/>
              <a:t>Underfitting </a:t>
            </a:r>
            <a:r>
              <a:rPr lang="pt-BR"/>
              <a:t>/ </a:t>
            </a:r>
            <a:r>
              <a:rPr i="1" lang="pt-BR"/>
              <a:t>Overfitting</a:t>
            </a:r>
            <a:endParaRPr i="1"/>
          </a:p>
        </p:txBody>
      </p:sp>
      <p:sp>
        <p:nvSpPr>
          <p:cNvPr id="507" name="Google Shape;507;p39"/>
          <p:cNvSpPr txBox="1"/>
          <p:nvPr>
            <p:ph idx="1" type="body"/>
          </p:nvPr>
        </p:nvSpPr>
        <p:spPr>
          <a:xfrm>
            <a:off x="678575" y="1259100"/>
            <a:ext cx="5513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Por que não considerar todos os termos que aparecem antes e após o termo na frase?</a:t>
            </a:r>
            <a:endParaRPr b="1"/>
          </a:p>
        </p:txBody>
      </p:sp>
      <p:pic>
        <p:nvPicPr>
          <p:cNvPr id="508" name="Google Shape;5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975" y="2339775"/>
            <a:ext cx="6369249" cy="2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Programação</a:t>
            </a:r>
            <a:endParaRPr sz="2020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 (30/05): Introdução ao Processamento de Linguagem Natural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aos principais conceitos e aplicações do Processamento de Linguagem Natural (NLP – Natural Language Processing).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2 (01/06): Ferramentas de processamento de texto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linguagem Python para tratamento de dados textuais. Pacotes, métodos e funções utilizadas no processamento de texto. Expressões regulares. Distância entre palavras ou expressões.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Representação em grafos</a:t>
            </a:r>
            <a:endParaRPr/>
          </a:p>
        </p:txBody>
      </p:sp>
      <p:sp>
        <p:nvSpPr>
          <p:cNvPr id="514" name="Google Shape;514;p40"/>
          <p:cNvSpPr txBox="1"/>
          <p:nvPr/>
        </p:nvSpPr>
        <p:spPr>
          <a:xfrm>
            <a:off x="5567400" y="3131500"/>
            <a:ext cx="112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OpenAI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275" y="2571750"/>
            <a:ext cx="2411700" cy="17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 txBox="1"/>
          <p:nvPr>
            <p:ph idx="1" type="body"/>
          </p:nvPr>
        </p:nvSpPr>
        <p:spPr>
          <a:xfrm>
            <a:off x="678575" y="1259100"/>
            <a:ext cx="716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Modelos de </a:t>
            </a:r>
            <a:r>
              <a:rPr i="1" lang="pt-BR"/>
              <a:t>Deep Learning</a:t>
            </a:r>
            <a:r>
              <a:rPr lang="pt-BR"/>
              <a:t>: estimam dependências e parâmetros conjuntamente 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Aplicações ao Setor Público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Aplicações ao Setor Público</a:t>
            </a:r>
            <a:endParaRPr/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311700" y="1460975"/>
            <a:ext cx="73620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Textos/documentos estão presentes em todas as áreas/atividades da Administração Pública.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Leis e normas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Parecer, Nota Técnica, Instrução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Petição, Decisão, Súmula, Acórdão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Termo de Referência, Contrato, Edital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Instrução assistida por Inteligência Artificial (TCU)</a:t>
            </a:r>
            <a:endParaRPr/>
          </a:p>
        </p:txBody>
      </p:sp>
      <p:sp>
        <p:nvSpPr>
          <p:cNvPr id="533" name="Google Shape;533;p43"/>
          <p:cNvSpPr txBox="1"/>
          <p:nvPr>
            <p:ph idx="1" type="body"/>
          </p:nvPr>
        </p:nvSpPr>
        <p:spPr>
          <a:xfrm>
            <a:off x="311700" y="927575"/>
            <a:ext cx="852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200"/>
              <a:t>Encomenda Tecnológica: 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https://portal.tcu.gov.br/licitacoes-e-contratos-do-tcu/licitacoes/etec/</a:t>
            </a:r>
            <a:endParaRPr sz="1500"/>
          </a:p>
        </p:txBody>
      </p:sp>
      <p:sp>
        <p:nvSpPr>
          <p:cNvPr id="534" name="Google Shape;534;p43"/>
          <p:cNvSpPr txBox="1"/>
          <p:nvPr/>
        </p:nvSpPr>
        <p:spPr>
          <a:xfrm>
            <a:off x="650325" y="1591175"/>
            <a:ext cx="7538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Detecção de significado nas peças processuais. Inclui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 das alegações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exame de admissibilidade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da probabilidade de concessão de medidas cautelares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Painel de jurimetria. Inclui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priorização de processos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comparação com causas anteriores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Redação de peças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Inclui geração de comunicações aos interessados e de instruções contendo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sumarização de teses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predição da análise técnica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das propostas de encaminhamento.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Outras aplicações do TCU</a:t>
            </a:r>
            <a:endParaRPr/>
          </a:p>
        </p:txBody>
      </p:sp>
      <p:sp>
        <p:nvSpPr>
          <p:cNvPr id="540" name="Google Shape;540;p44"/>
          <p:cNvSpPr txBox="1"/>
          <p:nvPr>
            <p:ph idx="1" type="body"/>
          </p:nvPr>
        </p:nvSpPr>
        <p:spPr>
          <a:xfrm>
            <a:off x="311700" y="1460975"/>
            <a:ext cx="63228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Inteligência Artificial auxilia fiscalização do TCU sobre compras relacionadas à Covid-19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Como as robôs Alice, Sofia e Monica ajudam o TCU a caçar irregularidades em licitações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/>
          <p:nvPr>
            <p:ph type="title"/>
          </p:nvPr>
        </p:nvSpPr>
        <p:spPr>
          <a:xfrm>
            <a:off x="311700" y="445025"/>
            <a:ext cx="70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Reconhecimento de Entidades Nomeadas em Textos Jurídicos</a:t>
            </a:r>
            <a:endParaRPr/>
          </a:p>
        </p:txBody>
      </p:sp>
      <p:pic>
        <p:nvPicPr>
          <p:cNvPr id="546" name="Google Shape;5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38" y="2332749"/>
            <a:ext cx="8402524" cy="1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5"/>
          <p:cNvSpPr txBox="1"/>
          <p:nvPr/>
        </p:nvSpPr>
        <p:spPr>
          <a:xfrm>
            <a:off x="370750" y="1725450"/>
            <a:ext cx="43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https://github.com/peluz/lener-br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398225" y="1475125"/>
            <a:ext cx="840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NEXT (Núcleo de P&amp;D para Excelência e Transformação do Setor Público)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0" i="0" lang="pt-BR" sz="1100" u="none" cap="none" strike="noStrike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pt-B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CiC (Departamento de Ciência da Computação)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Aplicação à Leis, Normas e Proposições</a:t>
            </a:r>
            <a:endParaRPr/>
          </a:p>
        </p:txBody>
      </p:sp>
      <p:sp>
        <p:nvSpPr>
          <p:cNvPr id="554" name="Google Shape;554;p46"/>
          <p:cNvSpPr txBox="1"/>
          <p:nvPr>
            <p:ph idx="1" type="body"/>
          </p:nvPr>
        </p:nvSpPr>
        <p:spPr>
          <a:xfrm>
            <a:off x="311700" y="1460975"/>
            <a:ext cx="77538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Somente em Minas Gerais, temos centenas de milhares de normas publicadas desde 1947, e milhares de proposições em tramitação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Quais as normas relacionadas, em termos de conteúdo, a uma dada proposição?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Quais normas mencionadas em uma dada proposição?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Existem outras proposições em tramitação sobre o mesmo assunto?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Quais são as proposições em tramitação sobre o assunto [_____] 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40"/>
              <a:t>Material complementar, referências e exercícios</a:t>
            </a:r>
            <a:endParaRPr sz="294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30c83ca4e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565" name="Google Shape;565;g130c83ca4ef_0_0"/>
          <p:cNvSpPr txBox="1"/>
          <p:nvPr>
            <p:ph idx="1" type="body"/>
          </p:nvPr>
        </p:nvSpPr>
        <p:spPr>
          <a:xfrm>
            <a:off x="311700" y="1160000"/>
            <a:ext cx="85206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https://www.codecademy.com/catalog/language/python</a:t>
            </a:r>
            <a:r>
              <a:rPr lang="pt-BR"/>
              <a:t>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https://www.freecodecamp.org/learn/data-analysis-with-python/</a:t>
            </a:r>
            <a:r>
              <a:rPr lang="pt-BR"/>
              <a:t> 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https://www.datacamp.com/courses/intro-to-python-for-data-science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Processamento de Linguagem Natural</a:t>
            </a:r>
            <a:endParaRPr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https://cursosextensao.usp.br/course/view.php?id=2721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https://course.spacy.io/en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Machine Learning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https://www.coursera.org/learn/machine-learning</a:t>
            </a:r>
            <a:r>
              <a:rPr lang="pt-BR"/>
              <a:t>  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https://www.edx.org/course/statistical-learning</a:t>
            </a:r>
            <a:r>
              <a:rPr lang="pt-BR"/>
              <a:t> 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10"/>
              </a:rPr>
              <a:t>https://www.coursera.org/specializations/mathematics-machine-learning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Cursos de Data Science em geral: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11"/>
              </a:rPr>
              <a:t>https://www.coursera.org/</a:t>
            </a:r>
            <a:r>
              <a:rPr lang="pt-BR"/>
              <a:t> 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12"/>
              </a:rPr>
              <a:t>https://www.udemy.com/</a:t>
            </a:r>
            <a:r>
              <a:rPr lang="pt-BR"/>
              <a:t> </a:t>
            </a:r>
            <a:endParaRPr/>
          </a:p>
          <a:p>
            <a:pPr indent="-29146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https://www.edx.org/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Formulário</a:t>
            </a:r>
            <a:endParaRPr/>
          </a:p>
        </p:txBody>
      </p:sp>
      <p:sp>
        <p:nvSpPr>
          <p:cNvPr id="571" name="Google Shape;5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https://forms.gle/4q9efuxHqEdQxubz7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Programação</a:t>
            </a:r>
            <a:endParaRPr sz="2020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 (30/05): Introdução ao Processamento de Linguagem Natural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aos principais conceitos e aplicações do Processamento de Linguagem Natural (NLP – Natural Language Processing).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2 (01/06): Ferramentas de processamento de texto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linguagem Python para tratamento de dados textuais. Pacotes, métodos e funções utilizadas no processamento de texto. Expressões regulares. Distância entre palavras ou expressões.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3 (06/06): Texto enquanto dados: métodos para análise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para a análise de textos sob a ótica estatística e computacional. Frequência de termos e de documentos, matrizes termo-documento e termo-termo. Matriz TF-IDF. Vetores de palavras.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577" name="Google Shape;57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Google Colab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Pacotes Python: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sklearn, spacy, nltk, stanza, unidecode, pandas, numpy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Sugestão de projetos para </a:t>
            </a:r>
            <a:r>
              <a:rPr i="1" lang="pt-BR"/>
              <a:t>aprendizagem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83" name="Google Shape;583;p50"/>
          <p:cNvSpPr txBox="1"/>
          <p:nvPr>
            <p:ph idx="1" type="body"/>
          </p:nvPr>
        </p:nvSpPr>
        <p:spPr>
          <a:xfrm>
            <a:off x="311700" y="1460975"/>
            <a:ext cx="77538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pt-BR" sz="13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Lista de sinônimos</a:t>
            </a:r>
            <a:endParaRPr b="1" sz="15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indica uma palavra e obtém uma lista das palavras mais similares.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pt-BR" sz="13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Álgebra com palavras</a:t>
            </a:r>
            <a:endParaRPr b="1" sz="13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 - Homem + Mulher = ?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pt-BR" sz="13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contexto.me</a:t>
            </a:r>
            <a:endParaRPr b="1" sz="13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Jogo de identificar palavras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pt-BR" sz="13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Direcionador de emails</a:t>
            </a:r>
            <a:endParaRPr b="1" sz="13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lang="pt-B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Direciona emails para diferentes áreas de uma organização, caso a identificação seja suficientemente forte.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Programação</a:t>
            </a:r>
            <a:endParaRPr sz="2020"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 (30/05): Introdução ao Processamento de Linguagem Natural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aos principais conceitos e aplicações do Processamento de Linguagem Natural (NLP – Natural Language Processing).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2 (01/06): Ferramentas de processamento de texto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linguagem Python para tratamento de dados textuais. Pacotes, métodos e funções utilizadas no processamento de texto. Expressões regulares. Distância entre palavras ou expressões.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3 (06/06): Texto enquanto dados: métodos para análise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para a análise de textos sob a ótica estatística e computacional. Frequência de termos e de documentos, matrizes termo-documento e termo-termo. Matriz TF-IDF. Vetores de palavras.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4 (08/06): Similaridade Textual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de similaridade entre documentos. Análise de Semântica Latente.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Programação</a:t>
            </a:r>
            <a:endParaRPr sz="2020"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1 (30/05): Introdução ao Processamento de Linguagem Natural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aos principais conceitos e aplicações do Processamento de Linguagem Natural (NLP – Natural Language Processing).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2 (01/06): Ferramentas de processamento de texto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linguagem Python para tratamento de dados textuais. Pacotes, métodos e funções utilizadas no processamento de texto. Expressões regulares. Distância entre palavras ou expressões.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3 (06/06): Texto enquanto dados: métodos para análise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para a análise de textos sob a ótica estatística e computacional. Frequência de termos e de documentos, matrizes termo-documento e termo-termo. Matriz TF-IDF. Vetores de palavras.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4 (08/06): Similaridade Textual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76904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de similaridade entre documentos. Análise de Semântica Latente.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49688"/>
              <a:buNone/>
            </a:pPr>
            <a:r>
              <a:rPr b="1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5 (15/06): Reconhecimento de entidades nomeadas, Classificação de Textos e Modelagem de Tópicos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76904"/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Reconhecimento de menção a pessoas, lugares e organizações e outras entidades. Classificação de Textos. Identificação de tópicos. Alocação Latente de Dirichlet.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 ao Processamento de Linguagem Natural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Processamento de Linguagem Natural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460975"/>
            <a:ext cx="8520600" cy="3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Processamento de Linguagem Natural (</a:t>
            </a:r>
            <a:r>
              <a:rPr i="1" lang="pt-BR"/>
              <a:t>Natural Language Processing - NLP</a:t>
            </a:r>
            <a:r>
              <a:rPr lang="pt-BR"/>
              <a:t>): processamento de texto ou áudio por software.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NLP combina </a:t>
            </a:r>
            <a:r>
              <a:rPr b="1" lang="pt-BR"/>
              <a:t>linguística computacional</a:t>
            </a:r>
            <a:r>
              <a:rPr lang="pt-BR"/>
              <a:t> (regras pré-definidas) com </a:t>
            </a:r>
            <a:r>
              <a:rPr b="1" lang="pt-BR"/>
              <a:t>modelos estatísticos</a:t>
            </a:r>
            <a:r>
              <a:rPr lang="pt-BR"/>
              <a:t> / </a:t>
            </a:r>
            <a:r>
              <a:rPr b="1" lang="pt-BR"/>
              <a:t>aprendizagem de máquina</a:t>
            </a:r>
            <a:r>
              <a:rPr lang="pt-BR"/>
              <a:t>. Essas tecnologias permitem que os computadores possam "entender" a linguagem natural.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