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Proxima Nova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roximaNova-bold.fntdata"/><Relationship Id="rId10" Type="http://schemas.openxmlformats.org/officeDocument/2006/relationships/slide" Target="slides/slide5.xml"/><Relationship Id="rId32" Type="http://schemas.openxmlformats.org/officeDocument/2006/relationships/font" Target="fonts/ProximaNova-regular.fntdata"/><Relationship Id="rId13" Type="http://schemas.openxmlformats.org/officeDocument/2006/relationships/slide" Target="slides/slide8.xml"/><Relationship Id="rId35" Type="http://schemas.openxmlformats.org/officeDocument/2006/relationships/font" Target="fonts/ProximaNova-boldItalic.fntdata"/><Relationship Id="rId12" Type="http://schemas.openxmlformats.org/officeDocument/2006/relationships/slide" Target="slides/slide7.xml"/><Relationship Id="rId34" Type="http://schemas.openxmlformats.org/officeDocument/2006/relationships/font" Target="fonts/ProximaNova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30ec732e7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g130ec732e7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0ec732e75_1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30ec732e75_1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0ec732e75_1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0ec732e75_1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30ec732e75_1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30ec732e75_1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30ec732e75_1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30ec732e75_1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30ec732e75_1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30ec732e75_1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30ec732e75_1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30ec732e75_1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0ec732e75_1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0ec732e75_1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30ec732e75_1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30ec732e75_1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30ec732e75_1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30ec732e75_1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30ec732e75_1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30ec732e75_1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30ec732e75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30ec732e75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30ec732e75_1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30ec732e75_1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30ec732e75_1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30ec732e75_1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30ec732e75_1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30ec732e75_1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30ec732e75_1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30ec732e75_1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30ec732e75_1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30ec732e75_1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30ec732e75_1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30ec732e75_1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30ec732e75_1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30ec732e75_1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0ec732e75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30ec732e75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0ec732e75_1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30ec732e75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30ec732e75_1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30ec732e75_1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0ec732e75_1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30ec732e75_1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0ec732e75_1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30ec732e75_1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30ec732e75_1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30ec732e75_1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30ec732e75_1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30ec732e75_1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4.png"/><Relationship Id="rId7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7427100" cy="12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920"/>
              <a:t>Processamento de Linguagem Natural aplicada à Gestão Pública</a:t>
            </a:r>
            <a:endParaRPr sz="29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Representação para palavras/tokens</a:t>
            </a:r>
            <a:endParaRPr/>
          </a:p>
        </p:txBody>
      </p:sp>
      <p:sp>
        <p:nvSpPr>
          <p:cNvPr id="163" name="Google Shape;163;p22"/>
          <p:cNvSpPr txBox="1"/>
          <p:nvPr/>
        </p:nvSpPr>
        <p:spPr>
          <a:xfrm>
            <a:off x="844904" y="1471820"/>
            <a:ext cx="2502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Representação binária: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i="1" lang="pt-BR">
                <a:latin typeface="Proxima Nova"/>
                <a:ea typeface="Proxima Nova"/>
                <a:cs typeface="Proxima Nova"/>
                <a:sym typeface="Proxima Nova"/>
              </a:rPr>
              <a:t>One hot encoding</a:t>
            </a: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4" name="Google Shape;164;p22"/>
          <p:cNvSpPr txBox="1"/>
          <p:nvPr/>
        </p:nvSpPr>
        <p:spPr>
          <a:xfrm>
            <a:off x="1451075" y="2600800"/>
            <a:ext cx="6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aba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5" name="Google Shape;165;p22"/>
          <p:cNvSpPr txBox="1"/>
          <p:nvPr/>
        </p:nvSpPr>
        <p:spPr>
          <a:xfrm>
            <a:off x="2147525" y="2600800"/>
            <a:ext cx="108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abacate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6" name="Google Shape;166;p22"/>
          <p:cNvSpPr txBox="1"/>
          <p:nvPr/>
        </p:nvSpPr>
        <p:spPr>
          <a:xfrm>
            <a:off x="3105125" y="2600800"/>
            <a:ext cx="108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abelha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7" name="Google Shape;167;p22"/>
          <p:cNvSpPr txBox="1"/>
          <p:nvPr/>
        </p:nvSpPr>
        <p:spPr>
          <a:xfrm>
            <a:off x="4001161" y="2564516"/>
            <a:ext cx="62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…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8" name="Google Shape;168;p22"/>
          <p:cNvSpPr txBox="1"/>
          <p:nvPr/>
        </p:nvSpPr>
        <p:spPr>
          <a:xfrm>
            <a:off x="4530747" y="2600809"/>
            <a:ext cx="80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zumbi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69" name="Google Shape;16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525" y="3001000"/>
            <a:ext cx="348150" cy="23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4325" y="2988750"/>
            <a:ext cx="348150" cy="259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64575" y="2978393"/>
            <a:ext cx="348150" cy="280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45354" y="2991945"/>
            <a:ext cx="627300" cy="25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00424" y="1895150"/>
            <a:ext cx="1441750" cy="202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2"/>
          <p:cNvSpPr txBox="1"/>
          <p:nvPr/>
        </p:nvSpPr>
        <p:spPr>
          <a:xfrm>
            <a:off x="6731475" y="1370275"/>
            <a:ext cx="86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Médico: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Representação para palavras/tokens</a:t>
            </a:r>
            <a:endParaRPr/>
          </a:p>
        </p:txBody>
      </p:sp>
      <p:sp>
        <p:nvSpPr>
          <p:cNvPr id="180" name="Google Shape;180;p23"/>
          <p:cNvSpPr txBox="1"/>
          <p:nvPr/>
        </p:nvSpPr>
        <p:spPr>
          <a:xfrm>
            <a:off x="844894" y="1471843"/>
            <a:ext cx="633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Nesta representação,  qual a relação entre as seguintes palavras?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Médico e Hospital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Médico e Abacate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Representação por características</a:t>
            </a:r>
            <a:endParaRPr/>
          </a:p>
        </p:txBody>
      </p:sp>
      <p:pic>
        <p:nvPicPr>
          <p:cNvPr id="186" name="Google Shape;18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6050" y="1460275"/>
            <a:ext cx="4541326" cy="269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 txBox="1"/>
          <p:nvPr>
            <p:ph type="title"/>
          </p:nvPr>
        </p:nvSpPr>
        <p:spPr>
          <a:xfrm>
            <a:off x="1633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00"/>
              <a:t>Métodos para inferir representações</a:t>
            </a:r>
            <a:endParaRPr sz="3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/>
              <a:t>Bag of Words</a:t>
            </a:r>
            <a:endParaRPr/>
          </a:p>
        </p:txBody>
      </p:sp>
      <p:sp>
        <p:nvSpPr>
          <p:cNvPr id="197" name="Google Shape;197;p26"/>
          <p:cNvSpPr txBox="1"/>
          <p:nvPr>
            <p:ph idx="1" type="body"/>
          </p:nvPr>
        </p:nvSpPr>
        <p:spPr>
          <a:xfrm>
            <a:off x="311700" y="1152475"/>
            <a:ext cx="8520600" cy="8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Proposta: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Converter textos em conjuntos de tokens (</a:t>
            </a:r>
            <a:r>
              <a:rPr i="1" lang="pt-BR"/>
              <a:t>tokenização</a:t>
            </a:r>
            <a:r>
              <a:rPr lang="pt-BR"/>
              <a:t>).</a:t>
            </a:r>
            <a:endParaRPr/>
          </a:p>
        </p:txBody>
      </p:sp>
      <p:sp>
        <p:nvSpPr>
          <p:cNvPr id="198" name="Google Shape;198;p26"/>
          <p:cNvSpPr txBox="1"/>
          <p:nvPr/>
        </p:nvSpPr>
        <p:spPr>
          <a:xfrm>
            <a:off x="638375" y="2038450"/>
            <a:ext cx="2720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 histórias assustadoras sobre Johnny Depp e Amber Heard reveladas em disputa na Justiça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9" name="Google Shape;199;p26"/>
          <p:cNvSpPr/>
          <p:nvPr/>
        </p:nvSpPr>
        <p:spPr>
          <a:xfrm>
            <a:off x="3875400" y="2358500"/>
            <a:ext cx="696600" cy="29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6"/>
          <p:cNvSpPr txBox="1"/>
          <p:nvPr/>
        </p:nvSpPr>
        <p:spPr>
          <a:xfrm>
            <a:off x="4969725" y="2038450"/>
            <a:ext cx="33948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pt-BR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pt-BR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história, assustador, sobre, Johnny, Depp, e, Amber, Heard, revelado, em, disputa, em, o, justiça}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1" name="Google Shape;201;p26"/>
          <p:cNvSpPr txBox="1"/>
          <p:nvPr/>
        </p:nvSpPr>
        <p:spPr>
          <a:xfrm>
            <a:off x="4969725" y="3003300"/>
            <a:ext cx="36123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{O, história, da, justiça, paulista, ser, preservar, em, o, museu, de, o, TJSP}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2" name="Google Shape;202;p26"/>
          <p:cNvSpPr txBox="1"/>
          <p:nvPr/>
        </p:nvSpPr>
        <p:spPr>
          <a:xfrm>
            <a:off x="638375" y="3003300"/>
            <a:ext cx="2720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 história da Justiça paulista está preservada no Museu do TJSP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3" name="Google Shape;203;p26"/>
          <p:cNvSpPr/>
          <p:nvPr/>
        </p:nvSpPr>
        <p:spPr>
          <a:xfrm>
            <a:off x="3875400" y="3141000"/>
            <a:ext cx="696600" cy="29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6"/>
          <p:cNvSpPr txBox="1"/>
          <p:nvPr>
            <p:ph idx="1" type="body"/>
          </p:nvPr>
        </p:nvSpPr>
        <p:spPr>
          <a:xfrm>
            <a:off x="376993" y="3812025"/>
            <a:ext cx="8520600" cy="8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2.   Converter conjuntos de tokens em vetores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(formas comuns: binarização, contagem de frequência e TF-IDF)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/>
              <a:t>Bag of Words</a:t>
            </a:r>
            <a:endParaRPr/>
          </a:p>
        </p:txBody>
      </p:sp>
      <p:sp>
        <p:nvSpPr>
          <p:cNvPr id="210" name="Google Shape;210;p27"/>
          <p:cNvSpPr txBox="1"/>
          <p:nvPr>
            <p:ph idx="1" type="body"/>
          </p:nvPr>
        </p:nvSpPr>
        <p:spPr>
          <a:xfrm>
            <a:off x="311700" y="1152475"/>
            <a:ext cx="8520600" cy="8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Método binário: verificar se a palavra consta ou não em determinado texto. </a:t>
            </a:r>
            <a:endParaRPr/>
          </a:p>
        </p:txBody>
      </p:sp>
      <p:sp>
        <p:nvSpPr>
          <p:cNvPr id="211" name="Google Shape;211;p27"/>
          <p:cNvSpPr txBox="1"/>
          <p:nvPr/>
        </p:nvSpPr>
        <p:spPr>
          <a:xfrm>
            <a:off x="638375" y="2038450"/>
            <a:ext cx="2720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 histórias assustadoras sobre Johnny Depp e Amber Heard reveladas em disputa na Justiça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2" name="Google Shape;212;p27"/>
          <p:cNvSpPr txBox="1"/>
          <p:nvPr/>
        </p:nvSpPr>
        <p:spPr>
          <a:xfrm>
            <a:off x="638375" y="3003300"/>
            <a:ext cx="2720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 história da Justiça paulista está preservada no Museu do TJSP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13" name="Google Shape;21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0575" y="2314100"/>
            <a:ext cx="4764475" cy="6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7"/>
          <p:cNvSpPr/>
          <p:nvPr/>
        </p:nvSpPr>
        <p:spPr>
          <a:xfrm>
            <a:off x="3373375" y="2459300"/>
            <a:ext cx="856050" cy="203125"/>
          </a:xfrm>
          <a:custGeom>
            <a:rect b="b" l="l" r="r" t="t"/>
            <a:pathLst>
              <a:path extrusionOk="0" h="8125" w="34242">
                <a:moveTo>
                  <a:pt x="0" y="0"/>
                </a:moveTo>
                <a:cubicBezTo>
                  <a:pt x="11380" y="2847"/>
                  <a:pt x="23112" y="4419"/>
                  <a:pt x="34242" y="812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15" name="Google Shape;215;p27"/>
          <p:cNvSpPr/>
          <p:nvPr/>
        </p:nvSpPr>
        <p:spPr>
          <a:xfrm>
            <a:off x="3286325" y="2894575"/>
            <a:ext cx="972125" cy="319200"/>
          </a:xfrm>
          <a:custGeom>
            <a:rect b="b" l="l" r="r" t="t"/>
            <a:pathLst>
              <a:path extrusionOk="0" h="12768" w="38885">
                <a:moveTo>
                  <a:pt x="0" y="12768"/>
                </a:moveTo>
                <a:cubicBezTo>
                  <a:pt x="10652" y="4245"/>
                  <a:pt x="25941" y="4310"/>
                  <a:pt x="38885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/>
              <a:t>Bag of Words</a:t>
            </a:r>
            <a:endParaRPr/>
          </a:p>
        </p:txBody>
      </p:sp>
      <p:sp>
        <p:nvSpPr>
          <p:cNvPr id="221" name="Google Shape;221;p28"/>
          <p:cNvSpPr txBox="1"/>
          <p:nvPr>
            <p:ph idx="1" type="body"/>
          </p:nvPr>
        </p:nvSpPr>
        <p:spPr>
          <a:xfrm>
            <a:off x="311700" y="1152475"/>
            <a:ext cx="8520600" cy="8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Método binário: verificar se a palavra consta ou não em determinado texto. </a:t>
            </a:r>
            <a:endParaRPr/>
          </a:p>
        </p:txBody>
      </p:sp>
      <p:sp>
        <p:nvSpPr>
          <p:cNvPr id="222" name="Google Shape;222;p28"/>
          <p:cNvSpPr txBox="1"/>
          <p:nvPr/>
        </p:nvSpPr>
        <p:spPr>
          <a:xfrm>
            <a:off x="638375" y="2038450"/>
            <a:ext cx="2720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 histórias assustadoras sobre Johnny Depp e Amber Heard reveladas em disputa na Justiça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3" name="Google Shape;223;p28"/>
          <p:cNvSpPr txBox="1"/>
          <p:nvPr/>
        </p:nvSpPr>
        <p:spPr>
          <a:xfrm>
            <a:off x="638375" y="3003300"/>
            <a:ext cx="2720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 história da Justiça paulista está preservada no Museu do TJSP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24" name="Google Shape;22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0575" y="2314100"/>
            <a:ext cx="4764475" cy="6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8"/>
          <p:cNvSpPr/>
          <p:nvPr/>
        </p:nvSpPr>
        <p:spPr>
          <a:xfrm>
            <a:off x="3373375" y="2459300"/>
            <a:ext cx="856050" cy="203125"/>
          </a:xfrm>
          <a:custGeom>
            <a:rect b="b" l="l" r="r" t="t"/>
            <a:pathLst>
              <a:path extrusionOk="0" h="8125" w="34242">
                <a:moveTo>
                  <a:pt x="0" y="0"/>
                </a:moveTo>
                <a:cubicBezTo>
                  <a:pt x="11380" y="2847"/>
                  <a:pt x="23112" y="4419"/>
                  <a:pt x="34242" y="812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26" name="Google Shape;226;p28"/>
          <p:cNvSpPr/>
          <p:nvPr/>
        </p:nvSpPr>
        <p:spPr>
          <a:xfrm>
            <a:off x="3286325" y="2894575"/>
            <a:ext cx="972125" cy="319200"/>
          </a:xfrm>
          <a:custGeom>
            <a:rect b="b" l="l" r="r" t="t"/>
            <a:pathLst>
              <a:path extrusionOk="0" h="12768" w="38885">
                <a:moveTo>
                  <a:pt x="0" y="12768"/>
                </a:moveTo>
                <a:cubicBezTo>
                  <a:pt x="10652" y="4245"/>
                  <a:pt x="25941" y="4310"/>
                  <a:pt x="38885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27" name="Google Shape;227;p28"/>
          <p:cNvSpPr/>
          <p:nvPr/>
        </p:nvSpPr>
        <p:spPr>
          <a:xfrm>
            <a:off x="4330973" y="2582740"/>
            <a:ext cx="4671900" cy="203100"/>
          </a:xfrm>
          <a:prstGeom prst="rect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/>
              <a:t>Bag of Words</a:t>
            </a:r>
            <a:endParaRPr/>
          </a:p>
        </p:txBody>
      </p:sp>
      <p:sp>
        <p:nvSpPr>
          <p:cNvPr id="233" name="Google Shape;233;p29"/>
          <p:cNvSpPr txBox="1"/>
          <p:nvPr>
            <p:ph idx="1" type="body"/>
          </p:nvPr>
        </p:nvSpPr>
        <p:spPr>
          <a:xfrm>
            <a:off x="311700" y="1152475"/>
            <a:ext cx="8520600" cy="8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Método binário: verificar se a palavra consta ou não em determinado texto. </a:t>
            </a:r>
            <a:endParaRPr/>
          </a:p>
        </p:txBody>
      </p:sp>
      <p:sp>
        <p:nvSpPr>
          <p:cNvPr id="234" name="Google Shape;234;p29"/>
          <p:cNvSpPr txBox="1"/>
          <p:nvPr/>
        </p:nvSpPr>
        <p:spPr>
          <a:xfrm>
            <a:off x="638375" y="2038450"/>
            <a:ext cx="2720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 histórias assustadoras sobre Johnny Depp e Amber Heard reveladas em disputa na Justiça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5" name="Google Shape;235;p29"/>
          <p:cNvSpPr txBox="1"/>
          <p:nvPr/>
        </p:nvSpPr>
        <p:spPr>
          <a:xfrm>
            <a:off x="638375" y="3003300"/>
            <a:ext cx="2720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 história da Justiça paulista está preservada no Museu do TJSP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36" name="Google Shape;23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0575" y="2314100"/>
            <a:ext cx="4764475" cy="6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9"/>
          <p:cNvSpPr/>
          <p:nvPr/>
        </p:nvSpPr>
        <p:spPr>
          <a:xfrm>
            <a:off x="3373375" y="2459300"/>
            <a:ext cx="856050" cy="203125"/>
          </a:xfrm>
          <a:custGeom>
            <a:rect b="b" l="l" r="r" t="t"/>
            <a:pathLst>
              <a:path extrusionOk="0" h="8125" w="34242">
                <a:moveTo>
                  <a:pt x="0" y="0"/>
                </a:moveTo>
                <a:cubicBezTo>
                  <a:pt x="11380" y="2847"/>
                  <a:pt x="23112" y="4419"/>
                  <a:pt x="34242" y="812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38" name="Google Shape;238;p29"/>
          <p:cNvSpPr/>
          <p:nvPr/>
        </p:nvSpPr>
        <p:spPr>
          <a:xfrm>
            <a:off x="3286325" y="2894575"/>
            <a:ext cx="972125" cy="319200"/>
          </a:xfrm>
          <a:custGeom>
            <a:rect b="b" l="l" r="r" t="t"/>
            <a:pathLst>
              <a:path extrusionOk="0" h="12768" w="38885">
                <a:moveTo>
                  <a:pt x="0" y="12768"/>
                </a:moveTo>
                <a:cubicBezTo>
                  <a:pt x="10652" y="4245"/>
                  <a:pt x="25941" y="4310"/>
                  <a:pt x="38885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39" name="Google Shape;239;p29"/>
          <p:cNvSpPr/>
          <p:nvPr/>
        </p:nvSpPr>
        <p:spPr>
          <a:xfrm>
            <a:off x="4951223" y="2306905"/>
            <a:ext cx="1023000" cy="6966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/>
              <a:t>Bag of Words</a:t>
            </a:r>
            <a:endParaRPr/>
          </a:p>
        </p:txBody>
      </p:sp>
      <p:sp>
        <p:nvSpPr>
          <p:cNvPr id="245" name="Google Shape;245;p30"/>
          <p:cNvSpPr txBox="1"/>
          <p:nvPr>
            <p:ph idx="1" type="body"/>
          </p:nvPr>
        </p:nvSpPr>
        <p:spPr>
          <a:xfrm>
            <a:off x="311700" y="1152475"/>
            <a:ext cx="8520600" cy="8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Método binário: verificar se a palavra consta ou não em determinado texto. </a:t>
            </a:r>
            <a:endParaRPr/>
          </a:p>
        </p:txBody>
      </p:sp>
      <p:sp>
        <p:nvSpPr>
          <p:cNvPr id="246" name="Google Shape;246;p30"/>
          <p:cNvSpPr txBox="1"/>
          <p:nvPr/>
        </p:nvSpPr>
        <p:spPr>
          <a:xfrm>
            <a:off x="638375" y="2038450"/>
            <a:ext cx="2720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 histórias assustadoras sobre Johnny Depp e Amber Heard reveladas em disputa na Justiça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7" name="Google Shape;247;p30"/>
          <p:cNvSpPr txBox="1"/>
          <p:nvPr/>
        </p:nvSpPr>
        <p:spPr>
          <a:xfrm>
            <a:off x="638375" y="3003300"/>
            <a:ext cx="2720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 história da Justiça paulista está preservada no Museu do TJSP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48" name="Google Shape;24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0575" y="2314100"/>
            <a:ext cx="4764475" cy="6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0"/>
          <p:cNvSpPr/>
          <p:nvPr/>
        </p:nvSpPr>
        <p:spPr>
          <a:xfrm>
            <a:off x="3373375" y="2459300"/>
            <a:ext cx="856050" cy="203125"/>
          </a:xfrm>
          <a:custGeom>
            <a:rect b="b" l="l" r="r" t="t"/>
            <a:pathLst>
              <a:path extrusionOk="0" h="8125" w="34242">
                <a:moveTo>
                  <a:pt x="0" y="0"/>
                </a:moveTo>
                <a:cubicBezTo>
                  <a:pt x="11380" y="2847"/>
                  <a:pt x="23112" y="4419"/>
                  <a:pt x="34242" y="812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50" name="Google Shape;250;p30"/>
          <p:cNvSpPr/>
          <p:nvPr/>
        </p:nvSpPr>
        <p:spPr>
          <a:xfrm>
            <a:off x="3286325" y="2894575"/>
            <a:ext cx="972125" cy="319200"/>
          </a:xfrm>
          <a:custGeom>
            <a:rect b="b" l="l" r="r" t="t"/>
            <a:pathLst>
              <a:path extrusionOk="0" h="12768" w="38885">
                <a:moveTo>
                  <a:pt x="0" y="12768"/>
                </a:moveTo>
                <a:cubicBezTo>
                  <a:pt x="10652" y="4245"/>
                  <a:pt x="25941" y="4310"/>
                  <a:pt x="38885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51" name="Google Shape;251;p30"/>
          <p:cNvSpPr/>
          <p:nvPr/>
        </p:nvSpPr>
        <p:spPr>
          <a:xfrm>
            <a:off x="4951223" y="2306905"/>
            <a:ext cx="1023000" cy="6966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0"/>
          <p:cNvSpPr/>
          <p:nvPr/>
        </p:nvSpPr>
        <p:spPr>
          <a:xfrm>
            <a:off x="4330973" y="2582740"/>
            <a:ext cx="4671900" cy="203100"/>
          </a:xfrm>
          <a:prstGeom prst="rect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0"/>
          <p:cNvSpPr txBox="1"/>
          <p:nvPr/>
        </p:nvSpPr>
        <p:spPr>
          <a:xfrm>
            <a:off x="4280575" y="1906700"/>
            <a:ext cx="417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latin typeface="Proxima Nova"/>
                <a:ea typeface="Proxima Nova"/>
                <a:cs typeface="Proxima Nova"/>
                <a:sym typeface="Proxima Nova"/>
              </a:rPr>
              <a:t>Document-Term Matrix</a:t>
            </a:r>
            <a:endParaRPr i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"/>
          <p:cNvSpPr/>
          <p:nvPr/>
        </p:nvSpPr>
        <p:spPr>
          <a:xfrm>
            <a:off x="645650" y="2208950"/>
            <a:ext cx="2749500" cy="72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Maior frequência de uma determinada palavra no texto</a:t>
            </a:r>
            <a:endParaRPr/>
          </a:p>
        </p:txBody>
      </p:sp>
      <p:sp>
        <p:nvSpPr>
          <p:cNvPr id="259" name="Google Shape;25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/>
              <a:t>Bag of Words</a:t>
            </a:r>
            <a:endParaRPr/>
          </a:p>
        </p:txBody>
      </p:sp>
      <p:sp>
        <p:nvSpPr>
          <p:cNvPr id="260" name="Google Shape;260;p31"/>
          <p:cNvSpPr txBox="1"/>
          <p:nvPr>
            <p:ph idx="1" type="body"/>
          </p:nvPr>
        </p:nvSpPr>
        <p:spPr>
          <a:xfrm>
            <a:off x="311700" y="1152475"/>
            <a:ext cx="8520600" cy="8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A contagem de frequência das palavras nos permite gerar vetores mais informativos sobre o texto do que a forma binária.</a:t>
            </a:r>
            <a:endParaRPr/>
          </a:p>
        </p:txBody>
      </p:sp>
      <p:sp>
        <p:nvSpPr>
          <p:cNvPr id="261" name="Google Shape;261;p31"/>
          <p:cNvSpPr/>
          <p:nvPr/>
        </p:nvSpPr>
        <p:spPr>
          <a:xfrm>
            <a:off x="3754325" y="2491850"/>
            <a:ext cx="1008300" cy="1959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741B47"/>
          </a:solidFill>
          <a:ln cap="flat" cmpd="sng" w="9525">
            <a:solidFill>
              <a:srgbClr val="4C11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1"/>
          <p:cNvSpPr/>
          <p:nvPr/>
        </p:nvSpPr>
        <p:spPr>
          <a:xfrm>
            <a:off x="5096450" y="2208950"/>
            <a:ext cx="2074800" cy="72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Maior importância relativa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Conversão de texto em números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7520400" cy="11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realizar operações computacionais e aplicar métodos estatísticos a textos, </a:t>
            </a:r>
            <a:r>
              <a:rPr b="1" lang="pt-BR"/>
              <a:t>vamos</a:t>
            </a:r>
            <a:r>
              <a:rPr lang="pt-BR"/>
              <a:t> estudar formas de </a:t>
            </a:r>
            <a:r>
              <a:rPr b="1" lang="pt-BR"/>
              <a:t>converter textos em números</a:t>
            </a:r>
            <a:r>
              <a:rPr lang="pt-BR"/>
              <a:t>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Vamos ver métodos para representar textos e palavras como </a:t>
            </a:r>
            <a:r>
              <a:rPr b="1" lang="pt-BR"/>
              <a:t>vetores</a:t>
            </a:r>
            <a:r>
              <a:rPr lang="pt-BR"/>
              <a:t>.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2625" y="2786450"/>
            <a:ext cx="1368724" cy="1368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7799" y="2756438"/>
            <a:ext cx="2095500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/>
          <p:nvPr/>
        </p:nvSpPr>
        <p:spPr>
          <a:xfrm>
            <a:off x="3300275" y="3382463"/>
            <a:ext cx="1368600" cy="176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74EA7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"/>
          <p:cNvSpPr/>
          <p:nvPr/>
        </p:nvSpPr>
        <p:spPr>
          <a:xfrm>
            <a:off x="645650" y="2208950"/>
            <a:ext cx="2749500" cy="72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Maior frequência de uma determinada palavra no texto</a:t>
            </a:r>
            <a:endParaRPr/>
          </a:p>
        </p:txBody>
      </p:sp>
      <p:sp>
        <p:nvSpPr>
          <p:cNvPr id="268" name="Google Shape;26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/>
              <a:t>Bag of Words</a:t>
            </a:r>
            <a:endParaRPr/>
          </a:p>
        </p:txBody>
      </p:sp>
      <p:sp>
        <p:nvSpPr>
          <p:cNvPr id="269" name="Google Shape;269;p32"/>
          <p:cNvSpPr txBox="1"/>
          <p:nvPr>
            <p:ph idx="1" type="body"/>
          </p:nvPr>
        </p:nvSpPr>
        <p:spPr>
          <a:xfrm>
            <a:off x="311700" y="1152475"/>
            <a:ext cx="8520600" cy="8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A contagem de frequência das palavras nos permite gerar vetores mais informativos sobre o texto do que a forma binária.</a:t>
            </a:r>
            <a:endParaRPr/>
          </a:p>
        </p:txBody>
      </p:sp>
      <p:sp>
        <p:nvSpPr>
          <p:cNvPr id="270" name="Google Shape;270;p32"/>
          <p:cNvSpPr/>
          <p:nvPr/>
        </p:nvSpPr>
        <p:spPr>
          <a:xfrm>
            <a:off x="3754325" y="2491850"/>
            <a:ext cx="1008300" cy="1959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741B47"/>
          </a:solidFill>
          <a:ln cap="flat" cmpd="sng" w="9525">
            <a:solidFill>
              <a:srgbClr val="4C11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2"/>
          <p:cNvSpPr/>
          <p:nvPr/>
        </p:nvSpPr>
        <p:spPr>
          <a:xfrm>
            <a:off x="5096450" y="2208950"/>
            <a:ext cx="2074800" cy="72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Maior importância relativa</a:t>
            </a:r>
            <a:endParaRPr/>
          </a:p>
        </p:txBody>
      </p:sp>
      <p:cxnSp>
        <p:nvCxnSpPr>
          <p:cNvPr id="272" name="Google Shape;272;p32"/>
          <p:cNvCxnSpPr/>
          <p:nvPr/>
        </p:nvCxnSpPr>
        <p:spPr>
          <a:xfrm rot="10800000">
            <a:off x="1595800" y="3322525"/>
            <a:ext cx="0" cy="116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3" name="Google Shape;273;p32"/>
          <p:cNvCxnSpPr/>
          <p:nvPr/>
        </p:nvCxnSpPr>
        <p:spPr>
          <a:xfrm>
            <a:off x="1603050" y="4483225"/>
            <a:ext cx="170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4" name="Google Shape;274;p32"/>
          <p:cNvCxnSpPr/>
          <p:nvPr/>
        </p:nvCxnSpPr>
        <p:spPr>
          <a:xfrm flipH="1" rot="10800000">
            <a:off x="1603050" y="4258275"/>
            <a:ext cx="1581600" cy="232200"/>
          </a:xfrm>
          <a:prstGeom prst="straightConnector1">
            <a:avLst/>
          </a:prstGeom>
          <a:noFill/>
          <a:ln cap="flat" cmpd="sng" w="9525">
            <a:solidFill>
              <a:srgbClr val="741B4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5" name="Google Shape;275;p32"/>
          <p:cNvSpPr txBox="1"/>
          <p:nvPr/>
        </p:nvSpPr>
        <p:spPr>
          <a:xfrm>
            <a:off x="3170136" y="4040684"/>
            <a:ext cx="70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(30, 5)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6" name="Google Shape;276;p32"/>
          <p:cNvSpPr txBox="1"/>
          <p:nvPr/>
        </p:nvSpPr>
        <p:spPr>
          <a:xfrm>
            <a:off x="728450" y="3211225"/>
            <a:ext cx="81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esporte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7" name="Google Shape;277;p32"/>
          <p:cNvSpPr txBox="1"/>
          <p:nvPr/>
        </p:nvSpPr>
        <p:spPr>
          <a:xfrm>
            <a:off x="2513200" y="4440875"/>
            <a:ext cx="109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software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78" name="Google Shape;278;p32"/>
          <p:cNvCxnSpPr/>
          <p:nvPr/>
        </p:nvCxnSpPr>
        <p:spPr>
          <a:xfrm rot="10800000">
            <a:off x="5495325" y="3317625"/>
            <a:ext cx="0" cy="116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9" name="Google Shape;279;p32"/>
          <p:cNvCxnSpPr/>
          <p:nvPr/>
        </p:nvCxnSpPr>
        <p:spPr>
          <a:xfrm>
            <a:off x="5502575" y="4478325"/>
            <a:ext cx="170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0" name="Google Shape;280;p32"/>
          <p:cNvCxnSpPr/>
          <p:nvPr/>
        </p:nvCxnSpPr>
        <p:spPr>
          <a:xfrm flipH="1" rot="10800000">
            <a:off x="5502575" y="4262075"/>
            <a:ext cx="250200" cy="223500"/>
          </a:xfrm>
          <a:prstGeom prst="straightConnector1">
            <a:avLst/>
          </a:prstGeom>
          <a:noFill/>
          <a:ln cap="flat" cmpd="sng" w="9525">
            <a:solidFill>
              <a:srgbClr val="741B4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1" name="Google Shape;281;p32"/>
          <p:cNvSpPr txBox="1"/>
          <p:nvPr/>
        </p:nvSpPr>
        <p:spPr>
          <a:xfrm>
            <a:off x="5770895" y="4070880"/>
            <a:ext cx="70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(1, 1)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2" name="Google Shape;282;p32"/>
          <p:cNvSpPr txBox="1"/>
          <p:nvPr/>
        </p:nvSpPr>
        <p:spPr>
          <a:xfrm>
            <a:off x="4627975" y="3206325"/>
            <a:ext cx="81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esporte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3" name="Google Shape;283;p32"/>
          <p:cNvSpPr txBox="1"/>
          <p:nvPr/>
        </p:nvSpPr>
        <p:spPr>
          <a:xfrm>
            <a:off x="6412725" y="4435975"/>
            <a:ext cx="109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software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4" name="Google Shape;284;p32"/>
          <p:cNvSpPr/>
          <p:nvPr/>
        </p:nvSpPr>
        <p:spPr>
          <a:xfrm>
            <a:off x="2020225" y="3529800"/>
            <a:ext cx="957600" cy="312000"/>
          </a:xfrm>
          <a:prstGeom prst="foldedCorner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999999"/>
                </a:solidFill>
              </a:rPr>
              <a:t>Frequência</a:t>
            </a:r>
            <a:endParaRPr sz="1100">
              <a:solidFill>
                <a:srgbClr val="999999"/>
              </a:solidFill>
            </a:endParaRPr>
          </a:p>
        </p:txBody>
      </p:sp>
      <p:sp>
        <p:nvSpPr>
          <p:cNvPr id="285" name="Google Shape;285;p32"/>
          <p:cNvSpPr/>
          <p:nvPr/>
        </p:nvSpPr>
        <p:spPr>
          <a:xfrm>
            <a:off x="6068450" y="3377388"/>
            <a:ext cx="957600" cy="312000"/>
          </a:xfrm>
          <a:prstGeom prst="foldedCorner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999999"/>
                </a:solidFill>
              </a:rPr>
              <a:t>Binária</a:t>
            </a:r>
            <a:endParaRPr sz="11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3111" y="1995009"/>
            <a:ext cx="4424950" cy="150667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/>
              <a:t>Bag of Words</a:t>
            </a:r>
            <a:endParaRPr/>
          </a:p>
        </p:txBody>
      </p:sp>
      <p:sp>
        <p:nvSpPr>
          <p:cNvPr id="292" name="Google Shape;292;p33"/>
          <p:cNvSpPr txBox="1"/>
          <p:nvPr>
            <p:ph idx="1" type="body"/>
          </p:nvPr>
        </p:nvSpPr>
        <p:spPr>
          <a:xfrm>
            <a:off x="311700" y="1152475"/>
            <a:ext cx="8520600" cy="8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Algumas palavras, porém, tendem a se repetir várias vezes nos textos, em muitos textos (</a:t>
            </a:r>
            <a:r>
              <a:rPr i="1" lang="pt-BR"/>
              <a:t>stopwords</a:t>
            </a:r>
            <a:r>
              <a:rPr lang="pt-BR"/>
              <a:t>).</a:t>
            </a:r>
            <a:endParaRPr/>
          </a:p>
        </p:txBody>
      </p:sp>
      <p:sp>
        <p:nvSpPr>
          <p:cNvPr id="293" name="Google Shape;293;p33"/>
          <p:cNvSpPr/>
          <p:nvPr/>
        </p:nvSpPr>
        <p:spPr>
          <a:xfrm>
            <a:off x="4304850" y="2009525"/>
            <a:ext cx="933000" cy="15066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3"/>
          <p:cNvSpPr/>
          <p:nvPr/>
        </p:nvSpPr>
        <p:spPr>
          <a:xfrm>
            <a:off x="2543100" y="2009575"/>
            <a:ext cx="1171200" cy="15066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3111" y="1995009"/>
            <a:ext cx="4424950" cy="150667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/>
              <a:t>Bag of Words</a:t>
            </a:r>
            <a:endParaRPr/>
          </a:p>
        </p:txBody>
      </p:sp>
      <p:sp>
        <p:nvSpPr>
          <p:cNvPr id="301" name="Google Shape;301;p34"/>
          <p:cNvSpPr txBox="1"/>
          <p:nvPr>
            <p:ph idx="1" type="body"/>
          </p:nvPr>
        </p:nvSpPr>
        <p:spPr>
          <a:xfrm>
            <a:off x="311700" y="1152475"/>
            <a:ext cx="8520600" cy="8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Algumas palavras, porém, tendem a se repetir várias vezes nos textos, em muitos textos (</a:t>
            </a:r>
            <a:r>
              <a:rPr i="1" lang="pt-BR"/>
              <a:t>stopwords</a:t>
            </a:r>
            <a:r>
              <a:rPr lang="pt-BR"/>
              <a:t>).</a:t>
            </a:r>
            <a:endParaRPr/>
          </a:p>
        </p:txBody>
      </p:sp>
      <p:sp>
        <p:nvSpPr>
          <p:cNvPr id="302" name="Google Shape;302;p34"/>
          <p:cNvSpPr/>
          <p:nvPr/>
        </p:nvSpPr>
        <p:spPr>
          <a:xfrm>
            <a:off x="6108411" y="2009575"/>
            <a:ext cx="870600" cy="15066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4"/>
          <p:cNvSpPr txBox="1"/>
          <p:nvPr/>
        </p:nvSpPr>
        <p:spPr>
          <a:xfrm>
            <a:off x="4621150" y="3899350"/>
            <a:ext cx="417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Será que a palavra “para” é mais importante que “médico” ou “abacate” nesses textos?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4" name="Google Shape;304;p34"/>
          <p:cNvSpPr/>
          <p:nvPr/>
        </p:nvSpPr>
        <p:spPr>
          <a:xfrm>
            <a:off x="6275225" y="3605535"/>
            <a:ext cx="21175" cy="333700"/>
          </a:xfrm>
          <a:custGeom>
            <a:rect b="b" l="l" r="r" t="t"/>
            <a:pathLst>
              <a:path extrusionOk="0" h="13348" w="847">
                <a:moveTo>
                  <a:pt x="0" y="0"/>
                </a:moveTo>
                <a:cubicBezTo>
                  <a:pt x="1652" y="4132"/>
                  <a:pt x="290" y="8898"/>
                  <a:pt x="290" y="13348"/>
                </a:cubicBezTo>
              </a:path>
            </a:pathLst>
          </a:cu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/>
              <a:t>Bag of Words</a:t>
            </a:r>
            <a:endParaRPr/>
          </a:p>
        </p:txBody>
      </p:sp>
      <p:sp>
        <p:nvSpPr>
          <p:cNvPr id="310" name="Google Shape;310;p35"/>
          <p:cNvSpPr txBox="1"/>
          <p:nvPr>
            <p:ph idx="1" type="body"/>
          </p:nvPr>
        </p:nvSpPr>
        <p:spPr>
          <a:xfrm>
            <a:off x="311700" y="1152475"/>
            <a:ext cx="8520600" cy="8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Uma forma de relativizar a importância de cada termo é dividir a frequência no texto pelo número de </a:t>
            </a:r>
            <a:r>
              <a:rPr b="1" lang="pt-BR"/>
              <a:t>documentos</a:t>
            </a:r>
            <a:r>
              <a:rPr lang="pt-BR"/>
              <a:t> em que aparece.</a:t>
            </a:r>
            <a:endParaRPr/>
          </a:p>
        </p:txBody>
      </p:sp>
      <p:sp>
        <p:nvSpPr>
          <p:cNvPr id="311" name="Google Shape;311;p35"/>
          <p:cNvSpPr txBox="1"/>
          <p:nvPr/>
        </p:nvSpPr>
        <p:spPr>
          <a:xfrm>
            <a:off x="493300" y="2103825"/>
            <a:ext cx="162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latin typeface="Proxima Nova"/>
                <a:ea typeface="Proxima Nova"/>
                <a:cs typeface="Proxima Nova"/>
                <a:sym typeface="Proxima Nova"/>
              </a:rPr>
              <a:t>Term Frequency</a:t>
            </a:r>
            <a:endParaRPr i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12" name="Google Shape;31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302" y="2504026"/>
            <a:ext cx="3750625" cy="127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/>
              <a:t>Bag of Words</a:t>
            </a:r>
            <a:endParaRPr/>
          </a:p>
        </p:txBody>
      </p:sp>
      <p:sp>
        <p:nvSpPr>
          <p:cNvPr id="318" name="Google Shape;318;p36"/>
          <p:cNvSpPr txBox="1"/>
          <p:nvPr>
            <p:ph idx="1" type="body"/>
          </p:nvPr>
        </p:nvSpPr>
        <p:spPr>
          <a:xfrm>
            <a:off x="311700" y="1152475"/>
            <a:ext cx="8520600" cy="8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Uma forma de relativizar a importância de cada termo é dividir a frequência no texto pelo número de </a:t>
            </a:r>
            <a:r>
              <a:rPr b="1" lang="pt-BR"/>
              <a:t>documentos</a:t>
            </a:r>
            <a:r>
              <a:rPr lang="pt-BR"/>
              <a:t> em que aparece.</a:t>
            </a:r>
            <a:endParaRPr/>
          </a:p>
        </p:txBody>
      </p:sp>
      <p:sp>
        <p:nvSpPr>
          <p:cNvPr id="319" name="Google Shape;319;p36"/>
          <p:cNvSpPr txBox="1"/>
          <p:nvPr/>
        </p:nvSpPr>
        <p:spPr>
          <a:xfrm>
            <a:off x="493300" y="2103825"/>
            <a:ext cx="162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latin typeface="Proxima Nova"/>
                <a:ea typeface="Proxima Nova"/>
                <a:cs typeface="Proxima Nova"/>
                <a:sym typeface="Proxima Nova"/>
              </a:rPr>
              <a:t>Term Frequency</a:t>
            </a:r>
            <a:endParaRPr i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0" name="Google Shape;320;p36"/>
          <p:cNvSpPr txBox="1"/>
          <p:nvPr/>
        </p:nvSpPr>
        <p:spPr>
          <a:xfrm>
            <a:off x="493868" y="3843775"/>
            <a:ext cx="195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latin typeface="Proxima Nova"/>
                <a:ea typeface="Proxima Nova"/>
                <a:cs typeface="Proxima Nova"/>
                <a:sym typeface="Proxima Nova"/>
              </a:rPr>
              <a:t>Document Frequency</a:t>
            </a:r>
            <a:endParaRPr i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21" name="Google Shape;32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423" y="4200575"/>
            <a:ext cx="4149575" cy="510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302" y="2504026"/>
            <a:ext cx="3750625" cy="127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/>
              <a:t>Bag of Words</a:t>
            </a:r>
            <a:endParaRPr/>
          </a:p>
        </p:txBody>
      </p:sp>
      <p:sp>
        <p:nvSpPr>
          <p:cNvPr id="328" name="Google Shape;328;p37"/>
          <p:cNvSpPr txBox="1"/>
          <p:nvPr>
            <p:ph idx="1" type="body"/>
          </p:nvPr>
        </p:nvSpPr>
        <p:spPr>
          <a:xfrm>
            <a:off x="311700" y="1152475"/>
            <a:ext cx="8520600" cy="8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Uma forma de relativizar a importância de cada termo é dividir a frequência no texto pelo número de </a:t>
            </a:r>
            <a:r>
              <a:rPr b="1" lang="pt-BR"/>
              <a:t>documentos</a:t>
            </a:r>
            <a:r>
              <a:rPr lang="pt-BR"/>
              <a:t> em que aparece.</a:t>
            </a:r>
            <a:endParaRPr/>
          </a:p>
        </p:txBody>
      </p:sp>
      <p:sp>
        <p:nvSpPr>
          <p:cNvPr id="329" name="Google Shape;329;p37"/>
          <p:cNvSpPr txBox="1"/>
          <p:nvPr/>
        </p:nvSpPr>
        <p:spPr>
          <a:xfrm>
            <a:off x="493300" y="2103825"/>
            <a:ext cx="162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latin typeface="Proxima Nova"/>
                <a:ea typeface="Proxima Nova"/>
                <a:cs typeface="Proxima Nova"/>
                <a:sym typeface="Proxima Nova"/>
              </a:rPr>
              <a:t>Term Frequency</a:t>
            </a:r>
            <a:endParaRPr i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0" name="Google Shape;330;p37"/>
          <p:cNvSpPr txBox="1"/>
          <p:nvPr/>
        </p:nvSpPr>
        <p:spPr>
          <a:xfrm>
            <a:off x="493868" y="3843775"/>
            <a:ext cx="195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latin typeface="Proxima Nova"/>
                <a:ea typeface="Proxima Nova"/>
                <a:cs typeface="Proxima Nova"/>
                <a:sym typeface="Proxima Nova"/>
              </a:rPr>
              <a:t>Document Frequency</a:t>
            </a:r>
            <a:endParaRPr i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31" name="Google Shape;33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423" y="4200575"/>
            <a:ext cx="4149575" cy="510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4125" y="2811800"/>
            <a:ext cx="3814375" cy="1279825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37"/>
          <p:cNvSpPr txBox="1"/>
          <p:nvPr/>
        </p:nvSpPr>
        <p:spPr>
          <a:xfrm>
            <a:off x="5002025" y="2225775"/>
            <a:ext cx="3899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latin typeface="Proxima Nova"/>
                <a:ea typeface="Proxima Nova"/>
                <a:cs typeface="Proxima Nova"/>
                <a:sym typeface="Proxima Nova"/>
              </a:rPr>
              <a:t>Term Frequency - Inverse Document Frequency</a:t>
            </a: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 (TF-IDF)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34" name="Google Shape;334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302" y="2504026"/>
            <a:ext cx="3750625" cy="127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8"/>
          <p:cNvSpPr txBox="1"/>
          <p:nvPr>
            <p:ph type="title"/>
          </p:nvPr>
        </p:nvSpPr>
        <p:spPr>
          <a:xfrm>
            <a:off x="490250" y="526350"/>
            <a:ext cx="51174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TF-IDF em Python: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/>
              <a:t>sklearn</a:t>
            </a:r>
            <a:endParaRPr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Estatístico - Regressão Linear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9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Para aplicarmos </a:t>
            </a:r>
            <a:r>
              <a:rPr lang="pt-BR"/>
              <a:t>métodos de regressão também precisamos de representação numérica para as variáveis de um modelo.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0875" y="2479750"/>
            <a:ext cx="4797450" cy="7618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754500" y="3634525"/>
            <a:ext cx="1726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Consumo de combustível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1820900" y="3141225"/>
            <a:ext cx="493300" cy="406275"/>
          </a:xfrm>
          <a:custGeom>
            <a:rect b="b" l="l" r="r" t="t"/>
            <a:pathLst>
              <a:path extrusionOk="0" h="16251" w="19732">
                <a:moveTo>
                  <a:pt x="19732" y="0"/>
                </a:moveTo>
                <a:cubicBezTo>
                  <a:pt x="11540" y="2344"/>
                  <a:pt x="0" y="7730"/>
                  <a:pt x="0" y="1625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78" name="Google Shape;78;p15"/>
          <p:cNvSpPr txBox="1"/>
          <p:nvPr/>
        </p:nvSpPr>
        <p:spPr>
          <a:xfrm>
            <a:off x="3344425" y="3634525"/>
            <a:ext cx="100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Peso do veículo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4011775" y="3141225"/>
            <a:ext cx="370000" cy="507825"/>
          </a:xfrm>
          <a:custGeom>
            <a:rect b="b" l="l" r="r" t="t"/>
            <a:pathLst>
              <a:path extrusionOk="0" h="20313" w="14800">
                <a:moveTo>
                  <a:pt x="14800" y="0"/>
                </a:moveTo>
                <a:cubicBezTo>
                  <a:pt x="10488" y="7183"/>
                  <a:pt x="0" y="11935"/>
                  <a:pt x="0" y="2031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80" name="Google Shape;80;p15"/>
          <p:cNvSpPr txBox="1"/>
          <p:nvPr/>
        </p:nvSpPr>
        <p:spPr>
          <a:xfrm>
            <a:off x="5012875" y="3634525"/>
            <a:ext cx="2212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Transmissão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(manual, automática ou automatizada)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5745625" y="3141225"/>
            <a:ext cx="297450" cy="536850"/>
          </a:xfrm>
          <a:custGeom>
            <a:rect b="b" l="l" r="r" t="t"/>
            <a:pathLst>
              <a:path extrusionOk="0" h="21474" w="11898">
                <a:moveTo>
                  <a:pt x="0" y="0"/>
                </a:moveTo>
                <a:cubicBezTo>
                  <a:pt x="5786" y="5786"/>
                  <a:pt x="11898" y="13291"/>
                  <a:pt x="11898" y="2147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Estatístico - Regressão Linear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0875" y="1717750"/>
            <a:ext cx="4797450" cy="76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7100" y="2826775"/>
            <a:ext cx="2615680" cy="7618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1759304" y="3003075"/>
            <a:ext cx="250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Representação mais intuitiva: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6405791" y="3119150"/>
            <a:ext cx="36275" cy="29025"/>
          </a:xfrm>
          <a:custGeom>
            <a:rect b="b" l="l" r="r" t="t"/>
            <a:pathLst>
              <a:path extrusionOk="0" h="1161" w="1451">
                <a:moveTo>
                  <a:pt x="0" y="1161"/>
                </a:moveTo>
                <a:cubicBezTo>
                  <a:pt x="515" y="817"/>
                  <a:pt x="1013" y="438"/>
                  <a:pt x="1451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" name="Google Shape;91;p16"/>
          <p:cNvSpPr/>
          <p:nvPr/>
        </p:nvSpPr>
        <p:spPr>
          <a:xfrm>
            <a:off x="4954875" y="2285300"/>
            <a:ext cx="660177" cy="489572"/>
          </a:xfrm>
          <a:custGeom>
            <a:rect b="b" l="l" r="r" t="t"/>
            <a:pathLst>
              <a:path extrusionOk="0" h="24375" w="31340">
                <a:moveTo>
                  <a:pt x="31340" y="0"/>
                </a:moveTo>
                <a:cubicBezTo>
                  <a:pt x="19501" y="5915"/>
                  <a:pt x="0" y="11141"/>
                  <a:pt x="0" y="2437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Estatístico - Regressão Linear</a:t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7900" y="1607575"/>
            <a:ext cx="2615680" cy="7618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/>
          <p:nvPr/>
        </p:nvSpPr>
        <p:spPr>
          <a:xfrm>
            <a:off x="5186591" y="1899950"/>
            <a:ext cx="36275" cy="29025"/>
          </a:xfrm>
          <a:custGeom>
            <a:rect b="b" l="l" r="r" t="t"/>
            <a:pathLst>
              <a:path extrusionOk="0" h="1161" w="1451">
                <a:moveTo>
                  <a:pt x="0" y="1161"/>
                </a:moveTo>
                <a:cubicBezTo>
                  <a:pt x="515" y="817"/>
                  <a:pt x="1013" y="438"/>
                  <a:pt x="1451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99" name="Google Shape;9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2325" y="2782125"/>
            <a:ext cx="3372100" cy="173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Estatístico - Regressão Linear</a:t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0875" y="1412950"/>
            <a:ext cx="4797450" cy="76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/>
        </p:nvSpPr>
        <p:spPr>
          <a:xfrm>
            <a:off x="768704" y="2767220"/>
            <a:ext cx="2502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Representação binária: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i="1" lang="pt-BR">
                <a:latin typeface="Proxima Nova"/>
                <a:ea typeface="Proxima Nova"/>
                <a:cs typeface="Proxima Nova"/>
                <a:sym typeface="Proxima Nova"/>
              </a:rPr>
              <a:t>One hot encoding</a:t>
            </a: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6875" y="2719556"/>
            <a:ext cx="2472310" cy="50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91175" y="2743248"/>
            <a:ext cx="616775" cy="47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/>
          <p:nvPr/>
        </p:nvSpPr>
        <p:spPr>
          <a:xfrm>
            <a:off x="4109375" y="2905061"/>
            <a:ext cx="447000" cy="13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B5394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Estatístico - Regressão Linear</a:t>
            </a:r>
            <a:endParaRPr/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0875" y="1412950"/>
            <a:ext cx="4797450" cy="76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 txBox="1"/>
          <p:nvPr/>
        </p:nvSpPr>
        <p:spPr>
          <a:xfrm>
            <a:off x="768704" y="2767220"/>
            <a:ext cx="2502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Representação binária: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i="1" lang="pt-BR">
                <a:latin typeface="Proxima Nova"/>
                <a:ea typeface="Proxima Nova"/>
                <a:cs typeface="Proxima Nova"/>
                <a:sym typeface="Proxima Nova"/>
              </a:rPr>
              <a:t>One hot encoding</a:t>
            </a: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6875" y="2719556"/>
            <a:ext cx="2472310" cy="50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91175" y="2743248"/>
            <a:ext cx="616775" cy="47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/>
          <p:nvPr/>
        </p:nvSpPr>
        <p:spPr>
          <a:xfrm>
            <a:off x="4109375" y="2905061"/>
            <a:ext cx="447000" cy="13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B5394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"/>
          <p:cNvSpPr/>
          <p:nvPr/>
        </p:nvSpPr>
        <p:spPr>
          <a:xfrm>
            <a:off x="4200200" y="3271825"/>
            <a:ext cx="718200" cy="406250"/>
          </a:xfrm>
          <a:custGeom>
            <a:rect b="b" l="l" r="r" t="t"/>
            <a:pathLst>
              <a:path extrusionOk="0" h="16250" w="28728">
                <a:moveTo>
                  <a:pt x="28728" y="0"/>
                </a:moveTo>
                <a:cubicBezTo>
                  <a:pt x="18512" y="4084"/>
                  <a:pt x="7779" y="8471"/>
                  <a:pt x="0" y="1625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21" name="Google Shape;121;p19"/>
          <p:cNvSpPr txBox="1"/>
          <p:nvPr/>
        </p:nvSpPr>
        <p:spPr>
          <a:xfrm>
            <a:off x="3532750" y="3591025"/>
            <a:ext cx="79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Manual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5056150" y="3554750"/>
            <a:ext cx="122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Automática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6826275" y="3554750"/>
            <a:ext cx="146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Automatizada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4" name="Google Shape;124;p19"/>
          <p:cNvSpPr/>
          <p:nvPr/>
        </p:nvSpPr>
        <p:spPr>
          <a:xfrm>
            <a:off x="5716400" y="3286325"/>
            <a:ext cx="145100" cy="304700"/>
          </a:xfrm>
          <a:custGeom>
            <a:rect b="b" l="l" r="r" t="t"/>
            <a:pathLst>
              <a:path extrusionOk="0" h="12188" w="5804">
                <a:moveTo>
                  <a:pt x="5804" y="0"/>
                </a:moveTo>
                <a:cubicBezTo>
                  <a:pt x="3188" y="3661"/>
                  <a:pt x="0" y="7688"/>
                  <a:pt x="0" y="1218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25" name="Google Shape;125;p19"/>
          <p:cNvSpPr/>
          <p:nvPr/>
        </p:nvSpPr>
        <p:spPr>
          <a:xfrm>
            <a:off x="6949675" y="3250050"/>
            <a:ext cx="319200" cy="369975"/>
          </a:xfrm>
          <a:custGeom>
            <a:rect b="b" l="l" r="r" t="t"/>
            <a:pathLst>
              <a:path extrusionOk="0" h="14799" w="12768">
                <a:moveTo>
                  <a:pt x="0" y="0"/>
                </a:moveTo>
                <a:cubicBezTo>
                  <a:pt x="6389" y="1277"/>
                  <a:pt x="10708" y="8618"/>
                  <a:pt x="12768" y="1479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Estatístico - Regressão Linear</a:t>
            </a:r>
            <a:endParaRPr/>
          </a:p>
        </p:txBody>
      </p:sp>
      <p:sp>
        <p:nvSpPr>
          <p:cNvPr id="131" name="Google Shape;131;p20"/>
          <p:cNvSpPr txBox="1"/>
          <p:nvPr/>
        </p:nvSpPr>
        <p:spPr>
          <a:xfrm>
            <a:off x="844904" y="1471820"/>
            <a:ext cx="2502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Representação binária: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i="1" lang="pt-BR">
                <a:latin typeface="Proxima Nova"/>
                <a:ea typeface="Proxima Nova"/>
                <a:cs typeface="Proxima Nova"/>
                <a:sym typeface="Proxima Nova"/>
              </a:rPr>
              <a:t>One hot encoding</a:t>
            </a: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3075" y="1424156"/>
            <a:ext cx="2472310" cy="50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7375" y="1447848"/>
            <a:ext cx="616775" cy="47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0"/>
          <p:cNvSpPr/>
          <p:nvPr/>
        </p:nvSpPr>
        <p:spPr>
          <a:xfrm>
            <a:off x="4185575" y="1609661"/>
            <a:ext cx="447000" cy="13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B5394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/>
          <p:nvPr/>
        </p:nvSpPr>
        <p:spPr>
          <a:xfrm>
            <a:off x="4276400" y="1976425"/>
            <a:ext cx="718200" cy="406250"/>
          </a:xfrm>
          <a:custGeom>
            <a:rect b="b" l="l" r="r" t="t"/>
            <a:pathLst>
              <a:path extrusionOk="0" h="16250" w="28728">
                <a:moveTo>
                  <a:pt x="28728" y="0"/>
                </a:moveTo>
                <a:cubicBezTo>
                  <a:pt x="18512" y="4084"/>
                  <a:pt x="7779" y="8471"/>
                  <a:pt x="0" y="1625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36" name="Google Shape;136;p20"/>
          <p:cNvSpPr txBox="1"/>
          <p:nvPr/>
        </p:nvSpPr>
        <p:spPr>
          <a:xfrm>
            <a:off x="3608950" y="2295625"/>
            <a:ext cx="79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Manual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5132350" y="2259350"/>
            <a:ext cx="122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Automática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6902475" y="2259350"/>
            <a:ext cx="146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Automatizada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9" name="Google Shape;139;p20"/>
          <p:cNvSpPr/>
          <p:nvPr/>
        </p:nvSpPr>
        <p:spPr>
          <a:xfrm>
            <a:off x="5792600" y="1990925"/>
            <a:ext cx="145100" cy="304700"/>
          </a:xfrm>
          <a:custGeom>
            <a:rect b="b" l="l" r="r" t="t"/>
            <a:pathLst>
              <a:path extrusionOk="0" h="12188" w="5804">
                <a:moveTo>
                  <a:pt x="5804" y="0"/>
                </a:moveTo>
                <a:cubicBezTo>
                  <a:pt x="3188" y="3661"/>
                  <a:pt x="0" y="7688"/>
                  <a:pt x="0" y="1218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40" name="Google Shape;140;p20"/>
          <p:cNvSpPr/>
          <p:nvPr/>
        </p:nvSpPr>
        <p:spPr>
          <a:xfrm>
            <a:off x="7025875" y="1954650"/>
            <a:ext cx="319200" cy="369975"/>
          </a:xfrm>
          <a:custGeom>
            <a:rect b="b" l="l" r="r" t="t"/>
            <a:pathLst>
              <a:path extrusionOk="0" h="14799" w="12768">
                <a:moveTo>
                  <a:pt x="0" y="0"/>
                </a:moveTo>
                <a:cubicBezTo>
                  <a:pt x="6389" y="1277"/>
                  <a:pt x="10708" y="8618"/>
                  <a:pt x="12768" y="1479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pic>
        <p:nvPicPr>
          <p:cNvPr id="141" name="Google Shape;14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45300" y="3068675"/>
            <a:ext cx="5585950" cy="174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0"/>
          <p:cNvSpPr/>
          <p:nvPr/>
        </p:nvSpPr>
        <p:spPr>
          <a:xfrm>
            <a:off x="4084150" y="3685330"/>
            <a:ext cx="2829300" cy="2685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Representação para palavras/tokens</a:t>
            </a:r>
            <a:endParaRPr/>
          </a:p>
        </p:txBody>
      </p:sp>
      <p:sp>
        <p:nvSpPr>
          <p:cNvPr id="148" name="Google Shape;148;p21"/>
          <p:cNvSpPr txBox="1"/>
          <p:nvPr/>
        </p:nvSpPr>
        <p:spPr>
          <a:xfrm>
            <a:off x="844904" y="1471820"/>
            <a:ext cx="2502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Representação binária: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i="1" lang="pt-BR">
                <a:latin typeface="Proxima Nova"/>
                <a:ea typeface="Proxima Nova"/>
                <a:cs typeface="Proxima Nova"/>
                <a:sym typeface="Proxima Nova"/>
              </a:rPr>
              <a:t>One hot encoding</a:t>
            </a: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9" name="Google Shape;149;p21"/>
          <p:cNvSpPr txBox="1"/>
          <p:nvPr/>
        </p:nvSpPr>
        <p:spPr>
          <a:xfrm>
            <a:off x="1451075" y="2600800"/>
            <a:ext cx="6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aba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0" name="Google Shape;150;p21"/>
          <p:cNvSpPr txBox="1"/>
          <p:nvPr/>
        </p:nvSpPr>
        <p:spPr>
          <a:xfrm>
            <a:off x="2147525" y="2600800"/>
            <a:ext cx="108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abacate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1" name="Google Shape;151;p21"/>
          <p:cNvSpPr txBox="1"/>
          <p:nvPr/>
        </p:nvSpPr>
        <p:spPr>
          <a:xfrm>
            <a:off x="3105125" y="2600800"/>
            <a:ext cx="108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abelha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2" name="Google Shape;152;p21"/>
          <p:cNvSpPr txBox="1"/>
          <p:nvPr/>
        </p:nvSpPr>
        <p:spPr>
          <a:xfrm>
            <a:off x="4001161" y="2564516"/>
            <a:ext cx="62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…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3" name="Google Shape;153;p21"/>
          <p:cNvSpPr txBox="1"/>
          <p:nvPr/>
        </p:nvSpPr>
        <p:spPr>
          <a:xfrm>
            <a:off x="4530747" y="2600809"/>
            <a:ext cx="80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zumbi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4" name="Google Shape;15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525" y="3001000"/>
            <a:ext cx="348150" cy="23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4325" y="2988750"/>
            <a:ext cx="348150" cy="259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64575" y="2978393"/>
            <a:ext cx="348150" cy="280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45354" y="2991945"/>
            <a:ext cx="627300" cy="25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