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Proxima Nov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iDPZbyqIqmbPoBV8lc9e6xlucv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5.xml"/><Relationship Id="rId42" Type="http://schemas.openxmlformats.org/officeDocument/2006/relationships/font" Target="fonts/ProximaNova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44" Type="http://schemas.openxmlformats.org/officeDocument/2006/relationships/font" Target="fonts/ProximaNova-italic.fntdata"/><Relationship Id="rId21" Type="http://schemas.openxmlformats.org/officeDocument/2006/relationships/slide" Target="slides/slide16.xml"/><Relationship Id="rId43" Type="http://schemas.openxmlformats.org/officeDocument/2006/relationships/font" Target="fonts/ProximaNova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bold.fntdata"/><Relationship Id="rId16" Type="http://schemas.openxmlformats.org/officeDocument/2006/relationships/slide" Target="slides/slide11.xml"/><Relationship Id="rId38" Type="http://schemas.openxmlformats.org/officeDocument/2006/relationships/font" Target="fonts/Raleway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958a16a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35958a16a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5958a16a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35958a16a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5958a16a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35958a16a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5958a16a5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35958a16a5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5958a16a5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35958a16a5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5958a16a5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35958a16a5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5958a16a5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35958a16a5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5958a16a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35958a16a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5958a16a5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35958a16a5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5958a16a5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35958a16a5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5958a16a5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35958a16a5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5958a16a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35958a16a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5958a16a5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5958a16a5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5958a16a5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5958a16a5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5958a16a5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5958a16a5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5958a16a5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5958a16a5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5958a16a5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5958a16a5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5958a16a5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5958a16a5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5958a16a5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5958a16a5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5958a16a5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5958a16a5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73b363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3573b363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5958a16a5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5958a16a5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5958a16a5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35958a16a5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35958a16a5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35958a16a5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5958a16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35958a16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1840477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31840477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5958a16a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35958a16a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5958a16a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35958a16a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5958a16a5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35958a16a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5958a16a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35958a16a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7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37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3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3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74271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20"/>
              <a:t>Processamento de Linguagem Natural aplicada à Gestão Pública</a:t>
            </a:r>
            <a:endParaRPr sz="29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35958a16a5_0_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00" y="1844825"/>
            <a:ext cx="3678000" cy="18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35958a16a5_0_259"/>
          <p:cNvSpPr/>
          <p:nvPr/>
        </p:nvSpPr>
        <p:spPr>
          <a:xfrm>
            <a:off x="5713400" y="3641800"/>
            <a:ext cx="435275" cy="304825"/>
          </a:xfrm>
          <a:custGeom>
            <a:rect b="b" l="l" r="r" t="t"/>
            <a:pathLst>
              <a:path extrusionOk="0" h="12193" w="17411">
                <a:moveTo>
                  <a:pt x="0" y="0"/>
                </a:moveTo>
                <a:cubicBezTo>
                  <a:pt x="1155" y="6934"/>
                  <a:pt x="10591" y="13601"/>
                  <a:pt x="17411" y="118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2" name="Google Shape;142;g135958a16a5_0_259"/>
          <p:cNvSpPr/>
          <p:nvPr/>
        </p:nvSpPr>
        <p:spPr>
          <a:xfrm>
            <a:off x="5524776" y="3118425"/>
            <a:ext cx="594900" cy="109875"/>
          </a:xfrm>
          <a:custGeom>
            <a:rect b="b" l="l" r="r" t="t"/>
            <a:pathLst>
              <a:path extrusionOk="0" h="4395" w="23796">
                <a:moveTo>
                  <a:pt x="0" y="4395"/>
                </a:moveTo>
                <a:cubicBezTo>
                  <a:pt x="6298" y="-640"/>
                  <a:pt x="15732" y="43"/>
                  <a:pt x="23796" y="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3" name="Google Shape;143;g135958a16a5_0_259"/>
          <p:cNvSpPr txBox="1"/>
          <p:nvPr/>
        </p:nvSpPr>
        <p:spPr>
          <a:xfrm>
            <a:off x="6148675" y="2934875"/>
            <a:ext cx="169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palavras j = 1, …, N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</a:t>
            </a:r>
            <a:endParaRPr baseline="-25000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no documento i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g135958a16a5_0_259"/>
          <p:cNvSpPr txBox="1"/>
          <p:nvPr/>
        </p:nvSpPr>
        <p:spPr>
          <a:xfrm>
            <a:off x="6235775" y="3757950"/>
            <a:ext cx="109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coleção de documentos i = 1, ..., 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g135958a16a5_0_259"/>
          <p:cNvSpPr/>
          <p:nvPr/>
        </p:nvSpPr>
        <p:spPr>
          <a:xfrm flipH="1">
            <a:off x="4918606" y="3228300"/>
            <a:ext cx="185394" cy="738921"/>
          </a:xfrm>
          <a:custGeom>
            <a:rect b="b" l="l" r="r" t="t"/>
            <a:pathLst>
              <a:path extrusionOk="0" h="34241" w="5514">
                <a:moveTo>
                  <a:pt x="0" y="0"/>
                </a:moveTo>
                <a:cubicBezTo>
                  <a:pt x="1634" y="11445"/>
                  <a:pt x="5514" y="22680"/>
                  <a:pt x="5514" y="342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6" name="Google Shape;146;g135958a16a5_0_259"/>
          <p:cNvSpPr txBox="1"/>
          <p:nvPr/>
        </p:nvSpPr>
        <p:spPr>
          <a:xfrm>
            <a:off x="4156875" y="3942750"/>
            <a:ext cx="155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palavra w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ij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(único observável)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g135958a16a5_0_259"/>
          <p:cNvSpPr txBox="1"/>
          <p:nvPr/>
        </p:nvSpPr>
        <p:spPr>
          <a:xfrm>
            <a:off x="6199475" y="2260200"/>
            <a:ext cx="198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tópicos k = 1, …, 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g135958a16a5_0_259"/>
          <p:cNvSpPr/>
          <p:nvPr/>
        </p:nvSpPr>
        <p:spPr>
          <a:xfrm>
            <a:off x="3638575" y="1675800"/>
            <a:ext cx="377250" cy="304700"/>
          </a:xfrm>
          <a:custGeom>
            <a:rect b="b" l="l" r="r" t="t"/>
            <a:pathLst>
              <a:path extrusionOk="0" h="12188" w="15090">
                <a:moveTo>
                  <a:pt x="15090" y="12188"/>
                </a:moveTo>
                <a:cubicBezTo>
                  <a:pt x="10515" y="7619"/>
                  <a:pt x="6133" y="2049"/>
                  <a:pt x="0" y="0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9" name="Google Shape;149;g135958a16a5_0_259"/>
          <p:cNvSpPr txBox="1"/>
          <p:nvPr/>
        </p:nvSpPr>
        <p:spPr>
          <a:xfrm>
            <a:off x="4759500" y="1034650"/>
            <a:ext cx="182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distribuição de palavras nos tópicos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g135958a16a5_0_259"/>
          <p:cNvSpPr/>
          <p:nvPr/>
        </p:nvSpPr>
        <p:spPr>
          <a:xfrm>
            <a:off x="5118513" y="1588750"/>
            <a:ext cx="108825" cy="348225"/>
          </a:xfrm>
          <a:custGeom>
            <a:rect b="b" l="l" r="r" t="t"/>
            <a:pathLst>
              <a:path extrusionOk="0" h="13929" w="4353">
                <a:moveTo>
                  <a:pt x="0" y="13929"/>
                </a:moveTo>
                <a:cubicBezTo>
                  <a:pt x="0" y="9065"/>
                  <a:pt x="915" y="3442"/>
                  <a:pt x="4353" y="0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1" name="Google Shape;151;g135958a16a5_0_259"/>
          <p:cNvSpPr/>
          <p:nvPr/>
        </p:nvSpPr>
        <p:spPr>
          <a:xfrm>
            <a:off x="5524775" y="2339789"/>
            <a:ext cx="638400" cy="97750"/>
          </a:xfrm>
          <a:custGeom>
            <a:rect b="b" l="l" r="r" t="t"/>
            <a:pathLst>
              <a:path extrusionOk="0" h="3910" w="25536">
                <a:moveTo>
                  <a:pt x="0" y="718"/>
                </a:moveTo>
                <a:cubicBezTo>
                  <a:pt x="8578" y="718"/>
                  <a:pt x="19470" y="-2156"/>
                  <a:pt x="25536" y="3910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2" name="Google Shape;152;g135958a16a5_0_259"/>
          <p:cNvSpPr txBox="1"/>
          <p:nvPr/>
        </p:nvSpPr>
        <p:spPr>
          <a:xfrm>
            <a:off x="2830050" y="1136875"/>
            <a:ext cx="169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distribuição de palavras nos tópicos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aleway"/>
                <a:ea typeface="Raleway"/>
                <a:cs typeface="Raleway"/>
                <a:sym typeface="Raleway"/>
              </a:rPr>
              <a:t>(priori)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g135958a16a5_0_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Alocação Latente de Dirichlet (LDA)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135958a16a5_0_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00" y="1844825"/>
            <a:ext cx="3678000" cy="18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35958a16a5_0_276"/>
          <p:cNvSpPr/>
          <p:nvPr/>
        </p:nvSpPr>
        <p:spPr>
          <a:xfrm>
            <a:off x="5713400" y="3641800"/>
            <a:ext cx="435275" cy="304825"/>
          </a:xfrm>
          <a:custGeom>
            <a:rect b="b" l="l" r="r" t="t"/>
            <a:pathLst>
              <a:path extrusionOk="0" h="12193" w="17411">
                <a:moveTo>
                  <a:pt x="0" y="0"/>
                </a:moveTo>
                <a:cubicBezTo>
                  <a:pt x="1155" y="6934"/>
                  <a:pt x="10591" y="13601"/>
                  <a:pt x="17411" y="118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0" name="Google Shape;160;g135958a16a5_0_276"/>
          <p:cNvSpPr/>
          <p:nvPr/>
        </p:nvSpPr>
        <p:spPr>
          <a:xfrm>
            <a:off x="5524775" y="3118433"/>
            <a:ext cx="594900" cy="109875"/>
          </a:xfrm>
          <a:custGeom>
            <a:rect b="b" l="l" r="r" t="t"/>
            <a:pathLst>
              <a:path extrusionOk="0" h="4395" w="23796">
                <a:moveTo>
                  <a:pt x="0" y="4395"/>
                </a:moveTo>
                <a:cubicBezTo>
                  <a:pt x="6298" y="-640"/>
                  <a:pt x="15732" y="43"/>
                  <a:pt x="23796" y="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1" name="Google Shape;161;g135958a16a5_0_276"/>
          <p:cNvSpPr txBox="1"/>
          <p:nvPr/>
        </p:nvSpPr>
        <p:spPr>
          <a:xfrm>
            <a:off x="6148675" y="2934875"/>
            <a:ext cx="169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palavras j = 1, …, N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</a:t>
            </a:r>
            <a:endParaRPr baseline="-25000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no documento i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g135958a16a5_0_276"/>
          <p:cNvSpPr txBox="1"/>
          <p:nvPr/>
        </p:nvSpPr>
        <p:spPr>
          <a:xfrm>
            <a:off x="6235775" y="3757950"/>
            <a:ext cx="109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coleção de documentos i = 1, ..., 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g135958a16a5_0_276"/>
          <p:cNvSpPr/>
          <p:nvPr/>
        </p:nvSpPr>
        <p:spPr>
          <a:xfrm flipH="1">
            <a:off x="4918606" y="3228300"/>
            <a:ext cx="185394" cy="738921"/>
          </a:xfrm>
          <a:custGeom>
            <a:rect b="b" l="l" r="r" t="t"/>
            <a:pathLst>
              <a:path extrusionOk="0" h="34241" w="5514">
                <a:moveTo>
                  <a:pt x="0" y="0"/>
                </a:moveTo>
                <a:cubicBezTo>
                  <a:pt x="1634" y="11445"/>
                  <a:pt x="5514" y="22680"/>
                  <a:pt x="5514" y="342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4" name="Google Shape;164;g135958a16a5_0_276"/>
          <p:cNvSpPr txBox="1"/>
          <p:nvPr/>
        </p:nvSpPr>
        <p:spPr>
          <a:xfrm>
            <a:off x="4156875" y="3942750"/>
            <a:ext cx="155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palavra w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ij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(único observável)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g135958a16a5_0_276"/>
          <p:cNvSpPr/>
          <p:nvPr/>
        </p:nvSpPr>
        <p:spPr>
          <a:xfrm>
            <a:off x="5118513" y="1588750"/>
            <a:ext cx="108825" cy="348225"/>
          </a:xfrm>
          <a:custGeom>
            <a:rect b="b" l="l" r="r" t="t"/>
            <a:pathLst>
              <a:path extrusionOk="0" h="13929" w="4353">
                <a:moveTo>
                  <a:pt x="0" y="13929"/>
                </a:moveTo>
                <a:cubicBezTo>
                  <a:pt x="0" y="9065"/>
                  <a:pt x="915" y="3442"/>
                  <a:pt x="4353" y="0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6" name="Google Shape;166;g135958a16a5_0_276"/>
          <p:cNvSpPr/>
          <p:nvPr/>
        </p:nvSpPr>
        <p:spPr>
          <a:xfrm>
            <a:off x="5524775" y="2339789"/>
            <a:ext cx="638400" cy="97750"/>
          </a:xfrm>
          <a:custGeom>
            <a:rect b="b" l="l" r="r" t="t"/>
            <a:pathLst>
              <a:path extrusionOk="0" h="3910" w="25536">
                <a:moveTo>
                  <a:pt x="0" y="718"/>
                </a:moveTo>
                <a:cubicBezTo>
                  <a:pt x="8578" y="718"/>
                  <a:pt x="19470" y="-2156"/>
                  <a:pt x="25536" y="3910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7" name="Google Shape;167;g135958a16a5_0_276"/>
          <p:cNvSpPr txBox="1"/>
          <p:nvPr/>
        </p:nvSpPr>
        <p:spPr>
          <a:xfrm>
            <a:off x="6199475" y="2260200"/>
            <a:ext cx="198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tópicos k = 1, …, 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g135958a16a5_0_276"/>
          <p:cNvSpPr/>
          <p:nvPr/>
        </p:nvSpPr>
        <p:spPr>
          <a:xfrm>
            <a:off x="3638575" y="1675800"/>
            <a:ext cx="377250" cy="304700"/>
          </a:xfrm>
          <a:custGeom>
            <a:rect b="b" l="l" r="r" t="t"/>
            <a:pathLst>
              <a:path extrusionOk="0" h="12188" w="15090">
                <a:moveTo>
                  <a:pt x="15090" y="12188"/>
                </a:moveTo>
                <a:cubicBezTo>
                  <a:pt x="10515" y="7619"/>
                  <a:pt x="6133" y="2049"/>
                  <a:pt x="0" y="0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9" name="Google Shape;169;g135958a16a5_0_276"/>
          <p:cNvSpPr/>
          <p:nvPr/>
        </p:nvSpPr>
        <p:spPr>
          <a:xfrm>
            <a:off x="1962775" y="2328725"/>
            <a:ext cx="340950" cy="507825"/>
          </a:xfrm>
          <a:custGeom>
            <a:rect b="b" l="l" r="r" t="t"/>
            <a:pathLst>
              <a:path extrusionOk="0" h="20313" w="13638">
                <a:moveTo>
                  <a:pt x="13638" y="20313"/>
                </a:moveTo>
                <a:cubicBezTo>
                  <a:pt x="11870" y="12351"/>
                  <a:pt x="6786" y="4524"/>
                  <a:pt x="0" y="0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0" name="Google Shape;170;g135958a16a5_0_276"/>
          <p:cNvSpPr/>
          <p:nvPr/>
        </p:nvSpPr>
        <p:spPr>
          <a:xfrm>
            <a:off x="3159775" y="3221025"/>
            <a:ext cx="94875" cy="681950"/>
          </a:xfrm>
          <a:custGeom>
            <a:rect b="b" l="l" r="r" t="t"/>
            <a:pathLst>
              <a:path extrusionOk="0" h="27278" w="3795">
                <a:moveTo>
                  <a:pt x="2902" y="0"/>
                </a:moveTo>
                <a:cubicBezTo>
                  <a:pt x="3811" y="9099"/>
                  <a:pt x="5068" y="19667"/>
                  <a:pt x="0" y="27278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1" name="Google Shape;171;g135958a16a5_0_276"/>
          <p:cNvSpPr txBox="1"/>
          <p:nvPr/>
        </p:nvSpPr>
        <p:spPr>
          <a:xfrm>
            <a:off x="4759500" y="1034650"/>
            <a:ext cx="182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distribuição de palavras nos tópicos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g135958a16a5_0_276"/>
          <p:cNvSpPr txBox="1"/>
          <p:nvPr/>
        </p:nvSpPr>
        <p:spPr>
          <a:xfrm>
            <a:off x="2144200" y="3902975"/>
            <a:ext cx="124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distribuição de tópicos nos documentos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g135958a16a5_0_276"/>
          <p:cNvSpPr txBox="1"/>
          <p:nvPr/>
        </p:nvSpPr>
        <p:spPr>
          <a:xfrm>
            <a:off x="2830050" y="1136875"/>
            <a:ext cx="169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distribuição de palavras nos tópicos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aleway"/>
                <a:ea typeface="Raleway"/>
                <a:cs typeface="Raleway"/>
                <a:sym typeface="Raleway"/>
              </a:rPr>
              <a:t>(priori)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g135958a16a5_0_276"/>
          <p:cNvSpPr txBox="1"/>
          <p:nvPr/>
        </p:nvSpPr>
        <p:spPr>
          <a:xfrm>
            <a:off x="1288475" y="1521300"/>
            <a:ext cx="1247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distribuição de tópicos nos documentos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aleway"/>
                <a:ea typeface="Raleway"/>
                <a:cs typeface="Raleway"/>
                <a:sym typeface="Raleway"/>
              </a:rPr>
              <a:t>(priori)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" name="Google Shape;175;g135958a16a5_0_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Alocação Latente de Dirichlet (LDA)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135958a16a5_0_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00" y="1844825"/>
            <a:ext cx="3678000" cy="18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35958a16a5_0_320"/>
          <p:cNvSpPr/>
          <p:nvPr/>
        </p:nvSpPr>
        <p:spPr>
          <a:xfrm>
            <a:off x="5713400" y="3641800"/>
            <a:ext cx="435275" cy="304825"/>
          </a:xfrm>
          <a:custGeom>
            <a:rect b="b" l="l" r="r" t="t"/>
            <a:pathLst>
              <a:path extrusionOk="0" h="12193" w="17411">
                <a:moveTo>
                  <a:pt x="0" y="0"/>
                </a:moveTo>
                <a:cubicBezTo>
                  <a:pt x="1155" y="6934"/>
                  <a:pt x="10591" y="13601"/>
                  <a:pt x="17411" y="118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82" name="Google Shape;182;g135958a16a5_0_320"/>
          <p:cNvSpPr/>
          <p:nvPr/>
        </p:nvSpPr>
        <p:spPr>
          <a:xfrm>
            <a:off x="5524775" y="3118433"/>
            <a:ext cx="594900" cy="109875"/>
          </a:xfrm>
          <a:custGeom>
            <a:rect b="b" l="l" r="r" t="t"/>
            <a:pathLst>
              <a:path extrusionOk="0" h="4395" w="23796">
                <a:moveTo>
                  <a:pt x="0" y="4395"/>
                </a:moveTo>
                <a:cubicBezTo>
                  <a:pt x="6298" y="-640"/>
                  <a:pt x="15732" y="43"/>
                  <a:pt x="23796" y="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83" name="Google Shape;183;g135958a16a5_0_320"/>
          <p:cNvSpPr txBox="1"/>
          <p:nvPr/>
        </p:nvSpPr>
        <p:spPr>
          <a:xfrm>
            <a:off x="6148675" y="2934875"/>
            <a:ext cx="169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palavras j = 1, …, N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</a:t>
            </a:r>
            <a:endParaRPr baseline="-25000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no documento i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g135958a16a5_0_320"/>
          <p:cNvSpPr txBox="1"/>
          <p:nvPr/>
        </p:nvSpPr>
        <p:spPr>
          <a:xfrm>
            <a:off x="6235775" y="3757950"/>
            <a:ext cx="109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coleção de documentos i = 1, ..., 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g135958a16a5_0_320"/>
          <p:cNvSpPr/>
          <p:nvPr/>
        </p:nvSpPr>
        <p:spPr>
          <a:xfrm flipH="1">
            <a:off x="4918606" y="3228300"/>
            <a:ext cx="185394" cy="738921"/>
          </a:xfrm>
          <a:custGeom>
            <a:rect b="b" l="l" r="r" t="t"/>
            <a:pathLst>
              <a:path extrusionOk="0" h="34241" w="5514">
                <a:moveTo>
                  <a:pt x="0" y="0"/>
                </a:moveTo>
                <a:cubicBezTo>
                  <a:pt x="1634" y="11445"/>
                  <a:pt x="5514" y="22680"/>
                  <a:pt x="5514" y="342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86" name="Google Shape;186;g135958a16a5_0_320"/>
          <p:cNvSpPr txBox="1"/>
          <p:nvPr/>
        </p:nvSpPr>
        <p:spPr>
          <a:xfrm>
            <a:off x="4156875" y="3942750"/>
            <a:ext cx="155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palavra w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ij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(único observável)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g135958a16a5_0_320"/>
          <p:cNvSpPr/>
          <p:nvPr/>
        </p:nvSpPr>
        <p:spPr>
          <a:xfrm>
            <a:off x="5118513" y="1588750"/>
            <a:ext cx="108825" cy="348225"/>
          </a:xfrm>
          <a:custGeom>
            <a:rect b="b" l="l" r="r" t="t"/>
            <a:pathLst>
              <a:path extrusionOk="0" h="13929" w="4353">
                <a:moveTo>
                  <a:pt x="0" y="13929"/>
                </a:moveTo>
                <a:cubicBezTo>
                  <a:pt x="0" y="9065"/>
                  <a:pt x="915" y="3442"/>
                  <a:pt x="4353" y="0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88" name="Google Shape;188;g135958a16a5_0_320"/>
          <p:cNvSpPr/>
          <p:nvPr/>
        </p:nvSpPr>
        <p:spPr>
          <a:xfrm>
            <a:off x="5524775" y="2339789"/>
            <a:ext cx="638400" cy="97750"/>
          </a:xfrm>
          <a:custGeom>
            <a:rect b="b" l="l" r="r" t="t"/>
            <a:pathLst>
              <a:path extrusionOk="0" h="3910" w="25536">
                <a:moveTo>
                  <a:pt x="0" y="718"/>
                </a:moveTo>
                <a:cubicBezTo>
                  <a:pt x="8578" y="718"/>
                  <a:pt x="19470" y="-2156"/>
                  <a:pt x="25536" y="3910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89" name="Google Shape;189;g135958a16a5_0_320"/>
          <p:cNvSpPr txBox="1"/>
          <p:nvPr/>
        </p:nvSpPr>
        <p:spPr>
          <a:xfrm>
            <a:off x="6199475" y="2260200"/>
            <a:ext cx="198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tópicos k = 1, …, 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g135958a16a5_0_320"/>
          <p:cNvSpPr txBox="1"/>
          <p:nvPr/>
        </p:nvSpPr>
        <p:spPr>
          <a:xfrm>
            <a:off x="4759500" y="1034650"/>
            <a:ext cx="182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distribuição de palavras nos tópicos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g135958a16a5_0_320"/>
          <p:cNvSpPr/>
          <p:nvPr/>
        </p:nvSpPr>
        <p:spPr>
          <a:xfrm>
            <a:off x="3638575" y="1675800"/>
            <a:ext cx="377250" cy="304700"/>
          </a:xfrm>
          <a:custGeom>
            <a:rect b="b" l="l" r="r" t="t"/>
            <a:pathLst>
              <a:path extrusionOk="0" h="12188" w="15090">
                <a:moveTo>
                  <a:pt x="15090" y="12188"/>
                </a:moveTo>
                <a:cubicBezTo>
                  <a:pt x="10515" y="7619"/>
                  <a:pt x="6133" y="2049"/>
                  <a:pt x="0" y="0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92" name="Google Shape;192;g135958a16a5_0_320"/>
          <p:cNvSpPr txBox="1"/>
          <p:nvPr/>
        </p:nvSpPr>
        <p:spPr>
          <a:xfrm>
            <a:off x="2830050" y="1136875"/>
            <a:ext cx="169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distribuição de palavras nos tópicos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aleway"/>
                <a:ea typeface="Raleway"/>
                <a:cs typeface="Raleway"/>
                <a:sym typeface="Raleway"/>
              </a:rPr>
              <a:t>(priori)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g135958a16a5_0_320"/>
          <p:cNvSpPr/>
          <p:nvPr/>
        </p:nvSpPr>
        <p:spPr>
          <a:xfrm>
            <a:off x="1962775" y="2328725"/>
            <a:ext cx="340950" cy="507825"/>
          </a:xfrm>
          <a:custGeom>
            <a:rect b="b" l="l" r="r" t="t"/>
            <a:pathLst>
              <a:path extrusionOk="0" h="20313" w="13638">
                <a:moveTo>
                  <a:pt x="13638" y="20313"/>
                </a:moveTo>
                <a:cubicBezTo>
                  <a:pt x="11870" y="12351"/>
                  <a:pt x="6786" y="4524"/>
                  <a:pt x="0" y="0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94" name="Google Shape;194;g135958a16a5_0_320"/>
          <p:cNvSpPr/>
          <p:nvPr/>
        </p:nvSpPr>
        <p:spPr>
          <a:xfrm>
            <a:off x="3159775" y="3221025"/>
            <a:ext cx="94875" cy="681950"/>
          </a:xfrm>
          <a:custGeom>
            <a:rect b="b" l="l" r="r" t="t"/>
            <a:pathLst>
              <a:path extrusionOk="0" h="27278" w="3795">
                <a:moveTo>
                  <a:pt x="2902" y="0"/>
                </a:moveTo>
                <a:cubicBezTo>
                  <a:pt x="3811" y="9099"/>
                  <a:pt x="5068" y="19667"/>
                  <a:pt x="0" y="27278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95" name="Google Shape;195;g135958a16a5_0_320"/>
          <p:cNvSpPr txBox="1"/>
          <p:nvPr/>
        </p:nvSpPr>
        <p:spPr>
          <a:xfrm>
            <a:off x="2144200" y="3902975"/>
            <a:ext cx="124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distribuição de tópicos nos documentos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g135958a16a5_0_320"/>
          <p:cNvSpPr txBox="1"/>
          <p:nvPr/>
        </p:nvSpPr>
        <p:spPr>
          <a:xfrm>
            <a:off x="1288475" y="1521300"/>
            <a:ext cx="1247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distribuição de tópicos nos documentos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aleway"/>
                <a:ea typeface="Raleway"/>
                <a:cs typeface="Raleway"/>
                <a:sym typeface="Raleway"/>
              </a:rPr>
              <a:t>(priori)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" name="Google Shape;197;g135958a16a5_0_320"/>
          <p:cNvSpPr/>
          <p:nvPr/>
        </p:nvSpPr>
        <p:spPr>
          <a:xfrm flipH="1">
            <a:off x="3700206" y="3206525"/>
            <a:ext cx="377244" cy="1095487"/>
          </a:xfrm>
          <a:custGeom>
            <a:rect b="b" l="l" r="r" t="t"/>
            <a:pathLst>
              <a:path extrusionOk="0" h="33371" w="9286">
                <a:moveTo>
                  <a:pt x="0" y="0"/>
                </a:moveTo>
                <a:cubicBezTo>
                  <a:pt x="5164" y="10327"/>
                  <a:pt x="9286" y="21825"/>
                  <a:pt x="9286" y="33371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98" name="Google Shape;198;g135958a16a5_0_320"/>
          <p:cNvSpPr txBox="1"/>
          <p:nvPr/>
        </p:nvSpPr>
        <p:spPr>
          <a:xfrm>
            <a:off x="3094550" y="4269300"/>
            <a:ext cx="144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tópico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da palavra w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ij</a:t>
            </a:r>
            <a:endParaRPr baseline="-25000"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g135958a16a5_0_3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Alocação Latente de Dirichlet (LDA)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135958a16a5_0_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00" y="1844825"/>
            <a:ext cx="3678000" cy="18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35958a16a5_0_352"/>
          <p:cNvSpPr/>
          <p:nvPr/>
        </p:nvSpPr>
        <p:spPr>
          <a:xfrm>
            <a:off x="5118513" y="1588750"/>
            <a:ext cx="108825" cy="348225"/>
          </a:xfrm>
          <a:custGeom>
            <a:rect b="b" l="l" r="r" t="t"/>
            <a:pathLst>
              <a:path extrusionOk="0" h="13929" w="4353">
                <a:moveTo>
                  <a:pt x="0" y="13929"/>
                </a:moveTo>
                <a:cubicBezTo>
                  <a:pt x="0" y="9065"/>
                  <a:pt x="915" y="3442"/>
                  <a:pt x="4353" y="0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06" name="Google Shape;206;g135958a16a5_0_352"/>
          <p:cNvSpPr txBox="1"/>
          <p:nvPr/>
        </p:nvSpPr>
        <p:spPr>
          <a:xfrm>
            <a:off x="4759500" y="1034650"/>
            <a:ext cx="182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distribuição de palavras nos tópicos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7" name="Google Shape;207;g135958a16a5_0_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813" y="1534650"/>
            <a:ext cx="1555650" cy="10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35958a16a5_0_352"/>
          <p:cNvSpPr txBox="1"/>
          <p:nvPr/>
        </p:nvSpPr>
        <p:spPr>
          <a:xfrm>
            <a:off x="131205" y="1832277"/>
            <a:ext cx="12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documentos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g135958a16a5_0_352"/>
          <p:cNvSpPr txBox="1"/>
          <p:nvPr/>
        </p:nvSpPr>
        <p:spPr>
          <a:xfrm>
            <a:off x="1553100" y="1246613"/>
            <a:ext cx="12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tópicos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g135958a16a5_0_352"/>
          <p:cNvSpPr/>
          <p:nvPr/>
        </p:nvSpPr>
        <p:spPr>
          <a:xfrm>
            <a:off x="2749475" y="2212650"/>
            <a:ext cx="500575" cy="660175"/>
          </a:xfrm>
          <a:custGeom>
            <a:rect b="b" l="l" r="r" t="t"/>
            <a:pathLst>
              <a:path extrusionOk="0" h="26407" w="20023">
                <a:moveTo>
                  <a:pt x="20023" y="26407"/>
                </a:moveTo>
                <a:cubicBezTo>
                  <a:pt x="18654" y="15446"/>
                  <a:pt x="11047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1" name="Google Shape;211;g135958a16a5_0_3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Alocação Latente de Dirichlet (LDA)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135958a16a5_0_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00" y="1844825"/>
            <a:ext cx="3678000" cy="18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35958a16a5_0_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813" y="1534650"/>
            <a:ext cx="1555650" cy="10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35958a16a5_0_379"/>
          <p:cNvSpPr txBox="1"/>
          <p:nvPr/>
        </p:nvSpPr>
        <p:spPr>
          <a:xfrm>
            <a:off x="131205" y="1832277"/>
            <a:ext cx="12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documentos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9" name="Google Shape;219;g135958a16a5_0_379"/>
          <p:cNvSpPr txBox="1"/>
          <p:nvPr/>
        </p:nvSpPr>
        <p:spPr>
          <a:xfrm>
            <a:off x="1553100" y="1246613"/>
            <a:ext cx="12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tópicos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0" name="Google Shape;220;g135958a16a5_0_379"/>
          <p:cNvSpPr/>
          <p:nvPr/>
        </p:nvSpPr>
        <p:spPr>
          <a:xfrm>
            <a:off x="2749475" y="2212650"/>
            <a:ext cx="500575" cy="660175"/>
          </a:xfrm>
          <a:custGeom>
            <a:rect b="b" l="l" r="r" t="t"/>
            <a:pathLst>
              <a:path extrusionOk="0" h="26407" w="20023">
                <a:moveTo>
                  <a:pt x="20023" y="26407"/>
                </a:moveTo>
                <a:cubicBezTo>
                  <a:pt x="18654" y="15446"/>
                  <a:pt x="11047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221" name="Google Shape;221;g135958a16a5_0_3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5725" y="1973250"/>
            <a:ext cx="1487150" cy="9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35958a16a5_0_379"/>
          <p:cNvSpPr txBox="1"/>
          <p:nvPr/>
        </p:nvSpPr>
        <p:spPr>
          <a:xfrm>
            <a:off x="6323025" y="2212638"/>
            <a:ext cx="12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tópicos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Google Shape;223;g135958a16a5_0_379"/>
          <p:cNvSpPr txBox="1"/>
          <p:nvPr/>
        </p:nvSpPr>
        <p:spPr>
          <a:xfrm>
            <a:off x="7295475" y="1539713"/>
            <a:ext cx="12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palavras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g135958a16a5_0_379"/>
          <p:cNvSpPr/>
          <p:nvPr/>
        </p:nvSpPr>
        <p:spPr>
          <a:xfrm flipH="1" rot="10800000">
            <a:off x="5271102" y="2053051"/>
            <a:ext cx="1025872" cy="94299"/>
          </a:xfrm>
          <a:custGeom>
            <a:rect b="b" l="l" r="r" t="t"/>
            <a:pathLst>
              <a:path extrusionOk="0" h="13929" w="4353">
                <a:moveTo>
                  <a:pt x="0" y="13929"/>
                </a:moveTo>
                <a:cubicBezTo>
                  <a:pt x="0" y="9065"/>
                  <a:pt x="915" y="3442"/>
                  <a:pt x="4353" y="0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5" name="Google Shape;225;g135958a16a5_0_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Alocação Latente de Dirichlet (LDA)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958a16a5_0_4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Alocação Latente de Dirichlet - Inferência</a:t>
            </a:r>
            <a:endParaRPr/>
          </a:p>
        </p:txBody>
      </p:sp>
      <p:pic>
        <p:nvPicPr>
          <p:cNvPr id="231" name="Google Shape;231;g135958a16a5_0_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00" y="1844825"/>
            <a:ext cx="3678000" cy="18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35958a16a5_0_431"/>
          <p:cNvSpPr/>
          <p:nvPr/>
        </p:nvSpPr>
        <p:spPr>
          <a:xfrm>
            <a:off x="5118513" y="1588750"/>
            <a:ext cx="108825" cy="348225"/>
          </a:xfrm>
          <a:custGeom>
            <a:rect b="b" l="l" r="r" t="t"/>
            <a:pathLst>
              <a:path extrusionOk="0" h="13929" w="4353">
                <a:moveTo>
                  <a:pt x="0" y="13929"/>
                </a:moveTo>
                <a:cubicBezTo>
                  <a:pt x="0" y="9065"/>
                  <a:pt x="915" y="3442"/>
                  <a:pt x="4353" y="0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3" name="Google Shape;233;g135958a16a5_0_431"/>
          <p:cNvSpPr txBox="1"/>
          <p:nvPr/>
        </p:nvSpPr>
        <p:spPr>
          <a:xfrm>
            <a:off x="4607100" y="1187050"/>
            <a:ext cx="265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Escolher 𝜑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de uma Dirichlet(𝛽)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g135958a16a5_0_431"/>
          <p:cNvSpPr/>
          <p:nvPr/>
        </p:nvSpPr>
        <p:spPr>
          <a:xfrm>
            <a:off x="3159775" y="3221025"/>
            <a:ext cx="94875" cy="681950"/>
          </a:xfrm>
          <a:custGeom>
            <a:rect b="b" l="l" r="r" t="t"/>
            <a:pathLst>
              <a:path extrusionOk="0" h="27278" w="3795">
                <a:moveTo>
                  <a:pt x="2902" y="0"/>
                </a:moveTo>
                <a:cubicBezTo>
                  <a:pt x="3811" y="9099"/>
                  <a:pt x="5068" y="19667"/>
                  <a:pt x="0" y="27278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5" name="Google Shape;235;g135958a16a5_0_431"/>
          <p:cNvSpPr txBox="1"/>
          <p:nvPr/>
        </p:nvSpPr>
        <p:spPr>
          <a:xfrm>
            <a:off x="739975" y="3902975"/>
            <a:ext cx="26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Escolher 𝜃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de uma distribuição Dirichlet com parâmetro 𝛼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5958a16a5_0_4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Alocação Latente de Dirichlet - Inferência</a:t>
            </a:r>
            <a:endParaRPr/>
          </a:p>
        </p:txBody>
      </p:sp>
      <p:pic>
        <p:nvPicPr>
          <p:cNvPr id="241" name="Google Shape;241;g135958a16a5_0_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00" y="1844825"/>
            <a:ext cx="3678000" cy="18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35958a16a5_0_444"/>
          <p:cNvSpPr/>
          <p:nvPr/>
        </p:nvSpPr>
        <p:spPr>
          <a:xfrm>
            <a:off x="5118513" y="1588750"/>
            <a:ext cx="108825" cy="348225"/>
          </a:xfrm>
          <a:custGeom>
            <a:rect b="b" l="l" r="r" t="t"/>
            <a:pathLst>
              <a:path extrusionOk="0" h="13929" w="4353">
                <a:moveTo>
                  <a:pt x="0" y="13929"/>
                </a:moveTo>
                <a:cubicBezTo>
                  <a:pt x="0" y="9065"/>
                  <a:pt x="915" y="3442"/>
                  <a:pt x="4353" y="0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3" name="Google Shape;243;g135958a16a5_0_444"/>
          <p:cNvSpPr txBox="1"/>
          <p:nvPr/>
        </p:nvSpPr>
        <p:spPr>
          <a:xfrm>
            <a:off x="4607100" y="1187050"/>
            <a:ext cx="265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Escolher 𝜑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de uma Dirichlet(𝛽)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4" name="Google Shape;244;g135958a16a5_0_444"/>
          <p:cNvSpPr/>
          <p:nvPr/>
        </p:nvSpPr>
        <p:spPr>
          <a:xfrm>
            <a:off x="3159775" y="3221025"/>
            <a:ext cx="94875" cy="681950"/>
          </a:xfrm>
          <a:custGeom>
            <a:rect b="b" l="l" r="r" t="t"/>
            <a:pathLst>
              <a:path extrusionOk="0" h="27278" w="3795">
                <a:moveTo>
                  <a:pt x="2902" y="0"/>
                </a:moveTo>
                <a:cubicBezTo>
                  <a:pt x="3811" y="9099"/>
                  <a:pt x="5068" y="19667"/>
                  <a:pt x="0" y="27278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5" name="Google Shape;245;g135958a16a5_0_444"/>
          <p:cNvSpPr txBox="1"/>
          <p:nvPr/>
        </p:nvSpPr>
        <p:spPr>
          <a:xfrm>
            <a:off x="739975" y="3902975"/>
            <a:ext cx="26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Escolher 𝜃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de uma distribuição Dirichlet com parâmetro 𝛼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6" name="Google Shape;246;g135958a16a5_0_444"/>
          <p:cNvSpPr txBox="1"/>
          <p:nvPr/>
        </p:nvSpPr>
        <p:spPr>
          <a:xfrm>
            <a:off x="3779650" y="3902975"/>
            <a:ext cx="216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Escolher um tópico para a palavra j no documento i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z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ij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~ Multinomial(𝜃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7" name="Google Shape;247;g135958a16a5_0_444"/>
          <p:cNvSpPr/>
          <p:nvPr/>
        </p:nvSpPr>
        <p:spPr>
          <a:xfrm flipH="1">
            <a:off x="4049000" y="3221025"/>
            <a:ext cx="140500" cy="681950"/>
          </a:xfrm>
          <a:custGeom>
            <a:rect b="b" l="l" r="r" t="t"/>
            <a:pathLst>
              <a:path extrusionOk="0" h="27278" w="3795">
                <a:moveTo>
                  <a:pt x="2902" y="0"/>
                </a:moveTo>
                <a:cubicBezTo>
                  <a:pt x="3811" y="9099"/>
                  <a:pt x="5068" y="19667"/>
                  <a:pt x="0" y="27278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5958a16a5_0_3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Alocação Latente de Dirichlet - Inferência</a:t>
            </a:r>
            <a:endParaRPr/>
          </a:p>
        </p:txBody>
      </p:sp>
      <p:pic>
        <p:nvPicPr>
          <p:cNvPr id="253" name="Google Shape;253;g135958a16a5_0_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00" y="1844825"/>
            <a:ext cx="3678000" cy="18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35958a16a5_0_394"/>
          <p:cNvSpPr/>
          <p:nvPr/>
        </p:nvSpPr>
        <p:spPr>
          <a:xfrm>
            <a:off x="5118513" y="1588750"/>
            <a:ext cx="108825" cy="348225"/>
          </a:xfrm>
          <a:custGeom>
            <a:rect b="b" l="l" r="r" t="t"/>
            <a:pathLst>
              <a:path extrusionOk="0" h="13929" w="4353">
                <a:moveTo>
                  <a:pt x="0" y="13929"/>
                </a:moveTo>
                <a:cubicBezTo>
                  <a:pt x="0" y="9065"/>
                  <a:pt x="915" y="3442"/>
                  <a:pt x="4353" y="0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5" name="Google Shape;255;g135958a16a5_0_394"/>
          <p:cNvSpPr txBox="1"/>
          <p:nvPr/>
        </p:nvSpPr>
        <p:spPr>
          <a:xfrm>
            <a:off x="4607100" y="1187050"/>
            <a:ext cx="265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Escolher 𝜑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de uma Dirichlet(𝛽)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6" name="Google Shape;256;g135958a16a5_0_394"/>
          <p:cNvSpPr/>
          <p:nvPr/>
        </p:nvSpPr>
        <p:spPr>
          <a:xfrm>
            <a:off x="3159775" y="3221025"/>
            <a:ext cx="94875" cy="681950"/>
          </a:xfrm>
          <a:custGeom>
            <a:rect b="b" l="l" r="r" t="t"/>
            <a:pathLst>
              <a:path extrusionOk="0" h="27278" w="3795">
                <a:moveTo>
                  <a:pt x="2902" y="0"/>
                </a:moveTo>
                <a:cubicBezTo>
                  <a:pt x="3811" y="9099"/>
                  <a:pt x="5068" y="19667"/>
                  <a:pt x="0" y="27278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7" name="Google Shape;257;g135958a16a5_0_394"/>
          <p:cNvSpPr txBox="1"/>
          <p:nvPr/>
        </p:nvSpPr>
        <p:spPr>
          <a:xfrm>
            <a:off x="739975" y="3902975"/>
            <a:ext cx="26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Escolher 𝜃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de uma distribuição Dirichlet com parâmetro 𝛼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8" name="Google Shape;258;g135958a16a5_0_394"/>
          <p:cNvSpPr txBox="1"/>
          <p:nvPr/>
        </p:nvSpPr>
        <p:spPr>
          <a:xfrm>
            <a:off x="3779650" y="3902975"/>
            <a:ext cx="216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Escolher um tópico para a palavra j no documento i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z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ij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~ Multinomial(𝜃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9" name="Google Shape;259;g135958a16a5_0_394"/>
          <p:cNvSpPr/>
          <p:nvPr/>
        </p:nvSpPr>
        <p:spPr>
          <a:xfrm flipH="1">
            <a:off x="4049000" y="3221025"/>
            <a:ext cx="140500" cy="681950"/>
          </a:xfrm>
          <a:custGeom>
            <a:rect b="b" l="l" r="r" t="t"/>
            <a:pathLst>
              <a:path extrusionOk="0" h="27278" w="3795">
                <a:moveTo>
                  <a:pt x="2902" y="0"/>
                </a:moveTo>
                <a:cubicBezTo>
                  <a:pt x="3811" y="9099"/>
                  <a:pt x="5068" y="19667"/>
                  <a:pt x="0" y="27278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60" name="Google Shape;260;g135958a16a5_0_394"/>
          <p:cNvSpPr txBox="1"/>
          <p:nvPr/>
        </p:nvSpPr>
        <p:spPr>
          <a:xfrm>
            <a:off x="6046675" y="2876475"/>
            <a:ext cx="309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Escolher a palavra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w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ij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~ Multinomial (𝜑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Zij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1" name="Google Shape;261;g135958a16a5_0_394"/>
          <p:cNvSpPr/>
          <p:nvPr/>
        </p:nvSpPr>
        <p:spPr>
          <a:xfrm>
            <a:off x="5281325" y="3030162"/>
            <a:ext cx="761750" cy="53050"/>
          </a:xfrm>
          <a:custGeom>
            <a:rect b="b" l="l" r="r" t="t"/>
            <a:pathLst>
              <a:path extrusionOk="0" h="2122" w="30470">
                <a:moveTo>
                  <a:pt x="0" y="2122"/>
                </a:moveTo>
                <a:cubicBezTo>
                  <a:pt x="10059" y="686"/>
                  <a:pt x="20612" y="-1211"/>
                  <a:pt x="30470" y="125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5958a16a5_0_460"/>
          <p:cNvSpPr/>
          <p:nvPr/>
        </p:nvSpPr>
        <p:spPr>
          <a:xfrm>
            <a:off x="7620800" y="1215200"/>
            <a:ext cx="282900" cy="35982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35958a16a5_0_460"/>
          <p:cNvSpPr/>
          <p:nvPr/>
        </p:nvSpPr>
        <p:spPr>
          <a:xfrm>
            <a:off x="7566475" y="1149925"/>
            <a:ext cx="210300" cy="377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35958a16a5_0_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Alocação Latente de Dirichlet - Inferência</a:t>
            </a:r>
            <a:endParaRPr/>
          </a:p>
        </p:txBody>
      </p:sp>
      <p:pic>
        <p:nvPicPr>
          <p:cNvPr id="269" name="Google Shape;269;g135958a16a5_0_4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00" y="1844825"/>
            <a:ext cx="3678000" cy="18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35958a16a5_0_460"/>
          <p:cNvSpPr/>
          <p:nvPr/>
        </p:nvSpPr>
        <p:spPr>
          <a:xfrm>
            <a:off x="5118513" y="1588750"/>
            <a:ext cx="108825" cy="348225"/>
          </a:xfrm>
          <a:custGeom>
            <a:rect b="b" l="l" r="r" t="t"/>
            <a:pathLst>
              <a:path extrusionOk="0" h="13929" w="4353">
                <a:moveTo>
                  <a:pt x="0" y="13929"/>
                </a:moveTo>
                <a:cubicBezTo>
                  <a:pt x="0" y="9065"/>
                  <a:pt x="915" y="3442"/>
                  <a:pt x="4353" y="0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71" name="Google Shape;271;g135958a16a5_0_460"/>
          <p:cNvSpPr txBox="1"/>
          <p:nvPr/>
        </p:nvSpPr>
        <p:spPr>
          <a:xfrm>
            <a:off x="4607100" y="1187050"/>
            <a:ext cx="265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Escolher 𝜑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de uma Dirichlet(𝛽)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2" name="Google Shape;272;g135958a16a5_0_460"/>
          <p:cNvSpPr/>
          <p:nvPr/>
        </p:nvSpPr>
        <p:spPr>
          <a:xfrm>
            <a:off x="3159775" y="3221025"/>
            <a:ext cx="94875" cy="681950"/>
          </a:xfrm>
          <a:custGeom>
            <a:rect b="b" l="l" r="r" t="t"/>
            <a:pathLst>
              <a:path extrusionOk="0" h="27278" w="3795">
                <a:moveTo>
                  <a:pt x="2902" y="0"/>
                </a:moveTo>
                <a:cubicBezTo>
                  <a:pt x="3811" y="9099"/>
                  <a:pt x="5068" y="19667"/>
                  <a:pt x="0" y="27278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73" name="Google Shape;273;g135958a16a5_0_460"/>
          <p:cNvSpPr txBox="1"/>
          <p:nvPr/>
        </p:nvSpPr>
        <p:spPr>
          <a:xfrm>
            <a:off x="739975" y="3902975"/>
            <a:ext cx="26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Escolher 𝜃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de uma distribuição Dirichlet com parâmetro 𝛼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274;g135958a16a5_0_460"/>
          <p:cNvSpPr txBox="1"/>
          <p:nvPr/>
        </p:nvSpPr>
        <p:spPr>
          <a:xfrm>
            <a:off x="3779650" y="3902975"/>
            <a:ext cx="216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Escolher um tópico para a palavra j no documento i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z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ij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~ Multinomial(𝜃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275;g135958a16a5_0_460"/>
          <p:cNvSpPr/>
          <p:nvPr/>
        </p:nvSpPr>
        <p:spPr>
          <a:xfrm flipH="1">
            <a:off x="4049000" y="3221025"/>
            <a:ext cx="140500" cy="681950"/>
          </a:xfrm>
          <a:custGeom>
            <a:rect b="b" l="l" r="r" t="t"/>
            <a:pathLst>
              <a:path extrusionOk="0" h="27278" w="3795">
                <a:moveTo>
                  <a:pt x="2902" y="0"/>
                </a:moveTo>
                <a:cubicBezTo>
                  <a:pt x="3811" y="9099"/>
                  <a:pt x="5068" y="19667"/>
                  <a:pt x="0" y="27278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76" name="Google Shape;276;g135958a16a5_0_460"/>
          <p:cNvSpPr txBox="1"/>
          <p:nvPr/>
        </p:nvSpPr>
        <p:spPr>
          <a:xfrm>
            <a:off x="6046675" y="2876475"/>
            <a:ext cx="309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Escolher a palavra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w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ij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~ Multinomial (𝜑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Zij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7" name="Google Shape;277;g135958a16a5_0_460"/>
          <p:cNvSpPr/>
          <p:nvPr/>
        </p:nvSpPr>
        <p:spPr>
          <a:xfrm>
            <a:off x="5281325" y="3030162"/>
            <a:ext cx="761750" cy="53050"/>
          </a:xfrm>
          <a:custGeom>
            <a:rect b="b" l="l" r="r" t="t"/>
            <a:pathLst>
              <a:path extrusionOk="0" h="2122" w="30470">
                <a:moveTo>
                  <a:pt x="0" y="2122"/>
                </a:moveTo>
                <a:cubicBezTo>
                  <a:pt x="10059" y="686"/>
                  <a:pt x="20612" y="-1211"/>
                  <a:pt x="30470" y="125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78" name="Google Shape;278;g135958a16a5_0_460"/>
          <p:cNvSpPr txBox="1"/>
          <p:nvPr/>
        </p:nvSpPr>
        <p:spPr>
          <a:xfrm>
            <a:off x="7947225" y="2644850"/>
            <a:ext cx="99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Proxima Nova"/>
                <a:ea typeface="Proxima Nova"/>
                <a:cs typeface="Proxima Nova"/>
                <a:sym typeface="Proxima Nova"/>
              </a:rPr>
              <a:t>Máxima verossimilhança a posteriori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Proxima Nova"/>
                <a:ea typeface="Proxima Nova"/>
                <a:cs typeface="Proxima Nova"/>
                <a:sym typeface="Proxima Nova"/>
              </a:rPr>
              <a:t>(MAP)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5958a16a5_0_483"/>
          <p:cNvSpPr txBox="1"/>
          <p:nvPr>
            <p:ph type="title"/>
          </p:nvPr>
        </p:nvSpPr>
        <p:spPr>
          <a:xfrm>
            <a:off x="490250" y="526350"/>
            <a:ext cx="73809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400"/>
              <a:t>LDA em Python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Conversão de texto em números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152475"/>
            <a:ext cx="75204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Nas últimas aulas vimos formas de </a:t>
            </a:r>
            <a:r>
              <a:rPr b="1" lang="pt-BR"/>
              <a:t>converter textos e palavras </a:t>
            </a:r>
            <a:r>
              <a:rPr lang="pt-BR"/>
              <a:t>em </a:t>
            </a:r>
            <a:r>
              <a:rPr b="1" lang="pt-BR"/>
              <a:t>vetores</a:t>
            </a:r>
            <a:r>
              <a:rPr lang="pt-BR"/>
              <a:t>.</a:t>
            </a:r>
            <a:endParaRPr/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625" y="2481650"/>
            <a:ext cx="1368724" cy="136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7799" y="2451638"/>
            <a:ext cx="20955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3300275" y="3077663"/>
            <a:ext cx="1368600" cy="17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5958a16a5_0_487"/>
          <p:cNvSpPr txBox="1"/>
          <p:nvPr>
            <p:ph type="title"/>
          </p:nvPr>
        </p:nvSpPr>
        <p:spPr>
          <a:xfrm>
            <a:off x="490250" y="526350"/>
            <a:ext cx="73809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400"/>
              <a:t>Classificação de textos</a:t>
            </a:r>
            <a:endParaRPr sz="3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5958a16a5_0_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294" name="Google Shape;294;g135958a16a5_0_491"/>
          <p:cNvSpPr txBox="1"/>
          <p:nvPr>
            <p:ph idx="1" type="body"/>
          </p:nvPr>
        </p:nvSpPr>
        <p:spPr>
          <a:xfrm>
            <a:off x="311700" y="1152475"/>
            <a:ext cx="334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Métodos supervisionados (X, Y)</a:t>
            </a:r>
            <a:endParaRPr/>
          </a:p>
        </p:txBody>
      </p:sp>
      <p:pic>
        <p:nvPicPr>
          <p:cNvPr id="295" name="Google Shape;295;g135958a16a5_0_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00" y="2094088"/>
            <a:ext cx="1991175" cy="19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35958a16a5_0_491"/>
          <p:cNvSpPr txBox="1"/>
          <p:nvPr>
            <p:ph idx="1" type="body"/>
          </p:nvPr>
        </p:nvSpPr>
        <p:spPr>
          <a:xfrm>
            <a:off x="3496450" y="2146350"/>
            <a:ext cx="50133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Métodos usuais: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Regressão Logística (Multinomial)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SVM (</a:t>
            </a:r>
            <a:r>
              <a:rPr i="1" lang="pt-BR" sz="1500">
                <a:latin typeface="Raleway"/>
                <a:ea typeface="Raleway"/>
                <a:cs typeface="Raleway"/>
                <a:sym typeface="Raleway"/>
              </a:rPr>
              <a:t>Support Vector Machines</a:t>
            </a: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i="1" lang="pt-BR" sz="1500">
                <a:latin typeface="Raleway"/>
                <a:ea typeface="Raleway"/>
                <a:cs typeface="Raleway"/>
                <a:sym typeface="Raleway"/>
              </a:rPr>
              <a:t>Random Forests</a:t>
            </a: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5958a16a5_0_5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Logística</a:t>
            </a:r>
            <a:endParaRPr/>
          </a:p>
        </p:txBody>
      </p:sp>
      <p:pic>
        <p:nvPicPr>
          <p:cNvPr id="302" name="Google Shape;302;g135958a16a5_0_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800" y="2160450"/>
            <a:ext cx="2563050" cy="19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35958a16a5_0_504"/>
          <p:cNvSpPr txBox="1"/>
          <p:nvPr/>
        </p:nvSpPr>
        <p:spPr>
          <a:xfrm>
            <a:off x="964850" y="1091788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Regressão Linear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4" name="Google Shape;304;g135958a16a5_0_5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186" y="1642275"/>
            <a:ext cx="1085925" cy="2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35958a16a5_0_504"/>
          <p:cNvSpPr txBox="1"/>
          <p:nvPr/>
        </p:nvSpPr>
        <p:spPr>
          <a:xfrm>
            <a:off x="4803875" y="1089663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Regressão Logística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6" name="Google Shape;306;g135958a16a5_0_5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7142" y="2160459"/>
            <a:ext cx="2529008" cy="19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135958a16a5_0_5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5125" y="1489875"/>
            <a:ext cx="163814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5958a16a5_0_5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313" name="Google Shape;313;g135958a16a5_0_542"/>
          <p:cNvSpPr txBox="1"/>
          <p:nvPr/>
        </p:nvSpPr>
        <p:spPr>
          <a:xfrm>
            <a:off x="507650" y="1244188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Support Vector Machines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4" name="Google Shape;314;g135958a16a5_0_5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5" y="2295425"/>
            <a:ext cx="2089142" cy="209508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135958a16a5_0_542"/>
          <p:cNvSpPr txBox="1"/>
          <p:nvPr/>
        </p:nvSpPr>
        <p:spPr>
          <a:xfrm>
            <a:off x="507650" y="1878130"/>
            <a:ext cx="144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Dados linearmente separáveis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5958a16a5_0_5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321" name="Google Shape;321;g135958a16a5_0_568"/>
          <p:cNvSpPr txBox="1"/>
          <p:nvPr/>
        </p:nvSpPr>
        <p:spPr>
          <a:xfrm>
            <a:off x="507650" y="1244188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Support Vector Machines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2" name="Google Shape;322;g135958a16a5_0_5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5" y="2295425"/>
            <a:ext cx="2089142" cy="209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135958a16a5_0_5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920" y="2327187"/>
            <a:ext cx="2004557" cy="195749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35958a16a5_0_568"/>
          <p:cNvSpPr txBox="1"/>
          <p:nvPr/>
        </p:nvSpPr>
        <p:spPr>
          <a:xfrm>
            <a:off x="507650" y="1878130"/>
            <a:ext cx="144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Dados linearmente separáveis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5" name="Google Shape;325;g135958a16a5_0_568"/>
          <p:cNvSpPr txBox="1"/>
          <p:nvPr/>
        </p:nvSpPr>
        <p:spPr>
          <a:xfrm>
            <a:off x="2489238" y="1870880"/>
            <a:ext cx="144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Raleway"/>
                <a:ea typeface="Raleway"/>
                <a:cs typeface="Raleway"/>
                <a:sym typeface="Raleway"/>
              </a:rPr>
              <a:t>Maximal margin classifier</a:t>
            </a:r>
            <a:endParaRPr i="1"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5958a16a5_0_5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331" name="Google Shape;331;g135958a16a5_0_581"/>
          <p:cNvSpPr txBox="1"/>
          <p:nvPr/>
        </p:nvSpPr>
        <p:spPr>
          <a:xfrm>
            <a:off x="507650" y="1244188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Support Vector Machines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2" name="Google Shape;332;g135958a16a5_0_5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5" y="2295425"/>
            <a:ext cx="2089142" cy="209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135958a16a5_0_5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920" y="2327187"/>
            <a:ext cx="2004557" cy="1957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135958a16a5_0_5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0820" y="2297966"/>
            <a:ext cx="2127200" cy="216484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135958a16a5_0_581"/>
          <p:cNvSpPr txBox="1"/>
          <p:nvPr/>
        </p:nvSpPr>
        <p:spPr>
          <a:xfrm>
            <a:off x="507650" y="1878130"/>
            <a:ext cx="144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Dados linearmente separáveis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6" name="Google Shape;336;g135958a16a5_0_581"/>
          <p:cNvSpPr txBox="1"/>
          <p:nvPr/>
        </p:nvSpPr>
        <p:spPr>
          <a:xfrm>
            <a:off x="2489238" y="1870880"/>
            <a:ext cx="144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Raleway"/>
                <a:ea typeface="Raleway"/>
                <a:cs typeface="Raleway"/>
                <a:sym typeface="Raleway"/>
              </a:rPr>
              <a:t>Maximal margin classifier</a:t>
            </a:r>
            <a:endParaRPr i="1"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7" name="Google Shape;337;g135958a16a5_0_581"/>
          <p:cNvSpPr txBox="1"/>
          <p:nvPr/>
        </p:nvSpPr>
        <p:spPr>
          <a:xfrm>
            <a:off x="4814275" y="1834605"/>
            <a:ext cx="144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Dados sem separação (linear)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5958a16a5_0_5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343" name="Google Shape;343;g135958a16a5_0_555"/>
          <p:cNvSpPr txBox="1"/>
          <p:nvPr/>
        </p:nvSpPr>
        <p:spPr>
          <a:xfrm>
            <a:off x="507650" y="1244188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Support Vector Machines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4" name="Google Shape;344;g135958a16a5_0_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5" y="2295425"/>
            <a:ext cx="2089142" cy="209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135958a16a5_0_5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920" y="2327187"/>
            <a:ext cx="2004557" cy="1957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135958a16a5_0_5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0820" y="2297966"/>
            <a:ext cx="2127200" cy="216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135958a16a5_0_5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5100" y="2278525"/>
            <a:ext cx="2196806" cy="21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135958a16a5_0_555"/>
          <p:cNvSpPr txBox="1"/>
          <p:nvPr/>
        </p:nvSpPr>
        <p:spPr>
          <a:xfrm>
            <a:off x="507650" y="1878130"/>
            <a:ext cx="144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Dados linearmente separáveis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Google Shape;349;g135958a16a5_0_555"/>
          <p:cNvSpPr txBox="1"/>
          <p:nvPr/>
        </p:nvSpPr>
        <p:spPr>
          <a:xfrm>
            <a:off x="2489238" y="1870880"/>
            <a:ext cx="144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Raleway"/>
                <a:ea typeface="Raleway"/>
                <a:cs typeface="Raleway"/>
                <a:sym typeface="Raleway"/>
              </a:rPr>
              <a:t>Maximal margin classifier</a:t>
            </a:r>
            <a:endParaRPr i="1"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0" name="Google Shape;350;g135958a16a5_0_555"/>
          <p:cNvSpPr txBox="1"/>
          <p:nvPr/>
        </p:nvSpPr>
        <p:spPr>
          <a:xfrm>
            <a:off x="4814275" y="1834605"/>
            <a:ext cx="144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Dados sem separação (linear)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1" name="Google Shape;351;g135958a16a5_0_555"/>
          <p:cNvSpPr txBox="1"/>
          <p:nvPr/>
        </p:nvSpPr>
        <p:spPr>
          <a:xfrm>
            <a:off x="7139300" y="1798327"/>
            <a:ext cx="181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Raleway"/>
                <a:ea typeface="Raleway"/>
                <a:cs typeface="Raleway"/>
                <a:sym typeface="Raleway"/>
              </a:rPr>
              <a:t>Support Vector Machines</a:t>
            </a:r>
            <a:endParaRPr i="1"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aleway"/>
                <a:ea typeface="Raleway"/>
                <a:cs typeface="Raleway"/>
                <a:sym typeface="Raleway"/>
              </a:rPr>
              <a:t>(max. margin class. c/ transformação polinomial)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5958a16a5_0_6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Trees</a:t>
            </a:r>
            <a:endParaRPr/>
          </a:p>
        </p:txBody>
      </p:sp>
      <p:pic>
        <p:nvPicPr>
          <p:cNvPr id="357" name="Google Shape;357;g135958a16a5_0_6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50" y="1278925"/>
            <a:ext cx="3655150" cy="35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35958a16a5_0_610"/>
          <p:cNvSpPr txBox="1"/>
          <p:nvPr/>
        </p:nvSpPr>
        <p:spPr>
          <a:xfrm>
            <a:off x="4501250" y="1777375"/>
            <a:ext cx="24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Dados com separação linear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9" name="Google Shape;359;g135958a16a5_0_610"/>
          <p:cNvSpPr txBox="1"/>
          <p:nvPr/>
        </p:nvSpPr>
        <p:spPr>
          <a:xfrm>
            <a:off x="4501250" y="3453200"/>
            <a:ext cx="35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Dados com separação não linear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5958a16a5_0_7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Trees</a:t>
            </a:r>
            <a:endParaRPr/>
          </a:p>
        </p:txBody>
      </p:sp>
      <p:pic>
        <p:nvPicPr>
          <p:cNvPr id="365" name="Google Shape;365;g135958a16a5_0_723"/>
          <p:cNvPicPr preferRelativeResize="0"/>
          <p:nvPr/>
        </p:nvPicPr>
        <p:blipFill rotWithShape="1">
          <a:blip r:embed="rId3">
            <a:alphaModFix/>
          </a:blip>
          <a:srcRect b="0" l="51205" r="0" t="48830"/>
          <a:stretch/>
        </p:blipFill>
        <p:spPr>
          <a:xfrm>
            <a:off x="1193475" y="1785350"/>
            <a:ext cx="1783526" cy="179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5958a16a5_0_7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Trees</a:t>
            </a:r>
            <a:endParaRPr/>
          </a:p>
        </p:txBody>
      </p:sp>
      <p:pic>
        <p:nvPicPr>
          <p:cNvPr id="371" name="Google Shape;371;g135958a16a5_0_707"/>
          <p:cNvPicPr preferRelativeResize="0"/>
          <p:nvPr/>
        </p:nvPicPr>
        <p:blipFill rotWithShape="1">
          <a:blip r:embed="rId3">
            <a:alphaModFix/>
          </a:blip>
          <a:srcRect b="0" l="51205" r="0" t="48830"/>
          <a:stretch/>
        </p:blipFill>
        <p:spPr>
          <a:xfrm>
            <a:off x="1193475" y="1785350"/>
            <a:ext cx="1783526" cy="179184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35958a16a5_0_707"/>
          <p:cNvSpPr txBox="1"/>
          <p:nvPr/>
        </p:nvSpPr>
        <p:spPr>
          <a:xfrm>
            <a:off x="5676625" y="1636000"/>
            <a:ext cx="6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aseline="-25000" lang="pt-BR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&lt; -1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g135958a16a5_0_707"/>
          <p:cNvSpPr txBox="1"/>
          <p:nvPr/>
        </p:nvSpPr>
        <p:spPr>
          <a:xfrm>
            <a:off x="6688675" y="248117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="1" baseline="-25000" lang="pt-BR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baseline="-250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74" name="Google Shape;374;g135958a16a5_0_707"/>
          <p:cNvCxnSpPr/>
          <p:nvPr/>
        </p:nvCxnSpPr>
        <p:spPr>
          <a:xfrm>
            <a:off x="6072025" y="2112400"/>
            <a:ext cx="609300" cy="419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5" name="Google Shape;375;g135958a16a5_0_707"/>
          <p:cNvSpPr txBox="1"/>
          <p:nvPr/>
        </p:nvSpPr>
        <p:spPr>
          <a:xfrm>
            <a:off x="6315025" y="2076127"/>
            <a:ext cx="54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sim</a:t>
            </a:r>
            <a:endParaRPr sz="9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6" name="Google Shape;376;g135958a16a5_0_707"/>
          <p:cNvSpPr/>
          <p:nvPr/>
        </p:nvSpPr>
        <p:spPr>
          <a:xfrm>
            <a:off x="1559725" y="1907950"/>
            <a:ext cx="369900" cy="13203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73b3632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74" name="Google Shape;74;g13573b3632f_0_0"/>
          <p:cNvSpPr txBox="1"/>
          <p:nvPr>
            <p:ph idx="1" type="body"/>
          </p:nvPr>
        </p:nvSpPr>
        <p:spPr>
          <a:xfrm>
            <a:off x="311700" y="1152475"/>
            <a:ext cx="75204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conversão de textos em vetores permite a aplicação de inúmeros métodos estatísticos e de aprendizagem de máquinas.</a:t>
            </a:r>
            <a:endParaRPr/>
          </a:p>
        </p:txBody>
      </p:sp>
      <p:pic>
        <p:nvPicPr>
          <p:cNvPr id="75" name="Google Shape;75;g13573b3632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0" y="2439225"/>
            <a:ext cx="20764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13573b3632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8425" y="2522113"/>
            <a:ext cx="1991175" cy="19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3573b3632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1350" y="2571758"/>
            <a:ext cx="4029775" cy="15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3573b3632f_0_0"/>
          <p:cNvSpPr txBox="1"/>
          <p:nvPr/>
        </p:nvSpPr>
        <p:spPr>
          <a:xfrm>
            <a:off x="602150" y="2171550"/>
            <a:ext cx="12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Agrupamento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g13573b3632f_0_0"/>
          <p:cNvSpPr txBox="1"/>
          <p:nvPr/>
        </p:nvSpPr>
        <p:spPr>
          <a:xfrm>
            <a:off x="2756763" y="2121925"/>
            <a:ext cx="12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Classificação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g13573b3632f_0_0"/>
          <p:cNvSpPr txBox="1"/>
          <p:nvPr/>
        </p:nvSpPr>
        <p:spPr>
          <a:xfrm>
            <a:off x="4911388" y="2121925"/>
            <a:ext cx="12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Predição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5958a16a5_0_6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Trees</a:t>
            </a:r>
            <a:endParaRPr/>
          </a:p>
        </p:txBody>
      </p:sp>
      <p:pic>
        <p:nvPicPr>
          <p:cNvPr id="382" name="Google Shape;382;g135958a16a5_0_691"/>
          <p:cNvPicPr preferRelativeResize="0"/>
          <p:nvPr/>
        </p:nvPicPr>
        <p:blipFill rotWithShape="1">
          <a:blip r:embed="rId3">
            <a:alphaModFix/>
          </a:blip>
          <a:srcRect b="0" l="51205" r="0" t="48830"/>
          <a:stretch/>
        </p:blipFill>
        <p:spPr>
          <a:xfrm>
            <a:off x="1193475" y="1785350"/>
            <a:ext cx="1783526" cy="179184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135958a16a5_0_691"/>
          <p:cNvSpPr txBox="1"/>
          <p:nvPr/>
        </p:nvSpPr>
        <p:spPr>
          <a:xfrm>
            <a:off x="5676625" y="1636000"/>
            <a:ext cx="6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aseline="-25000" lang="pt-BR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&lt; -1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g135958a16a5_0_691"/>
          <p:cNvSpPr txBox="1"/>
          <p:nvPr/>
        </p:nvSpPr>
        <p:spPr>
          <a:xfrm>
            <a:off x="6688675" y="248117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="1" baseline="-25000" lang="pt-BR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baseline="-250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85" name="Google Shape;385;g135958a16a5_0_691"/>
          <p:cNvCxnSpPr/>
          <p:nvPr/>
        </p:nvCxnSpPr>
        <p:spPr>
          <a:xfrm>
            <a:off x="6072025" y="2112400"/>
            <a:ext cx="609300" cy="419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6" name="Google Shape;386;g135958a16a5_0_691"/>
          <p:cNvCxnSpPr/>
          <p:nvPr/>
        </p:nvCxnSpPr>
        <p:spPr>
          <a:xfrm flipH="1">
            <a:off x="5284975" y="2112400"/>
            <a:ext cx="609300" cy="419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7" name="Google Shape;387;g135958a16a5_0_691"/>
          <p:cNvSpPr txBox="1"/>
          <p:nvPr/>
        </p:nvSpPr>
        <p:spPr>
          <a:xfrm>
            <a:off x="6315025" y="2076127"/>
            <a:ext cx="54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sim</a:t>
            </a:r>
            <a:endParaRPr sz="9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8" name="Google Shape;388;g135958a16a5_0_691"/>
          <p:cNvSpPr txBox="1"/>
          <p:nvPr/>
        </p:nvSpPr>
        <p:spPr>
          <a:xfrm>
            <a:off x="5234325" y="2076127"/>
            <a:ext cx="54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não</a:t>
            </a:r>
            <a:endParaRPr sz="9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g135958a16a5_0_691"/>
          <p:cNvSpPr/>
          <p:nvPr/>
        </p:nvSpPr>
        <p:spPr>
          <a:xfrm flipH="1">
            <a:off x="1929600" y="1907950"/>
            <a:ext cx="979500" cy="13203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5958a16a5_0_6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Trees</a:t>
            </a:r>
            <a:endParaRPr/>
          </a:p>
        </p:txBody>
      </p:sp>
      <p:pic>
        <p:nvPicPr>
          <p:cNvPr id="395" name="Google Shape;395;g135958a16a5_0_627"/>
          <p:cNvPicPr preferRelativeResize="0"/>
          <p:nvPr/>
        </p:nvPicPr>
        <p:blipFill rotWithShape="1">
          <a:blip r:embed="rId3">
            <a:alphaModFix/>
          </a:blip>
          <a:srcRect b="0" l="51205" r="0" t="48830"/>
          <a:stretch/>
        </p:blipFill>
        <p:spPr>
          <a:xfrm>
            <a:off x="1193475" y="1785350"/>
            <a:ext cx="1783526" cy="179184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135958a16a5_0_627"/>
          <p:cNvSpPr txBox="1"/>
          <p:nvPr/>
        </p:nvSpPr>
        <p:spPr>
          <a:xfrm>
            <a:off x="5676625" y="1636000"/>
            <a:ext cx="6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aseline="-25000" lang="pt-BR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&lt; -1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7" name="Google Shape;397;g135958a16a5_0_627"/>
          <p:cNvSpPr txBox="1"/>
          <p:nvPr/>
        </p:nvSpPr>
        <p:spPr>
          <a:xfrm>
            <a:off x="6688675" y="2481175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="1" baseline="-25000" lang="pt-BR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baseline="-250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98" name="Google Shape;398;g135958a16a5_0_627"/>
          <p:cNvCxnSpPr/>
          <p:nvPr/>
        </p:nvCxnSpPr>
        <p:spPr>
          <a:xfrm>
            <a:off x="6072025" y="2112400"/>
            <a:ext cx="609300" cy="419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9" name="Google Shape;399;g135958a16a5_0_627"/>
          <p:cNvCxnSpPr/>
          <p:nvPr/>
        </p:nvCxnSpPr>
        <p:spPr>
          <a:xfrm flipH="1">
            <a:off x="5284975" y="2112400"/>
            <a:ext cx="609300" cy="419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0" name="Google Shape;400;g135958a16a5_0_627"/>
          <p:cNvSpPr txBox="1"/>
          <p:nvPr/>
        </p:nvSpPr>
        <p:spPr>
          <a:xfrm>
            <a:off x="5854375" y="3446500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="1" baseline="-25000" lang="pt-BR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baseline="-250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g135958a16a5_0_627"/>
          <p:cNvSpPr txBox="1"/>
          <p:nvPr/>
        </p:nvSpPr>
        <p:spPr>
          <a:xfrm>
            <a:off x="4987437" y="2600250"/>
            <a:ext cx="6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aseline="-25000" lang="pt-BR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&gt;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2" name="Google Shape;402;g135958a16a5_0_627"/>
          <p:cNvCxnSpPr/>
          <p:nvPr/>
        </p:nvCxnSpPr>
        <p:spPr>
          <a:xfrm>
            <a:off x="5310025" y="3026800"/>
            <a:ext cx="609300" cy="419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3" name="Google Shape;403;g135958a16a5_0_627"/>
          <p:cNvCxnSpPr/>
          <p:nvPr/>
        </p:nvCxnSpPr>
        <p:spPr>
          <a:xfrm flipH="1">
            <a:off x="4602442" y="3026800"/>
            <a:ext cx="609300" cy="419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4" name="Google Shape;404;g135958a16a5_0_627"/>
          <p:cNvSpPr txBox="1"/>
          <p:nvPr/>
        </p:nvSpPr>
        <p:spPr>
          <a:xfrm>
            <a:off x="4403475" y="3431991"/>
            <a:ext cx="4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BF9000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="1" baseline="-25000" lang="pt-BR">
                <a:solidFill>
                  <a:srgbClr val="BF9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baseline="-25000">
              <a:solidFill>
                <a:srgbClr val="BF9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g135958a16a5_0_627"/>
          <p:cNvSpPr txBox="1"/>
          <p:nvPr/>
        </p:nvSpPr>
        <p:spPr>
          <a:xfrm>
            <a:off x="6315025" y="2076127"/>
            <a:ext cx="54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sim</a:t>
            </a:r>
            <a:endParaRPr sz="9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6" name="Google Shape;406;g135958a16a5_0_627"/>
          <p:cNvSpPr txBox="1"/>
          <p:nvPr/>
        </p:nvSpPr>
        <p:spPr>
          <a:xfrm>
            <a:off x="5234325" y="2076127"/>
            <a:ext cx="54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não</a:t>
            </a:r>
            <a:endParaRPr sz="9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7" name="Google Shape;407;g135958a16a5_0_627"/>
          <p:cNvSpPr/>
          <p:nvPr/>
        </p:nvSpPr>
        <p:spPr>
          <a:xfrm flipH="1">
            <a:off x="1929600" y="1907950"/>
            <a:ext cx="979500" cy="13203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5958a16a5_0_7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Random Forests</a:t>
            </a:r>
            <a:endParaRPr/>
          </a:p>
        </p:txBody>
      </p:sp>
      <p:pic>
        <p:nvPicPr>
          <p:cNvPr id="413" name="Google Shape;413;g135958a16a5_0_7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425" y="1450900"/>
            <a:ext cx="3596251" cy="26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958a16a5_0_1"/>
          <p:cNvSpPr txBox="1"/>
          <p:nvPr>
            <p:ph type="title"/>
          </p:nvPr>
        </p:nvSpPr>
        <p:spPr>
          <a:xfrm>
            <a:off x="311700" y="445025"/>
            <a:ext cx="280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86" name="Google Shape;86;g135958a16a5_0_1"/>
          <p:cNvSpPr txBox="1"/>
          <p:nvPr>
            <p:ph idx="1" type="body"/>
          </p:nvPr>
        </p:nvSpPr>
        <p:spPr>
          <a:xfrm>
            <a:off x="311700" y="1540725"/>
            <a:ext cx="5673300" cy="18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Hoje veremos: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Agrupamento e classificação de textos e tokens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Modelagem de tópicos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Classificação de textos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Reconhecimento de Entidades Nomeadas</a:t>
            </a:r>
            <a:endParaRPr/>
          </a:p>
        </p:txBody>
      </p:sp>
      <p:pic>
        <p:nvPicPr>
          <p:cNvPr id="87" name="Google Shape;87;g135958a16a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950" y="2808088"/>
            <a:ext cx="1991175" cy="19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35958a16a5_0_1"/>
          <p:cNvSpPr txBox="1"/>
          <p:nvPr/>
        </p:nvSpPr>
        <p:spPr>
          <a:xfrm>
            <a:off x="5431888" y="3447088"/>
            <a:ext cx="12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Classificação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" name="Google Shape;89;g135958a16a5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184" y="219518"/>
            <a:ext cx="20764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35958a16a5_0_1"/>
          <p:cNvSpPr txBox="1"/>
          <p:nvPr/>
        </p:nvSpPr>
        <p:spPr>
          <a:xfrm>
            <a:off x="5355700" y="913100"/>
            <a:ext cx="12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Agrupamento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184047745_0_0"/>
          <p:cNvSpPr txBox="1"/>
          <p:nvPr>
            <p:ph type="title"/>
          </p:nvPr>
        </p:nvSpPr>
        <p:spPr>
          <a:xfrm>
            <a:off x="490250" y="526350"/>
            <a:ext cx="73809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400"/>
              <a:t>Modelagem de tópicos</a:t>
            </a:r>
            <a:endParaRPr sz="3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5958a16a5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Modelagem de tópicos</a:t>
            </a:r>
            <a:endParaRPr/>
          </a:p>
        </p:txBody>
      </p:sp>
      <p:sp>
        <p:nvSpPr>
          <p:cNvPr id="101" name="Google Shape;101;g135958a16a5_0_14"/>
          <p:cNvSpPr txBox="1"/>
          <p:nvPr>
            <p:ph idx="1" type="body"/>
          </p:nvPr>
        </p:nvSpPr>
        <p:spPr>
          <a:xfrm>
            <a:off x="311700" y="1152475"/>
            <a:ext cx="8045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Modelo estatístico para inferir tópicos que ocorrem em um conjunto de documentos.</a:t>
            </a:r>
            <a:endParaRPr/>
          </a:p>
        </p:txBody>
      </p:sp>
      <p:pic>
        <p:nvPicPr>
          <p:cNvPr id="102" name="Google Shape;102;g135958a16a5_0_14"/>
          <p:cNvPicPr preferRelativeResize="0"/>
          <p:nvPr/>
        </p:nvPicPr>
        <p:blipFill rotWithShape="1">
          <a:blip r:embed="rId3">
            <a:alphaModFix/>
          </a:blip>
          <a:srcRect b="-4220" l="0" r="-4220" t="0"/>
          <a:stretch/>
        </p:blipFill>
        <p:spPr>
          <a:xfrm>
            <a:off x="2311825" y="2108600"/>
            <a:ext cx="4289825" cy="24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35958a16a5_0_14"/>
          <p:cNvSpPr/>
          <p:nvPr/>
        </p:nvSpPr>
        <p:spPr>
          <a:xfrm>
            <a:off x="2275550" y="3605525"/>
            <a:ext cx="1257300" cy="22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aleway"/>
                <a:ea typeface="Raleway"/>
                <a:cs typeface="Raleway"/>
                <a:sym typeface="Raleway"/>
              </a:rPr>
              <a:t>Documentos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g135958a16a5_0_14"/>
          <p:cNvSpPr/>
          <p:nvPr/>
        </p:nvSpPr>
        <p:spPr>
          <a:xfrm>
            <a:off x="5094050" y="1864427"/>
            <a:ext cx="1257300" cy="38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aleway"/>
                <a:ea typeface="Raleway"/>
                <a:cs typeface="Raleway"/>
                <a:sym typeface="Raleway"/>
              </a:rPr>
              <a:t>Clusters de palavras (tópicos)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g135958a16a5_0_14"/>
          <p:cNvSpPr/>
          <p:nvPr/>
        </p:nvSpPr>
        <p:spPr>
          <a:xfrm>
            <a:off x="5094050" y="4207650"/>
            <a:ext cx="1257300" cy="38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aleway"/>
                <a:ea typeface="Raleway"/>
                <a:cs typeface="Raleway"/>
                <a:sym typeface="Raleway"/>
              </a:rPr>
              <a:t>Clusters de documentos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5958a16a5_0_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Alocação Latente de Dirichlet (LDA)</a:t>
            </a:r>
            <a:endParaRPr/>
          </a:p>
        </p:txBody>
      </p:sp>
      <p:pic>
        <p:nvPicPr>
          <p:cNvPr id="111" name="Google Shape;111;g135958a16a5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00" y="1844825"/>
            <a:ext cx="3678000" cy="18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35958a16a5_0_83"/>
          <p:cNvSpPr/>
          <p:nvPr/>
        </p:nvSpPr>
        <p:spPr>
          <a:xfrm>
            <a:off x="5713400" y="3641800"/>
            <a:ext cx="435275" cy="304825"/>
          </a:xfrm>
          <a:custGeom>
            <a:rect b="b" l="l" r="r" t="t"/>
            <a:pathLst>
              <a:path extrusionOk="0" h="12193" w="17411">
                <a:moveTo>
                  <a:pt x="0" y="0"/>
                </a:moveTo>
                <a:cubicBezTo>
                  <a:pt x="1155" y="6934"/>
                  <a:pt x="10591" y="13601"/>
                  <a:pt x="17411" y="118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3" name="Google Shape;113;g135958a16a5_0_83"/>
          <p:cNvSpPr txBox="1"/>
          <p:nvPr/>
        </p:nvSpPr>
        <p:spPr>
          <a:xfrm>
            <a:off x="6235775" y="3757950"/>
            <a:ext cx="109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coleção de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documentos i = 1, ..., 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35958a16a5_0_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00" y="1844825"/>
            <a:ext cx="3678000" cy="18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35958a16a5_0_234"/>
          <p:cNvSpPr/>
          <p:nvPr/>
        </p:nvSpPr>
        <p:spPr>
          <a:xfrm>
            <a:off x="5713400" y="3641800"/>
            <a:ext cx="435275" cy="304825"/>
          </a:xfrm>
          <a:custGeom>
            <a:rect b="b" l="l" r="r" t="t"/>
            <a:pathLst>
              <a:path extrusionOk="0" h="12193" w="17411">
                <a:moveTo>
                  <a:pt x="0" y="0"/>
                </a:moveTo>
                <a:cubicBezTo>
                  <a:pt x="1155" y="6934"/>
                  <a:pt x="10591" y="13601"/>
                  <a:pt x="17411" y="118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0" name="Google Shape;120;g135958a16a5_0_234"/>
          <p:cNvSpPr/>
          <p:nvPr/>
        </p:nvSpPr>
        <p:spPr>
          <a:xfrm>
            <a:off x="5524775" y="3118433"/>
            <a:ext cx="594900" cy="109875"/>
          </a:xfrm>
          <a:custGeom>
            <a:rect b="b" l="l" r="r" t="t"/>
            <a:pathLst>
              <a:path extrusionOk="0" h="4395" w="23796">
                <a:moveTo>
                  <a:pt x="0" y="4395"/>
                </a:moveTo>
                <a:cubicBezTo>
                  <a:pt x="6298" y="-640"/>
                  <a:pt x="15732" y="43"/>
                  <a:pt x="23796" y="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1" name="Google Shape;121;g135958a16a5_0_234"/>
          <p:cNvSpPr txBox="1"/>
          <p:nvPr/>
        </p:nvSpPr>
        <p:spPr>
          <a:xfrm>
            <a:off x="6148675" y="2934875"/>
            <a:ext cx="169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palavras j = 1, …, J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</a:t>
            </a:r>
            <a:endParaRPr baseline="-25000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no documento i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g135958a16a5_0_234"/>
          <p:cNvSpPr txBox="1"/>
          <p:nvPr/>
        </p:nvSpPr>
        <p:spPr>
          <a:xfrm>
            <a:off x="6235775" y="3757950"/>
            <a:ext cx="109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coleção de documentos i = 1, ..., 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g135958a16a5_0_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Alocação Latente de Dirichlet (LDA)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35958a16a5_0_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00" y="1844825"/>
            <a:ext cx="3678000" cy="18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35958a16a5_0_248"/>
          <p:cNvSpPr/>
          <p:nvPr/>
        </p:nvSpPr>
        <p:spPr>
          <a:xfrm>
            <a:off x="5713400" y="3641800"/>
            <a:ext cx="435275" cy="304825"/>
          </a:xfrm>
          <a:custGeom>
            <a:rect b="b" l="l" r="r" t="t"/>
            <a:pathLst>
              <a:path extrusionOk="0" h="12193" w="17411">
                <a:moveTo>
                  <a:pt x="0" y="0"/>
                </a:moveTo>
                <a:cubicBezTo>
                  <a:pt x="1155" y="6934"/>
                  <a:pt x="10591" y="13601"/>
                  <a:pt x="17411" y="118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0" name="Google Shape;130;g135958a16a5_0_248"/>
          <p:cNvSpPr/>
          <p:nvPr/>
        </p:nvSpPr>
        <p:spPr>
          <a:xfrm>
            <a:off x="5524775" y="3118433"/>
            <a:ext cx="594900" cy="109875"/>
          </a:xfrm>
          <a:custGeom>
            <a:rect b="b" l="l" r="r" t="t"/>
            <a:pathLst>
              <a:path extrusionOk="0" h="4395" w="23796">
                <a:moveTo>
                  <a:pt x="0" y="4395"/>
                </a:moveTo>
                <a:cubicBezTo>
                  <a:pt x="6298" y="-640"/>
                  <a:pt x="15732" y="43"/>
                  <a:pt x="23796" y="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1" name="Google Shape;131;g135958a16a5_0_248"/>
          <p:cNvSpPr txBox="1"/>
          <p:nvPr/>
        </p:nvSpPr>
        <p:spPr>
          <a:xfrm>
            <a:off x="6148675" y="2934875"/>
            <a:ext cx="169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palavras j = 1, …, N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</a:t>
            </a:r>
            <a:endParaRPr baseline="-25000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no documento i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g135958a16a5_0_248"/>
          <p:cNvSpPr txBox="1"/>
          <p:nvPr/>
        </p:nvSpPr>
        <p:spPr>
          <a:xfrm>
            <a:off x="6235775" y="3757950"/>
            <a:ext cx="109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coleção de documentos i = 1, ..., 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g135958a16a5_0_248"/>
          <p:cNvSpPr/>
          <p:nvPr/>
        </p:nvSpPr>
        <p:spPr>
          <a:xfrm flipH="1">
            <a:off x="4918606" y="3228300"/>
            <a:ext cx="185394" cy="738921"/>
          </a:xfrm>
          <a:custGeom>
            <a:rect b="b" l="l" r="r" t="t"/>
            <a:pathLst>
              <a:path extrusionOk="0" h="34241" w="5514">
                <a:moveTo>
                  <a:pt x="0" y="0"/>
                </a:moveTo>
                <a:cubicBezTo>
                  <a:pt x="1634" y="11445"/>
                  <a:pt x="5514" y="22680"/>
                  <a:pt x="5514" y="342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4" name="Google Shape;134;g135958a16a5_0_248"/>
          <p:cNvSpPr txBox="1"/>
          <p:nvPr/>
        </p:nvSpPr>
        <p:spPr>
          <a:xfrm>
            <a:off x="4156875" y="3942750"/>
            <a:ext cx="155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palavra w</a:t>
            </a:r>
            <a:r>
              <a:rPr baseline="-25000" lang="pt-BR" sz="1200">
                <a:latin typeface="Raleway"/>
                <a:ea typeface="Raleway"/>
                <a:cs typeface="Raleway"/>
                <a:sym typeface="Raleway"/>
              </a:rPr>
              <a:t>ij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(único observável)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g135958a16a5_0_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Alocação Latente de Dirichlet (LDA)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