
<file path=[Content_Types].xml><?xml version="1.0" encoding="utf-8"?>
<Types xmlns="http://schemas.openxmlformats.org/package/2006/content-types">
  <Default Extension="fntdata" ContentType="application/x-fontdata"/>
  <Default Extension="jpeg" ContentType="image/jpeg"/>
  <Default Extension="jpg" ContentType="image/jp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2"/>
  </p:notesMasterIdLst>
  <p:sldIdLst>
    <p:sldId id="256" r:id="rId2"/>
    <p:sldId id="257" r:id="rId3"/>
    <p:sldId id="269" r:id="rId4"/>
    <p:sldId id="260" r:id="rId5"/>
    <p:sldId id="270" r:id="rId6"/>
    <p:sldId id="271" r:id="rId7"/>
    <p:sldId id="272" r:id="rId8"/>
    <p:sldId id="273" r:id="rId9"/>
    <p:sldId id="274" r:id="rId10"/>
    <p:sldId id="268" r:id="rId11"/>
  </p:sldIdLst>
  <p:sldSz cx="9144000" cy="5143500" type="screen16x9"/>
  <p:notesSz cx="6858000" cy="9144000"/>
  <p:embeddedFontLst>
    <p:embeddedFont>
      <p:font typeface="Fira Sans Condensed Medium" panose="020B0603050000020004" pitchFamily="34" charset="0"/>
      <p:regular r:id="rId13"/>
      <p:bold r:id="rId14"/>
      <p:italic r:id="rId15"/>
      <p:boldItalic r:id="rId16"/>
    </p:embeddedFont>
    <p:embeddedFont>
      <p:font typeface="Livvic Light" pitchFamily="2" charset="0"/>
      <p:regular r:id="rId17"/>
      <p:italic r:id="rId18"/>
    </p:embeddedFont>
    <p:embeddedFont>
      <p:font typeface="Maven Pro" panose="020B0604020202020204" charset="0"/>
      <p:regular r:id="rId19"/>
      <p:bold r:id="rId20"/>
    </p:embeddedFont>
    <p:embeddedFont>
      <p:font typeface="Nunito Light" pitchFamily="2" charset="0"/>
      <p:regular r:id="rId21"/>
      <p:italic r:id="rId22"/>
    </p:embeddedFont>
    <p:embeddedFont>
      <p:font typeface="Share Tech"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2165D0-4CC4-479A-BE31-FBF50326237A}">
  <a:tblStyle styleId="{B92165D0-4CC4-479A-BE31-FBF5032623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5" d="100"/>
          <a:sy n="125"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olkon\Downloads\Data%20Mentah\Bisa%20Yuk\Proyek%20Kimia%20Farm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olkon\Downloads\Data%20Mentah\Bisa%20Yuk\Proyek%20Kimia%20Farm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olkon\Downloads\Data%20Mentah\Bisa%20Yuk\Proyek%20Kimia%20Farm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[Proyek Kimia Farma.xlsx]pivot table!PivotTable4</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Sales By Region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d-ID"/>
        </a:p>
      </c:txPr>
    </c:title>
    <c:autoTitleDeleted val="0"/>
    <c:pivotFmts>
      <c:pivotFmt>
        <c:idx val="0"/>
        <c:dLbl>
          <c:idx val="0"/>
          <c:showLegendKey val="0"/>
          <c:showVal val="1"/>
          <c:showCatName val="1"/>
          <c:showSerName val="0"/>
          <c:showPercent val="0"/>
          <c:showBubbleSize val="0"/>
          <c:extLst>
            <c:ext xmlns:c15="http://schemas.microsoft.com/office/drawing/2012/chart" uri="{CE6537A1-D6FC-4f65-9D91-7224C49458BB}"/>
          </c:extLst>
        </c:dLbl>
      </c:pivotFmt>
      <c:pivotFmt>
        <c:idx val="1"/>
        <c:dLbl>
          <c:idx val="0"/>
          <c:showLegendKey val="0"/>
          <c:showVal val="1"/>
          <c:showCatName val="1"/>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id-ID"/>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id-ID"/>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id-ID"/>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'pivot table'!$E$3</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id-ID"/>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'pivot table'!$D$4:$D$11</c:f>
              <c:strCache>
                <c:ptCount val="8"/>
                <c:pt idx="0">
                  <c:v>Aceh</c:v>
                </c:pt>
                <c:pt idx="1">
                  <c:v>Bandung</c:v>
                </c:pt>
                <c:pt idx="2">
                  <c:v>Bekasi</c:v>
                </c:pt>
                <c:pt idx="3">
                  <c:v>Jakarta</c:v>
                </c:pt>
                <c:pt idx="4">
                  <c:v>Kuningan</c:v>
                </c:pt>
                <c:pt idx="5">
                  <c:v>Lampung</c:v>
                </c:pt>
                <c:pt idx="6">
                  <c:v>Padang</c:v>
                </c:pt>
                <c:pt idx="7">
                  <c:v>Tangerang</c:v>
                </c:pt>
              </c:strCache>
            </c:strRef>
          </c:cat>
          <c:val>
            <c:numRef>
              <c:f>'pivot table'!$E$4:$E$11</c:f>
              <c:numCache>
                <c:formatCode>_-[$Rp-421]* #,##0_-;\-[$Rp-421]* #,##0_-;_-[$Rp-421]* "-"??_-;_-@_-</c:formatCode>
                <c:ptCount val="8"/>
                <c:pt idx="0">
                  <c:v>4734479.4889510507</c:v>
                </c:pt>
                <c:pt idx="1">
                  <c:v>5597726.7177272718</c:v>
                </c:pt>
                <c:pt idx="2">
                  <c:v>5992703.4301398611</c:v>
                </c:pt>
                <c:pt idx="3">
                  <c:v>12145656.862587411</c:v>
                </c:pt>
                <c:pt idx="4">
                  <c:v>8019217.0926573435</c:v>
                </c:pt>
                <c:pt idx="5">
                  <c:v>2903792.7639860143</c:v>
                </c:pt>
                <c:pt idx="6">
                  <c:v>4242298.4332167832</c:v>
                </c:pt>
                <c:pt idx="7">
                  <c:v>5621251.1940559447</c:v>
                </c:pt>
              </c:numCache>
            </c:numRef>
          </c:val>
          <c:extLst>
            <c:ext xmlns:c16="http://schemas.microsoft.com/office/drawing/2014/chart" uri="{C3380CC4-5D6E-409C-BE32-E72D297353CC}">
              <c16:uniqueId val="{00000000-9DA9-445F-807D-529225940811}"/>
            </c:ext>
          </c:extLst>
        </c:ser>
        <c:dLbls>
          <c:showLegendKey val="0"/>
          <c:showVal val="0"/>
          <c:showCatName val="0"/>
          <c:showSerName val="0"/>
          <c:showPercent val="0"/>
          <c:showBubbleSize val="0"/>
        </c:dLbls>
        <c:gapWidth val="150"/>
        <c:shape val="box"/>
        <c:axId val="1248605759"/>
        <c:axId val="1248595775"/>
        <c:axId val="0"/>
      </c:bar3DChart>
      <c:catAx>
        <c:axId val="1248605759"/>
        <c:scaling>
          <c:orientation val="minMax"/>
        </c:scaling>
        <c:delete val="1"/>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crossAx val="1248595775"/>
        <c:crosses val="autoZero"/>
        <c:auto val="1"/>
        <c:lblAlgn val="ctr"/>
        <c:lblOffset val="100"/>
        <c:noMultiLvlLbl val="0"/>
      </c:catAx>
      <c:valAx>
        <c:axId val="1248595775"/>
        <c:scaling>
          <c:orientation val="minMax"/>
        </c:scaling>
        <c:delete val="1"/>
        <c:axPos val="b"/>
        <c:numFmt formatCode="_-[$Rp-421]* #,##0_-;\-[$Rp-421]* #,##0_-;_-[$Rp-421]* &quot;-&quot;??_-;_-@_-" sourceLinked="1"/>
        <c:majorTickMark val="none"/>
        <c:minorTickMark val="none"/>
        <c:tickLblPos val="nextTo"/>
        <c:crossAx val="1248605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lumOff val="10000"/>
      </a:schemeClr>
    </a:solidFill>
    <a:ln>
      <a:noFill/>
    </a:ln>
    <a:effectLst/>
  </c:spPr>
  <c:txPr>
    <a:bodyPr/>
    <a:lstStyle/>
    <a:p>
      <a:pPr>
        <a:defRPr/>
      </a:pPr>
      <a:endParaRPr lang="id-ID"/>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[Proyek Kimia Farma.xlsx]pivot table!PivotTable5</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Sales By Product</a:t>
            </a:r>
          </a:p>
        </c:rich>
      </c:tx>
      <c:layout>
        <c:manualLayout>
          <c:xMode val="edge"/>
          <c:yMode val="edge"/>
          <c:x val="0.23564068269062716"/>
          <c:y val="1.623796589856683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d-ID"/>
        </a:p>
      </c:txPr>
    </c:title>
    <c:autoTitleDeleted val="0"/>
    <c:pivotFmts>
      <c:pivotFmt>
        <c:idx val="0"/>
        <c:dLbl>
          <c:idx val="0"/>
          <c:showLegendKey val="0"/>
          <c:showVal val="1"/>
          <c:showCatName val="1"/>
          <c:showSerName val="0"/>
          <c:showPercent val="0"/>
          <c:showBubbleSize val="0"/>
          <c:extLst>
            <c:ext xmlns:c15="http://schemas.microsoft.com/office/drawing/2012/chart" uri="{CE6537A1-D6FC-4f65-9D91-7224C49458BB}"/>
          </c:extLst>
        </c:dLbl>
      </c:pivotFmt>
      <c:pivotFmt>
        <c:idx val="1"/>
        <c:dLbl>
          <c:idx val="0"/>
          <c:showLegendKey val="0"/>
          <c:showVal val="1"/>
          <c:showCatName val="1"/>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id-ID"/>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id-ID"/>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id-ID"/>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'pivot table'!$H$3</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id-ID"/>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'pivot table'!$G$4:$G$13</c:f>
              <c:strCache>
                <c:ptCount val="10"/>
                <c:pt idx="0">
                  <c:v>Acyclovir Dus</c:v>
                </c:pt>
                <c:pt idx="1">
                  <c:v>Alergine Tablet Salut</c:v>
                </c:pt>
                <c:pt idx="2">
                  <c:v>Ambroxol Hc</c:v>
                </c:pt>
                <c:pt idx="3">
                  <c:v>Ampicillin</c:v>
                </c:pt>
                <c:pt idx="4">
                  <c:v>Ergotamine Coffeine</c:v>
                </c:pt>
                <c:pt idx="5">
                  <c:v>Ketoconazole Tablet 200 Mg</c:v>
                </c:pt>
                <c:pt idx="6">
                  <c:v>Klorpromazina Tablet Salut Selaput 100 Mg</c:v>
                </c:pt>
                <c:pt idx="7">
                  <c:v>Paracetamol</c:v>
                </c:pt>
                <c:pt idx="8">
                  <c:v>Tetracycline Kapsul 250 Mg</c:v>
                </c:pt>
                <c:pt idx="9">
                  <c:v>Tramadol Kapsul 50 Mg</c:v>
                </c:pt>
              </c:strCache>
            </c:strRef>
          </c:cat>
          <c:val>
            <c:numRef>
              <c:f>'pivot table'!$H$4:$H$13</c:f>
              <c:numCache>
                <c:formatCode>_-[$Rp-421]* #,##0_-;\-[$Rp-421]* #,##0_-;_-[$Rp-421]* "-"??_-;_-@_-</c:formatCode>
                <c:ptCount val="10"/>
                <c:pt idx="0">
                  <c:v>2644641.9735314688</c:v>
                </c:pt>
                <c:pt idx="1">
                  <c:v>2749787.7</c:v>
                </c:pt>
                <c:pt idx="2">
                  <c:v>3943023.5548951039</c:v>
                </c:pt>
                <c:pt idx="3">
                  <c:v>13004342.930419581</c:v>
                </c:pt>
                <c:pt idx="4">
                  <c:v>3104468.3318181816</c:v>
                </c:pt>
                <c:pt idx="5">
                  <c:v>2411805.8853146848</c:v>
                </c:pt>
                <c:pt idx="6">
                  <c:v>4753459.185314686</c:v>
                </c:pt>
                <c:pt idx="7">
                  <c:v>5704999.4003496496</c:v>
                </c:pt>
                <c:pt idx="8">
                  <c:v>2597638.2000000007</c:v>
                </c:pt>
                <c:pt idx="9">
                  <c:v>8342958.8216783218</c:v>
                </c:pt>
              </c:numCache>
            </c:numRef>
          </c:val>
          <c:extLst>
            <c:ext xmlns:c16="http://schemas.microsoft.com/office/drawing/2014/chart" uri="{C3380CC4-5D6E-409C-BE32-E72D297353CC}">
              <c16:uniqueId val="{00000000-8C9C-4693-B475-CB5AC860D4BE}"/>
            </c:ext>
          </c:extLst>
        </c:ser>
        <c:dLbls>
          <c:showLegendKey val="0"/>
          <c:showVal val="0"/>
          <c:showCatName val="0"/>
          <c:showSerName val="0"/>
          <c:showPercent val="0"/>
          <c:showBubbleSize val="0"/>
        </c:dLbls>
        <c:gapWidth val="150"/>
        <c:shape val="box"/>
        <c:axId val="1282904127"/>
        <c:axId val="1282885823"/>
        <c:axId val="0"/>
      </c:bar3DChart>
      <c:catAx>
        <c:axId val="1282904127"/>
        <c:scaling>
          <c:orientation val="minMax"/>
        </c:scaling>
        <c:delete val="1"/>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crossAx val="1282885823"/>
        <c:crosses val="autoZero"/>
        <c:auto val="1"/>
        <c:lblAlgn val="ctr"/>
        <c:lblOffset val="100"/>
        <c:noMultiLvlLbl val="0"/>
      </c:catAx>
      <c:valAx>
        <c:axId val="1282885823"/>
        <c:scaling>
          <c:orientation val="minMax"/>
        </c:scaling>
        <c:delete val="1"/>
        <c:axPos val="b"/>
        <c:numFmt formatCode="_-[$Rp-421]* #,##0_-;\-[$Rp-421]* #,##0_-;_-[$Rp-421]* &quot;-&quot;??_-;_-@_-" sourceLinked="1"/>
        <c:majorTickMark val="none"/>
        <c:minorTickMark val="none"/>
        <c:tickLblPos val="nextTo"/>
        <c:crossAx val="1282904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lumOff val="10000"/>
      </a:schemeClr>
    </a:solidFill>
    <a:ln>
      <a:noFill/>
    </a:ln>
    <a:effectLst/>
  </c:spPr>
  <c:txPr>
    <a:bodyPr/>
    <a:lstStyle/>
    <a:p>
      <a:pPr>
        <a:defRPr/>
      </a:pPr>
      <a:endParaRPr lang="id-ID"/>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[Proyek Kimia Farma.xlsx]pivot table!PivotTable6</c:name>
    <c:fmtId val="5"/>
  </c:pivotSource>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r>
              <a:rPr lang="id-ID" sz="1600">
                <a:effectLst/>
              </a:rPr>
              <a:t>Sales Trends By Month</a:t>
            </a:r>
          </a:p>
        </c:rich>
      </c:tx>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endParaRPr lang="id-ID"/>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6"/>
            </a:solidFill>
            <a:miter lim="800000"/>
          </a:ln>
          <a:effectLst>
            <a:glow rad="139700">
              <a:schemeClr val="accent6">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id-ID"/>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6"/>
            </a:solidFill>
            <a:miter lim="800000"/>
          </a:ln>
          <a:effectLst>
            <a:glow rad="139700">
              <a:schemeClr val="accent6">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id-ID"/>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6"/>
            </a:solidFill>
            <a:miter lim="800000"/>
          </a:ln>
          <a:effectLst>
            <a:glow rad="139700">
              <a:schemeClr val="accent6">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id-ID"/>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table'!$E$15</c:f>
              <c:strCache>
                <c:ptCount val="1"/>
                <c:pt idx="0">
                  <c:v>Total</c:v>
                </c:pt>
              </c:strCache>
            </c:strRef>
          </c:tx>
          <c:spPr>
            <a:ln w="22225" cap="rnd">
              <a:solidFill>
                <a:schemeClr val="accent6"/>
              </a:solidFill>
            </a:ln>
            <a:effectLst>
              <a:glow rad="139700">
                <a:schemeClr val="accent6">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id-ID"/>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'pivot table'!$D$16:$D$21</c:f>
              <c:strCache>
                <c:ptCount val="6"/>
                <c:pt idx="0">
                  <c:v>January</c:v>
                </c:pt>
                <c:pt idx="1">
                  <c:v>February</c:v>
                </c:pt>
                <c:pt idx="2">
                  <c:v>March</c:v>
                </c:pt>
                <c:pt idx="3">
                  <c:v>April</c:v>
                </c:pt>
                <c:pt idx="4">
                  <c:v>May</c:v>
                </c:pt>
                <c:pt idx="5">
                  <c:v>June</c:v>
                </c:pt>
              </c:strCache>
            </c:strRef>
          </c:cat>
          <c:val>
            <c:numRef>
              <c:f>'pivot table'!$E$16:$E$21</c:f>
              <c:numCache>
                <c:formatCode>_-[$Rp-421]* #,##0_-;\-[$Rp-421]* #,##0_-;_-[$Rp-421]* "-"??_-;_-@_-</c:formatCode>
                <c:ptCount val="6"/>
                <c:pt idx="0">
                  <c:v>20079220.928391613</c:v>
                </c:pt>
                <c:pt idx="1">
                  <c:v>8210594.9330419581</c:v>
                </c:pt>
                <c:pt idx="2">
                  <c:v>2556182.703006993</c:v>
                </c:pt>
                <c:pt idx="3">
                  <c:v>10096675.290489513</c:v>
                </c:pt>
                <c:pt idx="4">
                  <c:v>5719810.0382867139</c:v>
                </c:pt>
                <c:pt idx="5">
                  <c:v>2594642.0901048952</c:v>
                </c:pt>
              </c:numCache>
            </c:numRef>
          </c:val>
          <c:smooth val="0"/>
          <c:extLst>
            <c:ext xmlns:c16="http://schemas.microsoft.com/office/drawing/2014/chart" uri="{C3380CC4-5D6E-409C-BE32-E72D297353CC}">
              <c16:uniqueId val="{00000000-AF13-4DF2-A048-00F2F37BC06D}"/>
            </c:ext>
          </c:extLst>
        </c:ser>
        <c:dLbls>
          <c:dLblPos val="t"/>
          <c:showLegendKey val="0"/>
          <c:showVal val="1"/>
          <c:showCatName val="0"/>
          <c:showSerName val="0"/>
          <c:showPercent val="0"/>
          <c:showBubbleSize val="0"/>
        </c:dLbls>
        <c:marker val="1"/>
        <c:smooth val="0"/>
        <c:axId val="624841679"/>
        <c:axId val="624842095"/>
      </c:lineChart>
      <c:catAx>
        <c:axId val="624841679"/>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id-ID"/>
          </a:p>
        </c:txPr>
        <c:crossAx val="624842095"/>
        <c:crosses val="autoZero"/>
        <c:auto val="1"/>
        <c:lblAlgn val="ctr"/>
        <c:lblOffset val="100"/>
        <c:noMultiLvlLbl val="0"/>
      </c:catAx>
      <c:valAx>
        <c:axId val="624842095"/>
        <c:scaling>
          <c:orientation val="minMax"/>
        </c:scaling>
        <c:delete val="1"/>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_-[$Rp-421]* #,##0_-;\-[$Rp-421]* #,##0_-;_-[$Rp-421]* &quot;-&quot;??_-;_-@_-" sourceLinked="1"/>
        <c:majorTickMark val="out"/>
        <c:minorTickMark val="none"/>
        <c:tickLblPos val="nextTo"/>
        <c:crossAx val="624841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lumOff val="10000"/>
      </a:schemeClr>
    </a:solidFill>
    <a:ln w="9525" cap="flat" cmpd="sng" algn="ctr">
      <a:solidFill>
        <a:schemeClr val="dk1">
          <a:lumMod val="15000"/>
          <a:lumOff val="85000"/>
        </a:schemeClr>
      </a:solidFill>
      <a:round/>
    </a:ln>
    <a:effectLst/>
  </c:spPr>
  <c:txPr>
    <a:bodyPr/>
    <a:lstStyle/>
    <a:p>
      <a:pPr>
        <a:defRPr/>
      </a:pPr>
      <a:endParaRPr lang="id-ID"/>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89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803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04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484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437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3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752791" y="3099747"/>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a:t>Samuel Benny Dito</a:t>
            </a:r>
          </a:p>
        </p:txBody>
      </p:sp>
      <p:sp>
        <p:nvSpPr>
          <p:cNvPr id="435" name="Google Shape;435;p25"/>
          <p:cNvSpPr txBox="1">
            <a:spLocks noGrp="1"/>
          </p:cNvSpPr>
          <p:nvPr>
            <p:ph type="ctrTitle"/>
          </p:nvPr>
        </p:nvSpPr>
        <p:spPr>
          <a:xfrm>
            <a:off x="1405734" y="949157"/>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4400" dirty="0"/>
              <a:t>FINAL PROJECT</a:t>
            </a:r>
            <a:r>
              <a:rPr lang="en" sz="4400" dirty="0"/>
              <a:t> </a:t>
            </a:r>
            <a:br>
              <a:rPr lang="id-ID" sz="4400" dirty="0"/>
            </a:br>
            <a:r>
              <a:rPr lang="en-US" sz="4400" dirty="0">
                <a:solidFill>
                  <a:schemeClr val="accent2"/>
                </a:solidFill>
              </a:rPr>
              <a:t>BIG DATA ANALYTICS VIRTUAL INTERNSHIP </a:t>
            </a:r>
            <a:endParaRPr sz="44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24053" y="923414"/>
            <a:ext cx="8378184" cy="1210443"/>
          </a:xfrm>
          <a:prstGeom prst="rect">
            <a:avLst/>
          </a:prstGeom>
        </p:spPr>
        <p:txBody>
          <a:bodyPr spcFirstLastPara="1" wrap="square" lIns="91425" tIns="91425" rIns="91425" bIns="91425" anchor="t" anchorCtr="0">
            <a:noAutofit/>
          </a:bodyPr>
          <a:lstStyle/>
          <a:p>
            <a:pPr marL="0" lvl="0" indent="0" rtl="0">
              <a:lnSpc>
                <a:spcPct val="100000"/>
              </a:lnSpc>
              <a:spcBef>
                <a:spcPts val="1600"/>
              </a:spcBef>
              <a:spcAft>
                <a:spcPts val="1600"/>
              </a:spcAft>
              <a:buNone/>
            </a:pPr>
            <a:r>
              <a:rPr lang="en-US" sz="1600" dirty="0"/>
              <a:t>Big data is a set of data that has a very large volume or size consisting of structured, semi-structured, and unstructured data that can develop over time. The characteristics of big data are called the three v, namely volume, velocity, and variety.</a:t>
            </a:r>
          </a:p>
          <a:p>
            <a:pPr marL="0" lvl="0" indent="0" rtl="0">
              <a:lnSpc>
                <a:spcPct val="100000"/>
              </a:lnSpc>
              <a:spcBef>
                <a:spcPts val="1600"/>
              </a:spcBef>
              <a:spcAft>
                <a:spcPts val="1600"/>
              </a:spcAft>
              <a:buNone/>
            </a:pPr>
            <a:endParaRPr lang="en-US" sz="1600" dirty="0"/>
          </a:p>
          <a:p>
            <a:pPr marL="0" lvl="0" indent="0" rtl="0">
              <a:lnSpc>
                <a:spcPct val="100000"/>
              </a:lnSpc>
              <a:spcBef>
                <a:spcPts val="1600"/>
              </a:spcBef>
              <a:spcAft>
                <a:spcPts val="1600"/>
              </a:spcAft>
              <a:buNone/>
            </a:pPr>
            <a:endParaRPr lang="en-US" sz="1600" dirty="0"/>
          </a:p>
          <a:p>
            <a:pPr marL="0" lvl="0" indent="0" rtl="0">
              <a:lnSpc>
                <a:spcPct val="100000"/>
              </a:lnSpc>
              <a:spcBef>
                <a:spcPts val="1600"/>
              </a:spcBef>
              <a:spcAft>
                <a:spcPts val="1600"/>
              </a:spcAft>
              <a:buNone/>
            </a:pPr>
            <a:r>
              <a:rPr lang="en-US" sz="1600" dirty="0"/>
              <a:t>As Big Data Analytics, Kimia </a:t>
            </a:r>
            <a:r>
              <a:rPr lang="en-US" sz="1600" dirty="0" err="1"/>
              <a:t>Farma</a:t>
            </a:r>
            <a:r>
              <a:rPr lang="en-US" sz="1600" dirty="0"/>
              <a:t> has the task of making  reports and dashboards related to sales data for six  months, starting from January to June 2022. Begin from the  data warehouse stage, scheduling to analysis and  visualization of several existing databases. Wherein the  database is data related to sales, customers, and goods.</a:t>
            </a:r>
            <a:endParaRPr sz="1600" dirty="0"/>
          </a:p>
        </p:txBody>
      </p:sp>
      <p:sp>
        <p:nvSpPr>
          <p:cNvPr id="466" name="Google Shape;466;p26"/>
          <p:cNvSpPr txBox="1">
            <a:spLocks noGrp="1"/>
          </p:cNvSpPr>
          <p:nvPr>
            <p:ph type="ctrTitle"/>
          </p:nvPr>
        </p:nvSpPr>
        <p:spPr>
          <a:xfrm>
            <a:off x="624053" y="431277"/>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BACKGROUND</a:t>
            </a:r>
            <a:endParaRPr dirty="0"/>
          </a:p>
        </p:txBody>
      </p:sp>
      <p:pic>
        <p:nvPicPr>
          <p:cNvPr id="1026" name="Picture 2" descr="Kimia Farma - Tribunnewswiki.com">
            <a:extLst>
              <a:ext uri="{FF2B5EF4-FFF2-40B4-BE49-F238E27FC236}">
                <a16:creationId xmlns:a16="http://schemas.microsoft.com/office/drawing/2014/main" id="{6AA011FC-1440-6B73-2FFB-FD67309B6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803" y="2156096"/>
            <a:ext cx="2319523" cy="1298933"/>
          </a:xfrm>
          <a:prstGeom prst="rect">
            <a:avLst/>
          </a:prstGeom>
          <a:noFill/>
          <a:extLst>
            <a:ext uri="{909E8E84-426E-40DD-AFC4-6F175D3DCCD1}">
              <a14:hiddenFill xmlns:a14="http://schemas.microsoft.com/office/drawing/2010/main">
                <a:solidFill>
                  <a:srgbClr val="FFFFFF"/>
                </a:solidFill>
              </a14:hiddenFill>
            </a:ext>
          </a:extLst>
        </p:spPr>
      </p:pic>
      <p:pic>
        <p:nvPicPr>
          <p:cNvPr id="8" name="object 21">
            <a:extLst>
              <a:ext uri="{FF2B5EF4-FFF2-40B4-BE49-F238E27FC236}">
                <a16:creationId xmlns:a16="http://schemas.microsoft.com/office/drawing/2014/main" id="{3E509105-79C0-D653-61DD-A1E02D709088}"/>
              </a:ext>
            </a:extLst>
          </p:cNvPr>
          <p:cNvPicPr/>
          <p:nvPr/>
        </p:nvPicPr>
        <p:blipFill>
          <a:blip r:embed="rId4" cstate="print"/>
          <a:stretch>
            <a:fillRect/>
          </a:stretch>
        </p:blipFill>
        <p:spPr>
          <a:xfrm>
            <a:off x="4878675" y="2133857"/>
            <a:ext cx="2015118" cy="13434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506068" y="214618"/>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DATA </a:t>
            </a:r>
            <a:r>
              <a:rPr lang="en-US" dirty="0"/>
              <a:t>PREPARATION &amp; CLEANING</a:t>
            </a:r>
            <a:endParaRPr dirty="0"/>
          </a:p>
        </p:txBody>
      </p:sp>
      <p:sp>
        <p:nvSpPr>
          <p:cNvPr id="573" name="Google Shape;573;p29"/>
          <p:cNvSpPr txBox="1">
            <a:spLocks noGrp="1"/>
          </p:cNvSpPr>
          <p:nvPr>
            <p:ph type="subTitle" idx="1"/>
          </p:nvPr>
        </p:nvSpPr>
        <p:spPr>
          <a:xfrm>
            <a:off x="423712" y="3009948"/>
            <a:ext cx="8296576" cy="111240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sz="1600" dirty="0"/>
              <a:t>In the first stage, the data to be used are sales, customer and goods data. Next enters the stage of data cleansing. At this stage, what I did was delete unused columns, unify unit formats, tidy up the data, highlight data based on certain criteria, make ranges into tables, separate month by date and remove duplicate data using excel. It aims to prevent garbage in garbage out (GIGO)</a:t>
            </a:r>
          </a:p>
        </p:txBody>
      </p:sp>
      <p:pic>
        <p:nvPicPr>
          <p:cNvPr id="3" name="Picture 2">
            <a:extLst>
              <a:ext uri="{FF2B5EF4-FFF2-40B4-BE49-F238E27FC236}">
                <a16:creationId xmlns:a16="http://schemas.microsoft.com/office/drawing/2014/main" id="{50B9602E-B9B8-F21A-D701-A328A3D73B8B}"/>
              </a:ext>
            </a:extLst>
          </p:cNvPr>
          <p:cNvPicPr>
            <a:picLocks noChangeAspect="1"/>
          </p:cNvPicPr>
          <p:nvPr/>
        </p:nvPicPr>
        <p:blipFill rotWithShape="1">
          <a:blip r:embed="rId3"/>
          <a:srcRect l="671" t="4638" r="1327" b="3381"/>
          <a:stretch/>
        </p:blipFill>
        <p:spPr>
          <a:xfrm>
            <a:off x="2876527" y="876372"/>
            <a:ext cx="3528392" cy="1878652"/>
          </a:xfrm>
          <a:prstGeom prst="rect">
            <a:avLst/>
          </a:prstGeom>
        </p:spPr>
      </p:pic>
    </p:spTree>
    <p:extLst>
      <p:ext uri="{BB962C8B-B14F-4D97-AF65-F5344CB8AC3E}">
        <p14:creationId xmlns:p14="http://schemas.microsoft.com/office/powerpoint/2010/main" val="57242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05459" y="312523"/>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DATA </a:t>
            </a:r>
            <a:r>
              <a:rPr lang="en-US" dirty="0"/>
              <a:t>PROCESING &amp; </a:t>
            </a:r>
            <a:r>
              <a:rPr lang="id-ID" dirty="0"/>
              <a:t>VISUALIZATION</a:t>
            </a:r>
            <a:r>
              <a:rPr lang="en-US" dirty="0"/>
              <a:t> </a:t>
            </a:r>
            <a:endParaRPr dirty="0"/>
          </a:p>
        </p:txBody>
      </p:sp>
      <p:sp>
        <p:nvSpPr>
          <p:cNvPr id="573" name="Google Shape;573;p29"/>
          <p:cNvSpPr txBox="1">
            <a:spLocks noGrp="1"/>
          </p:cNvSpPr>
          <p:nvPr>
            <p:ph type="subTitle" idx="1"/>
          </p:nvPr>
        </p:nvSpPr>
        <p:spPr>
          <a:xfrm>
            <a:off x="673254" y="3180802"/>
            <a:ext cx="8296576" cy="1112400"/>
          </a:xfrm>
          <a:prstGeom prst="rect">
            <a:avLst/>
          </a:prstGeom>
        </p:spPr>
        <p:txBody>
          <a:bodyPr spcFirstLastPara="1" wrap="square" lIns="91425" tIns="91425" rIns="91425" bIns="91425" anchor="t" anchorCtr="0">
            <a:noAutofit/>
          </a:bodyPr>
          <a:lstStyle/>
          <a:p>
            <a:pPr marL="0" lvl="0" indent="0"/>
            <a:r>
              <a:rPr lang="en-US" sz="1600" dirty="0"/>
              <a:t>In the second stage is to create master data. Master data is a collection / withdrawal of data that will be used for the next stage, namely creating a pivot table. The withdrawal uses several formulas, one of which is VLOOKUP.
</a:t>
            </a:r>
            <a:endParaRPr sz="1600" dirty="0"/>
          </a:p>
        </p:txBody>
      </p:sp>
      <p:pic>
        <p:nvPicPr>
          <p:cNvPr id="5" name="Picture 4">
            <a:extLst>
              <a:ext uri="{FF2B5EF4-FFF2-40B4-BE49-F238E27FC236}">
                <a16:creationId xmlns:a16="http://schemas.microsoft.com/office/drawing/2014/main" id="{518FE005-4968-C58D-1BB0-4B875820BA00}"/>
              </a:ext>
            </a:extLst>
          </p:cNvPr>
          <p:cNvPicPr>
            <a:picLocks noChangeAspect="1"/>
          </p:cNvPicPr>
          <p:nvPr/>
        </p:nvPicPr>
        <p:blipFill rotWithShape="1">
          <a:blip r:embed="rId3"/>
          <a:srcRect t="3803"/>
          <a:stretch/>
        </p:blipFill>
        <p:spPr>
          <a:xfrm>
            <a:off x="2836368" y="953120"/>
            <a:ext cx="3723587" cy="20048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05459" y="312523"/>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DATA </a:t>
            </a:r>
            <a:r>
              <a:rPr lang="en-US" dirty="0"/>
              <a:t>PROCESING &amp; </a:t>
            </a:r>
            <a:r>
              <a:rPr lang="id-ID" dirty="0"/>
              <a:t>VISUALIZATION</a:t>
            </a:r>
            <a:r>
              <a:rPr lang="en-US" dirty="0"/>
              <a:t> </a:t>
            </a:r>
            <a:endParaRPr dirty="0"/>
          </a:p>
        </p:txBody>
      </p:sp>
      <p:sp>
        <p:nvSpPr>
          <p:cNvPr id="573" name="Google Shape;573;p29"/>
          <p:cNvSpPr txBox="1">
            <a:spLocks noGrp="1"/>
          </p:cNvSpPr>
          <p:nvPr>
            <p:ph type="subTitle" idx="1"/>
          </p:nvPr>
        </p:nvSpPr>
        <p:spPr>
          <a:xfrm>
            <a:off x="680874" y="3020782"/>
            <a:ext cx="8296576" cy="1112400"/>
          </a:xfrm>
          <a:prstGeom prst="rect">
            <a:avLst/>
          </a:prstGeom>
        </p:spPr>
        <p:txBody>
          <a:bodyPr spcFirstLastPara="1" wrap="square" lIns="91425" tIns="91425" rIns="91425" bIns="91425" anchor="t" anchorCtr="0">
            <a:noAutofit/>
          </a:bodyPr>
          <a:lstStyle/>
          <a:p>
            <a:pPr marL="0" lvl="0" indent="0"/>
            <a:r>
              <a:rPr lang="en-US" sz="1600" dirty="0"/>
              <a:t>After the data is presented in one complete table. The next step is to create a pivot table based on several indicators, for further visualization. These indicators include total sales by region, total sales by product and sales trend by month. The indicator was chosen because it is an important variable in seeing the sales price.
</a:t>
            </a:r>
            <a:endParaRPr sz="1600" dirty="0"/>
          </a:p>
        </p:txBody>
      </p:sp>
      <p:pic>
        <p:nvPicPr>
          <p:cNvPr id="6" name="Picture 5">
            <a:extLst>
              <a:ext uri="{FF2B5EF4-FFF2-40B4-BE49-F238E27FC236}">
                <a16:creationId xmlns:a16="http://schemas.microsoft.com/office/drawing/2014/main" id="{B62F16AA-4677-226E-B4DB-EB469381729B}"/>
              </a:ext>
            </a:extLst>
          </p:cNvPr>
          <p:cNvPicPr>
            <a:picLocks noChangeAspect="1"/>
          </p:cNvPicPr>
          <p:nvPr/>
        </p:nvPicPr>
        <p:blipFill>
          <a:blip r:embed="rId3"/>
          <a:stretch>
            <a:fillRect/>
          </a:stretch>
        </p:blipFill>
        <p:spPr>
          <a:xfrm>
            <a:off x="2842260" y="967728"/>
            <a:ext cx="3703320" cy="1975649"/>
          </a:xfrm>
          <a:prstGeom prst="rect">
            <a:avLst/>
          </a:prstGeom>
        </p:spPr>
      </p:pic>
    </p:spTree>
    <p:extLst>
      <p:ext uri="{BB962C8B-B14F-4D97-AF65-F5344CB8AC3E}">
        <p14:creationId xmlns:p14="http://schemas.microsoft.com/office/powerpoint/2010/main" val="148926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6CC7079-2856-F1E6-7209-75375222BBE0}"/>
              </a:ext>
            </a:extLst>
          </p:cNvPr>
          <p:cNvSpPr/>
          <p:nvPr/>
        </p:nvSpPr>
        <p:spPr>
          <a:xfrm>
            <a:off x="1600200" y="822651"/>
            <a:ext cx="5746984" cy="2865429"/>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Google Shape;571;p29"/>
          <p:cNvSpPr txBox="1">
            <a:spLocks noGrp="1"/>
          </p:cNvSpPr>
          <p:nvPr>
            <p:ph type="ctrTitle" idx="4"/>
          </p:nvPr>
        </p:nvSpPr>
        <p:spPr>
          <a:xfrm>
            <a:off x="605459" y="312523"/>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DATA </a:t>
            </a:r>
            <a:r>
              <a:rPr lang="en-US" dirty="0"/>
              <a:t>PROCESING &amp; </a:t>
            </a:r>
            <a:r>
              <a:rPr lang="id-ID" dirty="0"/>
              <a:t>VISUALIZATION</a:t>
            </a:r>
            <a:r>
              <a:rPr lang="en-US" dirty="0"/>
              <a:t> </a:t>
            </a:r>
            <a:endParaRPr dirty="0"/>
          </a:p>
        </p:txBody>
      </p:sp>
      <p:sp>
        <p:nvSpPr>
          <p:cNvPr id="573" name="Google Shape;573;p29"/>
          <p:cNvSpPr txBox="1">
            <a:spLocks noGrp="1"/>
          </p:cNvSpPr>
          <p:nvPr>
            <p:ph type="subTitle" idx="1"/>
          </p:nvPr>
        </p:nvSpPr>
        <p:spPr>
          <a:xfrm>
            <a:off x="605459" y="3716868"/>
            <a:ext cx="8296576" cy="1112400"/>
          </a:xfrm>
          <a:prstGeom prst="rect">
            <a:avLst/>
          </a:prstGeom>
        </p:spPr>
        <p:txBody>
          <a:bodyPr spcFirstLastPara="1" wrap="square" lIns="91425" tIns="91425" rIns="91425" bIns="91425" anchor="t" anchorCtr="0">
            <a:noAutofit/>
          </a:bodyPr>
          <a:lstStyle/>
          <a:p>
            <a:pPr marL="0" lvl="0" indent="0"/>
            <a:r>
              <a:rPr lang="en-US" sz="1600" dirty="0"/>
              <a:t>Dashboard is a collection of visualizations based on several indicators derived from pivot tables with the aim of finding important information in making business decisions. On this dashboard, it is equipped with a slicer in the form of a month to be able to see more details of the indicator in each month.
</a:t>
            </a:r>
            <a:endParaRPr sz="1600" dirty="0"/>
          </a:p>
        </p:txBody>
      </p:sp>
      <p:pic>
        <p:nvPicPr>
          <p:cNvPr id="11" name="Picture 10">
            <a:extLst>
              <a:ext uri="{FF2B5EF4-FFF2-40B4-BE49-F238E27FC236}">
                <a16:creationId xmlns:a16="http://schemas.microsoft.com/office/drawing/2014/main" id="{81DBC60A-E9BB-952D-CDD3-50C2DE18309B}"/>
              </a:ext>
            </a:extLst>
          </p:cNvPr>
          <p:cNvPicPr>
            <a:picLocks noChangeAspect="1"/>
          </p:cNvPicPr>
          <p:nvPr/>
        </p:nvPicPr>
        <p:blipFill>
          <a:blip r:embed="rId3"/>
          <a:stretch>
            <a:fillRect/>
          </a:stretch>
        </p:blipFill>
        <p:spPr>
          <a:xfrm>
            <a:off x="1860852" y="919111"/>
            <a:ext cx="5236432" cy="2634615"/>
          </a:xfrm>
          <a:prstGeom prst="rect">
            <a:avLst/>
          </a:prstGeom>
        </p:spPr>
      </p:pic>
    </p:spTree>
    <p:extLst>
      <p:ext uri="{BB962C8B-B14F-4D97-AF65-F5344CB8AC3E}">
        <p14:creationId xmlns:p14="http://schemas.microsoft.com/office/powerpoint/2010/main" val="323416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6CC7079-2856-F1E6-7209-75375222BBE0}"/>
              </a:ext>
            </a:extLst>
          </p:cNvPr>
          <p:cNvSpPr/>
          <p:nvPr/>
        </p:nvSpPr>
        <p:spPr>
          <a:xfrm>
            <a:off x="1600199" y="691367"/>
            <a:ext cx="5746984" cy="253951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Google Shape;571;p29"/>
          <p:cNvSpPr txBox="1">
            <a:spLocks noGrp="1"/>
          </p:cNvSpPr>
          <p:nvPr>
            <p:ph type="ctrTitle" idx="4"/>
          </p:nvPr>
        </p:nvSpPr>
        <p:spPr>
          <a:xfrm>
            <a:off x="376859" y="196621"/>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DATA </a:t>
            </a:r>
            <a:r>
              <a:rPr lang="en-US" dirty="0"/>
              <a:t>PROCESING &amp; </a:t>
            </a:r>
            <a:r>
              <a:rPr lang="id-ID" dirty="0"/>
              <a:t>VISUALIZATION</a:t>
            </a:r>
            <a:r>
              <a:rPr lang="en-US" dirty="0"/>
              <a:t> </a:t>
            </a:r>
            <a:endParaRPr dirty="0"/>
          </a:p>
        </p:txBody>
      </p:sp>
      <p:sp>
        <p:nvSpPr>
          <p:cNvPr id="573" name="Google Shape;573;p29"/>
          <p:cNvSpPr txBox="1">
            <a:spLocks noGrp="1"/>
          </p:cNvSpPr>
          <p:nvPr>
            <p:ph type="subTitle" idx="1"/>
          </p:nvPr>
        </p:nvSpPr>
        <p:spPr>
          <a:xfrm>
            <a:off x="605459" y="3230880"/>
            <a:ext cx="8296576" cy="1112400"/>
          </a:xfrm>
          <a:prstGeom prst="rect">
            <a:avLst/>
          </a:prstGeom>
        </p:spPr>
        <p:txBody>
          <a:bodyPr spcFirstLastPara="1" wrap="square" lIns="91425" tIns="91425" rIns="91425" bIns="91425" anchor="t" anchorCtr="0">
            <a:noAutofit/>
          </a:bodyPr>
          <a:lstStyle/>
          <a:p>
            <a:pPr marL="0" lvl="0" indent="0"/>
            <a:r>
              <a:rPr lang="en-US" dirty="0"/>
              <a:t>In the visualization of total sales by region, there is information that Jakarta is the area with the highest sales. Meanwhile, Lampung is the area with the lowest sales. Why does this happen? Even though the distance between Jakarta and Lampung is not so far compared to Jakarta Aceh. Aceh has better sales figures than Lampung. Whether pharma chemistry is not well known by the people of Lampung or the people of Lampung who close themselves hope that chemical pharma is because of one or two things. A special marketing strategy is needed for the Lampung area to have a stable sales figure above 4 million. 
</a:t>
            </a:r>
            <a:endParaRPr dirty="0"/>
          </a:p>
        </p:txBody>
      </p:sp>
      <p:graphicFrame>
        <p:nvGraphicFramePr>
          <p:cNvPr id="6" name="Chart 5">
            <a:extLst>
              <a:ext uri="{FF2B5EF4-FFF2-40B4-BE49-F238E27FC236}">
                <a16:creationId xmlns:a16="http://schemas.microsoft.com/office/drawing/2014/main" id="{170C1982-CF41-4A8C-AC7F-3EA5FB08FF87}"/>
              </a:ext>
            </a:extLst>
          </p:cNvPr>
          <p:cNvGraphicFramePr>
            <a:graphicFrameLocks/>
          </p:cNvGraphicFramePr>
          <p:nvPr>
            <p:extLst>
              <p:ext uri="{D42A27DB-BD31-4B8C-83A1-F6EECF244321}">
                <p14:modId xmlns:p14="http://schemas.microsoft.com/office/powerpoint/2010/main" val="3897836972"/>
              </p:ext>
            </p:extLst>
          </p:nvPr>
        </p:nvGraphicFramePr>
        <p:xfrm>
          <a:off x="1901746" y="774421"/>
          <a:ext cx="5143889" cy="23010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642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6CC7079-2856-F1E6-7209-75375222BBE0}"/>
              </a:ext>
            </a:extLst>
          </p:cNvPr>
          <p:cNvSpPr/>
          <p:nvPr/>
        </p:nvSpPr>
        <p:spPr>
          <a:xfrm>
            <a:off x="1600199" y="691367"/>
            <a:ext cx="5746984" cy="2539513"/>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Google Shape;571;p29"/>
          <p:cNvSpPr txBox="1">
            <a:spLocks noGrp="1"/>
          </p:cNvSpPr>
          <p:nvPr>
            <p:ph type="ctrTitle" idx="4"/>
          </p:nvPr>
        </p:nvSpPr>
        <p:spPr>
          <a:xfrm>
            <a:off x="376859" y="196621"/>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DATA </a:t>
            </a:r>
            <a:r>
              <a:rPr lang="en-US" dirty="0"/>
              <a:t>PROCESING &amp; </a:t>
            </a:r>
            <a:r>
              <a:rPr lang="id-ID" dirty="0"/>
              <a:t>VISUALIZATION</a:t>
            </a:r>
            <a:r>
              <a:rPr lang="en-US" dirty="0"/>
              <a:t> </a:t>
            </a:r>
            <a:endParaRPr dirty="0"/>
          </a:p>
        </p:txBody>
      </p:sp>
      <p:sp>
        <p:nvSpPr>
          <p:cNvPr id="573" name="Google Shape;573;p29"/>
          <p:cNvSpPr txBox="1">
            <a:spLocks noGrp="1"/>
          </p:cNvSpPr>
          <p:nvPr>
            <p:ph type="subTitle" idx="1"/>
          </p:nvPr>
        </p:nvSpPr>
        <p:spPr>
          <a:xfrm>
            <a:off x="605459" y="3230880"/>
            <a:ext cx="8296576" cy="1112400"/>
          </a:xfrm>
          <a:prstGeom prst="rect">
            <a:avLst/>
          </a:prstGeom>
        </p:spPr>
        <p:txBody>
          <a:bodyPr spcFirstLastPara="1" wrap="square" lIns="91425" tIns="91425" rIns="91425" bIns="91425" anchor="t" anchorCtr="0">
            <a:noAutofit/>
          </a:bodyPr>
          <a:lstStyle/>
          <a:p>
            <a:pPr marL="0" lvl="0" indent="0"/>
            <a:r>
              <a:rPr lang="en-US" dirty="0"/>
              <a:t>In the visualization of total sales by product, there is information that there is a considerable difference in sales prices between one item and another. This condition may occur because the social conditions of each region are different (this analysis can be taken more deeply if you add regional variables). But in general, the average sales have been in a fairly good range for the last 6 months, which is more than 2 million.
</a:t>
            </a:r>
            <a:endParaRPr dirty="0"/>
          </a:p>
        </p:txBody>
      </p:sp>
      <p:graphicFrame>
        <p:nvGraphicFramePr>
          <p:cNvPr id="8" name="Chart 7">
            <a:extLst>
              <a:ext uri="{FF2B5EF4-FFF2-40B4-BE49-F238E27FC236}">
                <a16:creationId xmlns:a16="http://schemas.microsoft.com/office/drawing/2014/main" id="{BAFB175E-E703-435A-8A03-A056BBC2D564}"/>
              </a:ext>
            </a:extLst>
          </p:cNvPr>
          <p:cNvGraphicFramePr>
            <a:graphicFrameLocks/>
          </p:cNvGraphicFramePr>
          <p:nvPr>
            <p:extLst>
              <p:ext uri="{D42A27DB-BD31-4B8C-83A1-F6EECF244321}">
                <p14:modId xmlns:p14="http://schemas.microsoft.com/office/powerpoint/2010/main" val="2291659550"/>
              </p:ext>
            </p:extLst>
          </p:nvPr>
        </p:nvGraphicFramePr>
        <p:xfrm>
          <a:off x="2137409" y="774421"/>
          <a:ext cx="4926331" cy="23463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7720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6CC7079-2856-F1E6-7209-75375222BBE0}"/>
              </a:ext>
            </a:extLst>
          </p:cNvPr>
          <p:cNvSpPr/>
          <p:nvPr/>
        </p:nvSpPr>
        <p:spPr>
          <a:xfrm>
            <a:off x="777922" y="800220"/>
            <a:ext cx="7506269" cy="1629082"/>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Google Shape;571;p29"/>
          <p:cNvSpPr txBox="1">
            <a:spLocks noGrp="1"/>
          </p:cNvSpPr>
          <p:nvPr>
            <p:ph type="ctrTitle" idx="4"/>
          </p:nvPr>
        </p:nvSpPr>
        <p:spPr>
          <a:xfrm>
            <a:off x="376859" y="196621"/>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DATA </a:t>
            </a:r>
            <a:r>
              <a:rPr lang="en-US" dirty="0"/>
              <a:t>PROCESING &amp; </a:t>
            </a:r>
            <a:r>
              <a:rPr lang="id-ID" dirty="0"/>
              <a:t>VISUALIZATION</a:t>
            </a:r>
            <a:r>
              <a:rPr lang="en-US" dirty="0"/>
              <a:t> </a:t>
            </a:r>
            <a:endParaRPr dirty="0"/>
          </a:p>
        </p:txBody>
      </p:sp>
      <p:sp>
        <p:nvSpPr>
          <p:cNvPr id="573" name="Google Shape;573;p29"/>
          <p:cNvSpPr txBox="1">
            <a:spLocks noGrp="1"/>
          </p:cNvSpPr>
          <p:nvPr>
            <p:ph type="subTitle" idx="1"/>
          </p:nvPr>
        </p:nvSpPr>
        <p:spPr>
          <a:xfrm>
            <a:off x="382768" y="2585279"/>
            <a:ext cx="8296576" cy="1112400"/>
          </a:xfrm>
          <a:prstGeom prst="rect">
            <a:avLst/>
          </a:prstGeom>
        </p:spPr>
        <p:txBody>
          <a:bodyPr spcFirstLastPara="1" wrap="square" lIns="91425" tIns="91425" rIns="91425" bIns="91425" anchor="t" anchorCtr="0">
            <a:noAutofit/>
          </a:bodyPr>
          <a:lstStyle/>
          <a:p>
            <a:pPr marL="0" lvl="0" indent="0"/>
            <a:r>
              <a:rPr lang="en-US" dirty="0"/>
              <a:t>In the sales trend by month visualization, it shows a negative trend until the end of the 6th month (June). Even the sales figures decreased by 10x. In April, sales figures began to show an increase. But it is undeniable that the sales trend continues to decline until June. Many factors cause it, more in-depth analysis and data variables are needed to make a decision.
</a:t>
            </a:r>
            <a:endParaRPr dirty="0"/>
          </a:p>
        </p:txBody>
      </p:sp>
      <p:graphicFrame>
        <p:nvGraphicFramePr>
          <p:cNvPr id="6" name="Chart 5">
            <a:extLst>
              <a:ext uri="{FF2B5EF4-FFF2-40B4-BE49-F238E27FC236}">
                <a16:creationId xmlns:a16="http://schemas.microsoft.com/office/drawing/2014/main" id="{DB694003-C72C-A3F4-CAD3-7151EF23FA1C}"/>
              </a:ext>
            </a:extLst>
          </p:cNvPr>
          <p:cNvGraphicFramePr>
            <a:graphicFrameLocks/>
          </p:cNvGraphicFramePr>
          <p:nvPr>
            <p:extLst>
              <p:ext uri="{D42A27DB-BD31-4B8C-83A1-F6EECF244321}">
                <p14:modId xmlns:p14="http://schemas.microsoft.com/office/powerpoint/2010/main" val="1521005677"/>
              </p:ext>
            </p:extLst>
          </p:nvPr>
        </p:nvGraphicFramePr>
        <p:xfrm>
          <a:off x="1095896" y="984827"/>
          <a:ext cx="6952208" cy="12695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4705668"/>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685</Words>
  <Application>Microsoft Office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Livvic Light</vt:lpstr>
      <vt:lpstr>Nunito Light</vt:lpstr>
      <vt:lpstr>Arial</vt:lpstr>
      <vt:lpstr>Fira Sans Condensed Medium</vt:lpstr>
      <vt:lpstr>Maven Pro</vt:lpstr>
      <vt:lpstr>Share Tech</vt:lpstr>
      <vt:lpstr>Data Science Consulting by Slidesgo</vt:lpstr>
      <vt:lpstr>FINAL PROJECT  BIG DATA ANALYTICS VIRTUAL INTERNSHIP </vt:lpstr>
      <vt:lpstr>BACKGROUND</vt:lpstr>
      <vt:lpstr>DATA PREPARATION &amp; CLEANING</vt:lpstr>
      <vt:lpstr>DATA PROCESING &amp; VISUALIZATION </vt:lpstr>
      <vt:lpstr>DATA PROCESING &amp; VISUALIZATION </vt:lpstr>
      <vt:lpstr>DATA PROCESING &amp; VISUALIZATION </vt:lpstr>
      <vt:lpstr>DATA PROCESING &amp; VISUALIZATION </vt:lpstr>
      <vt:lpstr>DATA PROCESING &amp; VISUALIZATION </vt:lpstr>
      <vt:lpstr>DATA PROCESING &amp; VISUALIZATION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EXCEL</dc:title>
  <dc:creator>Samuel</dc:creator>
  <cp:lastModifiedBy>Samuel Benny Dito</cp:lastModifiedBy>
  <cp:revision>10</cp:revision>
  <dcterms:modified xsi:type="dcterms:W3CDTF">2022-12-10T13:31:16Z</dcterms:modified>
</cp:coreProperties>
</file>