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37CB-5FE7-4DDF-AE8C-DE9A792AF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55683-A10C-435F-96EA-2001B3647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200E-1EC4-47DF-8816-92F056B2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3791-69E6-4043-AFD5-DBEFC3C1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6A4A-5C60-4D7E-814D-ABFA6E59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891-44BF-4CB7-99E2-C280A79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85D51-14EF-4C21-A0D0-8A227D63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ABE5-C3A1-4FD3-9A25-E902315F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AF2A-24A6-4C62-8BEE-B49D81A4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C99E-F9C0-4034-ADE2-1C3EDCBD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420A5-E560-4FFA-A812-063EE7AB6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4CE4-C203-4882-9343-00EB877A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11C9-B801-4464-852F-CECA3BD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D1F2-F7F5-4BB1-8137-1B14AB39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A0AE-0262-454D-9B48-92E9763A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1EE5-466B-4CA2-9E22-A61029D8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5602-85E6-465D-B84D-5B2805EA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476F-6F70-4E08-99F5-2E968E2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848-ECB6-49ED-A8FA-FBF61F51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6EC2-AD85-423F-9525-D7D9E19B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2E9-5368-4BFF-B328-CDE79652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9143C-7C7F-4ADB-8B74-324BEA38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C42A-7444-433D-8D98-4EC9B314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8E77-D4DD-4EEC-B449-B8299D8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99EF-81A9-4244-98DD-D3C505DD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0C12-CDBD-45A7-891E-0946C545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0A9D-B721-46EB-9D65-4FB382793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C7B16-8C8B-401A-9F7F-038A18F2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E4535-CC63-4D42-ABCD-1D9978D9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EDB29-958A-4794-B565-10039B79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043DC-C5F3-436F-951B-610E989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C584-AEBD-4074-931A-2D3E1143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46A2-39C2-429F-A0E0-3AE52E2A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5239A-A2D9-4864-B5F6-8DD70FB9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C04CE-1CE6-487C-A306-CBCAAD937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A5F86-84E3-435D-9EAD-9907457F2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CA432-411C-4AFB-BC1C-1346745B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539F3-6B5C-42C3-9851-FD24E691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FC156-9A5A-4823-BCB7-86E6121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1FF2-37CF-4C61-B2A3-D44407D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AA158-7BD1-475E-B2DD-CAF96E59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3F9E-78CA-4F50-9070-481BF21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A41F6-512D-49F7-96FB-78C38E43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733B3-6047-4C40-932C-4632F2E4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EF96B-32E2-40D8-B083-0E0BE79A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3B51-F9FC-4EB5-AC4C-7DB1560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6788-84BA-46DC-8EAE-E32DF1CE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55A8-A24D-4478-A913-888DAA78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408A-5740-4CB2-9A71-C6E296158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A13D-5C17-4D91-A1B5-A46DB87C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F54E-A465-4BC5-9102-5B6FD20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EB09-686C-48C8-851F-A16AC36D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70FC-E43C-48D8-8A21-0EAF19A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79B8D-0B78-41F5-985C-95AD61CB0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094E-3123-4758-9D04-D0B80CB3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271E8-AC41-4658-9F81-4ABE39AB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218DD-963E-437F-9AC6-A5A35C53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94C6-1FEE-4316-80EC-B51483F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B7FEA-D289-4BFC-97BF-FB65C1F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A585-3815-4CB5-A4B7-0533C429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D018-4A50-47D0-9E37-61FD66255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6BC-A8D8-4EED-8209-AD570FC2DAE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8C43-EE6E-416C-BACF-8A1AB69E7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262E-551B-43C4-BC98-CCB47DB3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0340-088C-408E-B120-EAE6582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i-stem-away.github.io/s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-stem-away.github.io/sMAP_doc/" TargetMode="External"/><Relationship Id="rId5" Type="http://schemas.openxmlformats.org/officeDocument/2006/relationships/hyperlink" Target="https://github.com/BI-STEM-Away/sMAP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112B7C9B-B471-4DAE-9D49-73464E49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8863" r="12045" b="7035"/>
          <a:stretch/>
        </p:blipFill>
        <p:spPr>
          <a:xfrm>
            <a:off x="9771017" y="3471896"/>
            <a:ext cx="2420983" cy="3386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2D3AD-3C0F-4C80-9A06-232AB5E93399}"/>
              </a:ext>
            </a:extLst>
          </p:cNvPr>
          <p:cNvSpPr txBox="1"/>
          <p:nvPr/>
        </p:nvSpPr>
        <p:spPr>
          <a:xfrm>
            <a:off x="2126255" y="1581291"/>
            <a:ext cx="9331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3600" b="1" dirty="0">
                <a:latin typeface="Raleway"/>
                <a:ea typeface="Raleway"/>
                <a:cs typeface="Raleway"/>
                <a:sym typeface="Raleway"/>
              </a:rPr>
              <a:t>sMAP: </a:t>
            </a:r>
          </a:p>
          <a:p>
            <a:r>
              <a:rPr lang="nn-NO" sz="3600" b="1" dirty="0">
                <a:latin typeface="Raleway"/>
                <a:ea typeface="Raleway"/>
                <a:cs typeface="Raleway"/>
                <a:sym typeface="Raleway"/>
              </a:rPr>
              <a:t>Standard Microarray Analysis Pipeline</a:t>
            </a:r>
            <a:endParaRPr lang="en-US" sz="3600" dirty="0"/>
          </a:p>
        </p:txBody>
      </p:sp>
      <p:pic>
        <p:nvPicPr>
          <p:cNvPr id="6" name="Picture 5" descr="A picture containing metalware, chain&#10;&#10;Description automatically generated">
            <a:extLst>
              <a:ext uri="{FF2B5EF4-FFF2-40B4-BE49-F238E27FC236}">
                <a16:creationId xmlns:a16="http://schemas.microsoft.com/office/drawing/2014/main" id="{E3027B80-0511-4565-82B8-EED57B571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87" t="10680" r="12122" b="11321"/>
          <a:stretch/>
        </p:blipFill>
        <p:spPr>
          <a:xfrm>
            <a:off x="213937" y="1342839"/>
            <a:ext cx="1751681" cy="1800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F0048-C1E0-4C9B-8826-CE7EE988B1CB}"/>
              </a:ext>
            </a:extLst>
          </p:cNvPr>
          <p:cNvSpPr txBox="1"/>
          <p:nvPr/>
        </p:nvSpPr>
        <p:spPr>
          <a:xfrm>
            <a:off x="2126255" y="277384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aleway"/>
              </a:rPr>
              <a:t>An R Shiny Educational App for Transcriptomic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4ECCE-3497-4D34-8B54-BF0452A1A66B}"/>
              </a:ext>
            </a:extLst>
          </p:cNvPr>
          <p:cNvSpPr txBox="1"/>
          <p:nvPr/>
        </p:nvSpPr>
        <p:spPr>
          <a:xfrm>
            <a:off x="304800" y="47269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https://github.com/BI-STEM-Away/sMAP</a:t>
            </a:r>
            <a:endParaRPr lang="en-US" dirty="0"/>
          </a:p>
          <a:p>
            <a:endParaRPr lang="en-US" dirty="0"/>
          </a:p>
          <a:p>
            <a:r>
              <a:rPr lang="fr-FR" dirty="0"/>
              <a:t>Documentation: </a:t>
            </a:r>
            <a:r>
              <a:rPr lang="fr-FR" dirty="0">
                <a:hlinkClick r:id="rId6"/>
              </a:rPr>
              <a:t>https://bi-stem-away.github.io/sMAP_doc/</a:t>
            </a:r>
            <a:endParaRPr lang="fr-FR" dirty="0"/>
          </a:p>
          <a:p>
            <a:endParaRPr lang="fr-FR" dirty="0"/>
          </a:p>
          <a:p>
            <a:r>
              <a:rPr lang="en-US" dirty="0"/>
              <a:t>sMAP Website: </a:t>
            </a:r>
            <a:r>
              <a:rPr lang="en-US" dirty="0">
                <a:hlinkClick r:id="rId7"/>
              </a:rPr>
              <a:t>https://bi-stem-away.github.io/sMAP/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C2E34E7-B11E-44BC-BA82-25C74A933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47659"/>
            <a:ext cx="9680156" cy="5445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58268-A225-44A7-B704-A7A69E96B7EA}"/>
              </a:ext>
            </a:extLst>
          </p:cNvPr>
          <p:cNvSpPr/>
          <p:nvPr/>
        </p:nvSpPr>
        <p:spPr>
          <a:xfrm>
            <a:off x="5578207" y="2143567"/>
            <a:ext cx="1832787" cy="11656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C04E5-946C-4B54-9E6B-78A49CDFB88A}"/>
              </a:ext>
            </a:extLst>
          </p:cNvPr>
          <p:cNvSpPr/>
          <p:nvPr/>
        </p:nvSpPr>
        <p:spPr>
          <a:xfrm>
            <a:off x="5650814" y="3367590"/>
            <a:ext cx="517793" cy="2072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B9439-C124-4C43-8F2D-F5A4AEBC459B}"/>
              </a:ext>
            </a:extLst>
          </p:cNvPr>
          <p:cNvCxnSpPr>
            <a:cxnSpLocks/>
          </p:cNvCxnSpPr>
          <p:nvPr/>
        </p:nvCxnSpPr>
        <p:spPr>
          <a:xfrm>
            <a:off x="7410994" y="2726412"/>
            <a:ext cx="2838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955490-922A-4475-9258-8B71FCB89BC4}"/>
              </a:ext>
            </a:extLst>
          </p:cNvPr>
          <p:cNvCxnSpPr>
            <a:cxnSpLocks/>
          </p:cNvCxnSpPr>
          <p:nvPr/>
        </p:nvCxnSpPr>
        <p:spPr>
          <a:xfrm>
            <a:off x="6168607" y="3471231"/>
            <a:ext cx="40813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081B5D-0133-4FA2-9A1D-D0AAD3BD02B7}"/>
              </a:ext>
            </a:extLst>
          </p:cNvPr>
          <p:cNvSpPr txBox="1"/>
          <p:nvPr/>
        </p:nvSpPr>
        <p:spPr>
          <a:xfrm>
            <a:off x="10249989" y="2357080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Adjust required parameters for DEG analysis.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6007-5AD8-4C59-815F-7A548B5CB1C1}"/>
              </a:ext>
            </a:extLst>
          </p:cNvPr>
          <p:cNvSpPr txBox="1"/>
          <p:nvPr/>
        </p:nvSpPr>
        <p:spPr>
          <a:xfrm>
            <a:off x="10249989" y="3205540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Click on find DEGs to start analysis.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7F098-2D1F-45B8-8604-5F8A63B54075}"/>
              </a:ext>
            </a:extLst>
          </p:cNvPr>
          <p:cNvSpPr txBox="1"/>
          <p:nvPr/>
        </p:nvSpPr>
        <p:spPr>
          <a:xfrm>
            <a:off x="10249988" y="4999083"/>
            <a:ext cx="1676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* We didn’t use gene filtering option for this demo but can be used as per requirement of user.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21ECB-1D10-41B9-BB8D-979A5F7F49C6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Gene Filtering and Differentially Expressed Gene Analysis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713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FC68B0-090B-4EE9-A9A1-C366007F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38846"/>
            <a:ext cx="9680156" cy="5445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7B0B9-D42F-4E6A-B18A-3E72FAA63BD6}"/>
              </a:ext>
            </a:extLst>
          </p:cNvPr>
          <p:cNvSpPr/>
          <p:nvPr/>
        </p:nvSpPr>
        <p:spPr>
          <a:xfrm>
            <a:off x="1583911" y="2613830"/>
            <a:ext cx="1890809" cy="14530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FE2CD4-4E66-4DFC-AC81-A6F403C21F36}"/>
              </a:ext>
            </a:extLst>
          </p:cNvPr>
          <p:cNvCxnSpPr>
            <a:cxnSpLocks/>
          </p:cNvCxnSpPr>
          <p:nvPr/>
        </p:nvCxnSpPr>
        <p:spPr>
          <a:xfrm>
            <a:off x="2529315" y="4584050"/>
            <a:ext cx="765971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B5B12-AA5E-408F-B6B5-DAAFD62CC6EC}"/>
              </a:ext>
            </a:extLst>
          </p:cNvPr>
          <p:cNvCxnSpPr>
            <a:cxnSpLocks/>
          </p:cNvCxnSpPr>
          <p:nvPr/>
        </p:nvCxnSpPr>
        <p:spPr>
          <a:xfrm>
            <a:off x="2529315" y="4066903"/>
            <a:ext cx="0" cy="5138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EDED1A-6177-4507-9CCE-B13194EA1085}"/>
              </a:ext>
            </a:extLst>
          </p:cNvPr>
          <p:cNvSpPr txBox="1"/>
          <p:nvPr/>
        </p:nvSpPr>
        <p:spPr>
          <a:xfrm>
            <a:off x="10189029" y="4211376"/>
            <a:ext cx="1676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Adjust parameters for volcano plot visualization and use check box to show/hide gene symbols.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5BAF1-847E-44B6-AE66-AFD702D035E1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Volcano plot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982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4447642-0F3D-451E-8D8F-29799EE8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58675"/>
            <a:ext cx="9680155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8BA31B-E05B-43DA-B4B6-C3DCD7399AC3}"/>
              </a:ext>
            </a:extLst>
          </p:cNvPr>
          <p:cNvSpPr/>
          <p:nvPr/>
        </p:nvSpPr>
        <p:spPr>
          <a:xfrm>
            <a:off x="1583911" y="2152277"/>
            <a:ext cx="1838558" cy="14966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94C60-B9AA-43AB-A0CD-C50577DFD933}"/>
              </a:ext>
            </a:extLst>
          </p:cNvPr>
          <p:cNvCxnSpPr>
            <a:cxnSpLocks/>
          </p:cNvCxnSpPr>
          <p:nvPr/>
        </p:nvCxnSpPr>
        <p:spPr>
          <a:xfrm>
            <a:off x="3422469" y="2903926"/>
            <a:ext cx="675785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FC0B37-3B54-40D9-B9A4-86AD46A9B591}"/>
              </a:ext>
            </a:extLst>
          </p:cNvPr>
          <p:cNvSpPr txBox="1"/>
          <p:nvPr/>
        </p:nvSpPr>
        <p:spPr>
          <a:xfrm>
            <a:off x="10180320" y="2456180"/>
            <a:ext cx="1676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Adjust P-value and other parameters for KEGG pathway enrichment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C922E-7DFF-435E-ADD1-70784D19DE09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Enrichment Analysis: KEGG Pathway Enrichment Analysis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699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47BBF2C-BC8C-4413-A5F1-68C7DF63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47659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D97B84-24F0-4818-BEC9-05B0A44C9D80}"/>
              </a:ext>
            </a:extLst>
          </p:cNvPr>
          <p:cNvSpPr/>
          <p:nvPr/>
        </p:nvSpPr>
        <p:spPr>
          <a:xfrm>
            <a:off x="1566494" y="2073899"/>
            <a:ext cx="1882100" cy="20278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0A8E3-EC26-4708-84CF-06632DF323AB}"/>
              </a:ext>
            </a:extLst>
          </p:cNvPr>
          <p:cNvCxnSpPr>
            <a:cxnSpLocks/>
          </p:cNvCxnSpPr>
          <p:nvPr/>
        </p:nvCxnSpPr>
        <p:spPr>
          <a:xfrm>
            <a:off x="3448594" y="3087818"/>
            <a:ext cx="677526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52A5C-CFDC-4D0A-A874-45633B03BA12}"/>
              </a:ext>
            </a:extLst>
          </p:cNvPr>
          <p:cNvSpPr txBox="1"/>
          <p:nvPr/>
        </p:nvSpPr>
        <p:spPr>
          <a:xfrm>
            <a:off x="10180320" y="2456180"/>
            <a:ext cx="1676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one of the three GO categories.</a:t>
            </a:r>
          </a:p>
          <a:p>
            <a:endParaRPr lang="en-US" sz="1400" dirty="0">
              <a:latin typeface="Raleway" pitchFamily="2" charset="0"/>
            </a:endParaRPr>
          </a:p>
          <a:p>
            <a:r>
              <a:rPr lang="en-US" sz="1400" dirty="0">
                <a:latin typeface="Raleway" pitchFamily="2" charset="0"/>
              </a:rPr>
              <a:t>Adjust P-value and other parameters for GO enrichment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1A644-1172-44CB-A111-7591FD5F27B1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Enrichment Analysis: Gene Ontology Enrichment Analysis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63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E03339-A7F6-4217-9421-64DF680C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91726"/>
            <a:ext cx="9680155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67652D-E25A-4FB3-A7DE-13678C379242}"/>
              </a:ext>
            </a:extLst>
          </p:cNvPr>
          <p:cNvSpPr/>
          <p:nvPr/>
        </p:nvSpPr>
        <p:spPr>
          <a:xfrm>
            <a:off x="5319888" y="2560320"/>
            <a:ext cx="715152" cy="2351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2AAE5-AF36-440A-A1BF-53E0D8681F8E}"/>
              </a:ext>
            </a:extLst>
          </p:cNvPr>
          <p:cNvCxnSpPr>
            <a:cxnSpLocks/>
          </p:cNvCxnSpPr>
          <p:nvPr/>
        </p:nvCxnSpPr>
        <p:spPr>
          <a:xfrm>
            <a:off x="6035040" y="2681227"/>
            <a:ext cx="41626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0CBE98-3EDC-4518-9347-BC2CA1C7A015}"/>
              </a:ext>
            </a:extLst>
          </p:cNvPr>
          <p:cNvSpPr txBox="1"/>
          <p:nvPr/>
        </p:nvSpPr>
        <p:spPr>
          <a:xfrm>
            <a:off x="10180320" y="2456180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Perform GSEA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9F47D-CB2B-4591-BAFE-D9A59D1D290B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Enrichment Analysis: Gene Set Enrichment Analysis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958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6AA0A39C-1370-4A4E-9136-DFCE05EC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69693"/>
            <a:ext cx="9680156" cy="5445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1E68F4-26D0-4711-BD2C-07DF92CBCBFA}"/>
              </a:ext>
            </a:extLst>
          </p:cNvPr>
          <p:cNvSpPr/>
          <p:nvPr/>
        </p:nvSpPr>
        <p:spPr>
          <a:xfrm>
            <a:off x="134983" y="3901440"/>
            <a:ext cx="1371600" cy="7663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14F2B-5574-440A-BBD8-6FA5CFDEDAE4}"/>
              </a:ext>
            </a:extLst>
          </p:cNvPr>
          <p:cNvCxnSpPr>
            <a:cxnSpLocks/>
          </p:cNvCxnSpPr>
          <p:nvPr/>
        </p:nvCxnSpPr>
        <p:spPr>
          <a:xfrm>
            <a:off x="1506583" y="4275908"/>
            <a:ext cx="86737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E514D7-7519-437F-A0FD-54C74084D491}"/>
              </a:ext>
            </a:extLst>
          </p:cNvPr>
          <p:cNvSpPr txBox="1"/>
          <p:nvPr/>
        </p:nvSpPr>
        <p:spPr>
          <a:xfrm>
            <a:off x="10180320" y="3992237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Use this section for FAQs/help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FEE6B-97B8-40EF-A224-A3BA479365F2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Help Sections: Frequently Asked Questions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299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EE1F96-E1E7-4E9B-8A28-DD56EC94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91724"/>
            <a:ext cx="9680158" cy="5445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500764-64C3-4D37-B8E7-BBB0CD7C5780}"/>
              </a:ext>
            </a:extLst>
          </p:cNvPr>
          <p:cNvCxnSpPr>
            <a:cxnSpLocks/>
          </p:cNvCxnSpPr>
          <p:nvPr/>
        </p:nvCxnSpPr>
        <p:spPr>
          <a:xfrm>
            <a:off x="2725835" y="5951295"/>
            <a:ext cx="734127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07470-B22B-46F7-9372-0C8D2A4E6FFA}"/>
              </a:ext>
            </a:extLst>
          </p:cNvPr>
          <p:cNvCxnSpPr>
            <a:cxnSpLocks/>
          </p:cNvCxnSpPr>
          <p:nvPr/>
        </p:nvCxnSpPr>
        <p:spPr>
          <a:xfrm>
            <a:off x="2725835" y="4126850"/>
            <a:ext cx="734127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E190B8-9C96-4BDE-8FB9-5776D6061BE8}"/>
              </a:ext>
            </a:extLst>
          </p:cNvPr>
          <p:cNvSpPr txBox="1"/>
          <p:nvPr/>
        </p:nvSpPr>
        <p:spPr>
          <a:xfrm>
            <a:off x="10067109" y="3429000"/>
            <a:ext cx="1989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Visit STEM-Away to check out more interesting projects and see how STEM-Away is changing the shape of hiring industry and career advancements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06D28-081A-4E76-9FFB-0CE8E4D7EF7B}"/>
              </a:ext>
            </a:extLst>
          </p:cNvPr>
          <p:cNvSpPr txBox="1"/>
          <p:nvPr/>
        </p:nvSpPr>
        <p:spPr>
          <a:xfrm>
            <a:off x="10067109" y="5464606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Visit out GitHub Page to clone repo and get docker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0E33B-99F6-4F6D-9290-AC2F0471ECFE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Help section: Contact us and check out stemaway.com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637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D9C0B0-F8DB-46E4-9422-FCCA54F3A84D}"/>
              </a:ext>
            </a:extLst>
          </p:cNvPr>
          <p:cNvSpPr txBox="1"/>
          <p:nvPr/>
        </p:nvSpPr>
        <p:spPr>
          <a:xfrm>
            <a:off x="134983" y="253939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Welcome screen of sMAP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DD5B01C-703F-4136-AF82-63D6E5C8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58677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4EA7B-FF1E-4A7F-8D69-AE47588D9BC6}"/>
              </a:ext>
            </a:extLst>
          </p:cNvPr>
          <p:cNvSpPr/>
          <p:nvPr/>
        </p:nvSpPr>
        <p:spPr>
          <a:xfrm>
            <a:off x="5398265" y="3580482"/>
            <a:ext cx="517793" cy="297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DBA03-564B-4F9E-AE17-7B74731C5485}"/>
              </a:ext>
            </a:extLst>
          </p:cNvPr>
          <p:cNvSpPr/>
          <p:nvPr/>
        </p:nvSpPr>
        <p:spPr>
          <a:xfrm>
            <a:off x="9528698" y="1302745"/>
            <a:ext cx="242371" cy="1879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C98E4A-F7D1-4F15-902B-AE56C24976F9}"/>
              </a:ext>
            </a:extLst>
          </p:cNvPr>
          <p:cNvCxnSpPr>
            <a:cxnSpLocks/>
          </p:cNvCxnSpPr>
          <p:nvPr/>
        </p:nvCxnSpPr>
        <p:spPr>
          <a:xfrm flipV="1">
            <a:off x="9779778" y="1393371"/>
            <a:ext cx="592131" cy="33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C8052E-5C79-42CA-A439-F6F7FDDD7601}"/>
              </a:ext>
            </a:extLst>
          </p:cNvPr>
          <p:cNvCxnSpPr>
            <a:cxnSpLocks/>
          </p:cNvCxnSpPr>
          <p:nvPr/>
        </p:nvCxnSpPr>
        <p:spPr>
          <a:xfrm>
            <a:off x="5911442" y="3732551"/>
            <a:ext cx="4469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CBACE-D380-4AE2-AAD2-7CDB0CF799EF}"/>
              </a:ext>
            </a:extLst>
          </p:cNvPr>
          <p:cNvSpPr txBox="1"/>
          <p:nvPr/>
        </p:nvSpPr>
        <p:spPr>
          <a:xfrm>
            <a:off x="10380617" y="1258677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Click on Fullscreen mode for better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6329F-3721-453C-BEED-1FCAC06F395D}"/>
              </a:ext>
            </a:extLst>
          </p:cNvPr>
          <p:cNvSpPr txBox="1"/>
          <p:nvPr/>
        </p:nvSpPr>
        <p:spPr>
          <a:xfrm>
            <a:off x="10380617" y="3252155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Click on Begin to get started with sMAP.</a:t>
            </a:r>
          </a:p>
        </p:txBody>
      </p:sp>
    </p:spTree>
    <p:extLst>
      <p:ext uri="{BB962C8B-B14F-4D97-AF65-F5344CB8AC3E}">
        <p14:creationId xmlns:p14="http://schemas.microsoft.com/office/powerpoint/2010/main" val="31561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E572CF-1B11-418C-BFF0-09DB534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58676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54A52-92AD-4D9C-9299-E650F795A577}"/>
              </a:ext>
            </a:extLst>
          </p:cNvPr>
          <p:cNvSpPr/>
          <p:nvPr/>
        </p:nvSpPr>
        <p:spPr>
          <a:xfrm>
            <a:off x="1586429" y="2148289"/>
            <a:ext cx="1850834" cy="1145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9D8509-52B7-4923-B0BB-A1C833094F03}"/>
              </a:ext>
            </a:extLst>
          </p:cNvPr>
          <p:cNvCxnSpPr>
            <a:cxnSpLocks/>
          </p:cNvCxnSpPr>
          <p:nvPr/>
        </p:nvCxnSpPr>
        <p:spPr>
          <a:xfrm>
            <a:off x="2511846" y="3932790"/>
            <a:ext cx="777297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8F4A69-174B-4B12-A922-6FB201E0802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11846" y="3294043"/>
            <a:ext cx="0" cy="6337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36CD50-9E76-4900-8245-F882EBAA153C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Data Importation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CC36C-8A31-4E5F-9F07-32316511AF71}"/>
              </a:ext>
            </a:extLst>
          </p:cNvPr>
          <p:cNvSpPr txBox="1"/>
          <p:nvPr/>
        </p:nvSpPr>
        <p:spPr>
          <a:xfrm>
            <a:off x="10372040" y="3550161"/>
            <a:ext cx="1676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one of the 3 data input methods sMAP provides or get started with an installed demo dataset.</a:t>
            </a:r>
          </a:p>
        </p:txBody>
      </p:sp>
    </p:spTree>
    <p:extLst>
      <p:ext uri="{BB962C8B-B14F-4D97-AF65-F5344CB8AC3E}">
        <p14:creationId xmlns:p14="http://schemas.microsoft.com/office/powerpoint/2010/main" val="3153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EC08BB-C7A5-4B05-9F49-26C18FE5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69693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4F762-7CC3-4F67-B17A-340CA63F2098}"/>
              </a:ext>
            </a:extLst>
          </p:cNvPr>
          <p:cNvSpPr/>
          <p:nvPr/>
        </p:nvSpPr>
        <p:spPr>
          <a:xfrm>
            <a:off x="9055865" y="2137273"/>
            <a:ext cx="594911" cy="3084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67BAD0-2FAC-462B-B5C8-3B4A796FFF5F}"/>
              </a:ext>
            </a:extLst>
          </p:cNvPr>
          <p:cNvCxnSpPr/>
          <p:nvPr/>
        </p:nvCxnSpPr>
        <p:spPr>
          <a:xfrm flipV="1">
            <a:off x="9650776" y="2288167"/>
            <a:ext cx="592131" cy="33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0D67E0-B67D-4239-A036-5D2A481DF023}"/>
              </a:ext>
            </a:extLst>
          </p:cNvPr>
          <p:cNvSpPr txBox="1"/>
          <p:nvPr/>
        </p:nvSpPr>
        <p:spPr>
          <a:xfrm>
            <a:off x="10242907" y="2006829"/>
            <a:ext cx="1676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Click on load data after selecting input method and uploading datasets.</a:t>
            </a:r>
          </a:p>
          <a:p>
            <a:endParaRPr lang="en-US" sz="1400" dirty="0">
              <a:latin typeface="Raleway" pitchFamily="2" charset="0"/>
            </a:endParaRPr>
          </a:p>
          <a:p>
            <a:r>
              <a:rPr lang="en-US" sz="1400" dirty="0">
                <a:latin typeface="Raleway" pitchFamily="2" charset="0"/>
              </a:rPr>
              <a:t>Here we will use demo dataset that comes installed in sMAP.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A11C5-A2CC-43B5-B187-40B52DE90F9E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Data Loading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896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FF59A42-3444-449F-B274-57183D024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69693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DD38F4-7EB1-48FB-BED2-1FC1A96786B8}"/>
              </a:ext>
            </a:extLst>
          </p:cNvPr>
          <p:cNvSpPr/>
          <p:nvPr/>
        </p:nvSpPr>
        <p:spPr>
          <a:xfrm>
            <a:off x="1630496" y="2787268"/>
            <a:ext cx="517793" cy="297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833FE-6360-428F-8038-16CFB6A579DF}"/>
              </a:ext>
            </a:extLst>
          </p:cNvPr>
          <p:cNvSpPr/>
          <p:nvPr/>
        </p:nvSpPr>
        <p:spPr>
          <a:xfrm>
            <a:off x="1630495" y="2489813"/>
            <a:ext cx="1678762" cy="2185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454C7-68C2-4171-B65A-6A5785ED15C7}"/>
              </a:ext>
            </a:extLst>
          </p:cNvPr>
          <p:cNvCxnSpPr>
            <a:cxnSpLocks/>
          </p:cNvCxnSpPr>
          <p:nvPr/>
        </p:nvCxnSpPr>
        <p:spPr>
          <a:xfrm>
            <a:off x="3309257" y="2602431"/>
            <a:ext cx="68362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4D30C3-BC79-41DA-AF97-E102569EAE15}"/>
              </a:ext>
            </a:extLst>
          </p:cNvPr>
          <p:cNvCxnSpPr>
            <a:cxnSpLocks/>
          </p:cNvCxnSpPr>
          <p:nvPr/>
        </p:nvCxnSpPr>
        <p:spPr>
          <a:xfrm>
            <a:off x="1885143" y="5289445"/>
            <a:ext cx="82603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3C3708-C8B5-48C9-973E-2525FE4FF1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889392" y="3084723"/>
            <a:ext cx="1" cy="22047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9B68D-D8F3-4E8B-8AD0-6C235D5FBEF1}"/>
              </a:ext>
            </a:extLst>
          </p:cNvPr>
          <p:cNvSpPr txBox="1"/>
          <p:nvPr/>
        </p:nvSpPr>
        <p:spPr>
          <a:xfrm>
            <a:off x="10145486" y="2229757"/>
            <a:ext cx="167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one of the 4 visualization methods.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8B573-D5BD-49AE-B5C6-652B940F9CFE}"/>
              </a:ext>
            </a:extLst>
          </p:cNvPr>
          <p:cNvSpPr txBox="1"/>
          <p:nvPr/>
        </p:nvSpPr>
        <p:spPr>
          <a:xfrm>
            <a:off x="10145486" y="4920113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Click on visualize to load the plot.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40163-51FA-4482-9159-C718EEDAA564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QC: Visualization of raw data before normalization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24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0F0474-4E00-4865-A6AB-1ECC4A2B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69693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37088A-DF4F-47EA-832B-1ECA74C1D3D2}"/>
              </a:ext>
            </a:extLst>
          </p:cNvPr>
          <p:cNvSpPr/>
          <p:nvPr/>
        </p:nvSpPr>
        <p:spPr>
          <a:xfrm>
            <a:off x="1610037" y="3031842"/>
            <a:ext cx="967700" cy="2774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E3AC2A-4339-476D-85ED-6D3628E097CC}"/>
              </a:ext>
            </a:extLst>
          </p:cNvPr>
          <p:cNvCxnSpPr>
            <a:cxnSpLocks/>
          </p:cNvCxnSpPr>
          <p:nvPr/>
        </p:nvCxnSpPr>
        <p:spPr>
          <a:xfrm flipV="1">
            <a:off x="3021874" y="3988894"/>
            <a:ext cx="7297783" cy="33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B6DFBC-84FE-43EF-B51F-12B46A2888C1}"/>
              </a:ext>
            </a:extLst>
          </p:cNvPr>
          <p:cNvCxnSpPr>
            <a:cxnSpLocks/>
          </p:cNvCxnSpPr>
          <p:nvPr/>
        </p:nvCxnSpPr>
        <p:spPr>
          <a:xfrm>
            <a:off x="3021874" y="3429000"/>
            <a:ext cx="0" cy="5598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132132-C013-4C43-970B-D6B1195413A1}"/>
              </a:ext>
            </a:extLst>
          </p:cNvPr>
          <p:cNvCxnSpPr>
            <a:cxnSpLocks/>
          </p:cNvCxnSpPr>
          <p:nvPr/>
        </p:nvCxnSpPr>
        <p:spPr>
          <a:xfrm>
            <a:off x="1610037" y="3432342"/>
            <a:ext cx="29706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4A625-4804-4D1E-99F1-0F43A69B2B55}"/>
              </a:ext>
            </a:extLst>
          </p:cNvPr>
          <p:cNvSpPr txBox="1"/>
          <p:nvPr/>
        </p:nvSpPr>
        <p:spPr>
          <a:xfrm>
            <a:off x="10319657" y="3536042"/>
            <a:ext cx="16763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one of the 3 methods for normalization of raw data.</a:t>
            </a:r>
          </a:p>
          <a:p>
            <a:endParaRPr lang="en-US" sz="1400" dirty="0">
              <a:latin typeface="Raleway" pitchFamily="2" charset="0"/>
            </a:endParaRPr>
          </a:p>
          <a:p>
            <a:r>
              <a:rPr lang="en-US" sz="1400" dirty="0">
                <a:latin typeface="Raleway" pitchFamily="2" charset="0"/>
              </a:rPr>
              <a:t>Click on begin normalization to normalize and wait for the message to appear below indicating completion..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01933-F9F0-49B7-945D-F7BB9A818C49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QC: Normalization of raw data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193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A4BDAF9-B499-4019-8B72-5DAD18B6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58676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5E3E9E-481E-4B19-B7A5-DFB25FF6C4B8}"/>
              </a:ext>
            </a:extLst>
          </p:cNvPr>
          <p:cNvSpPr/>
          <p:nvPr/>
        </p:nvSpPr>
        <p:spPr>
          <a:xfrm>
            <a:off x="1636162" y="3981219"/>
            <a:ext cx="1681804" cy="2250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2EE28-A44D-484B-8F77-93096FF2ED8E}"/>
              </a:ext>
            </a:extLst>
          </p:cNvPr>
          <p:cNvSpPr/>
          <p:nvPr/>
        </p:nvSpPr>
        <p:spPr>
          <a:xfrm>
            <a:off x="1636162" y="4294586"/>
            <a:ext cx="331975" cy="2250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62B0F-D67E-45E6-8DA1-4639E0765E3D}"/>
              </a:ext>
            </a:extLst>
          </p:cNvPr>
          <p:cNvCxnSpPr>
            <a:cxnSpLocks/>
          </p:cNvCxnSpPr>
          <p:nvPr/>
        </p:nvCxnSpPr>
        <p:spPr>
          <a:xfrm>
            <a:off x="1968137" y="4419848"/>
            <a:ext cx="82121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48B79-D77A-4C08-A8CA-3E30359DCE65}"/>
              </a:ext>
            </a:extLst>
          </p:cNvPr>
          <p:cNvSpPr txBox="1"/>
          <p:nvPr/>
        </p:nvSpPr>
        <p:spPr>
          <a:xfrm>
            <a:off x="10223863" y="3981219"/>
            <a:ext cx="1676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visualization method to check data after normalization and click next to generate plot.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CE791-BFF1-488F-B964-BA4B25EC75FF}"/>
              </a:ext>
            </a:extLst>
          </p:cNvPr>
          <p:cNvSpPr txBox="1"/>
          <p:nvPr/>
        </p:nvSpPr>
        <p:spPr>
          <a:xfrm>
            <a:off x="10223862" y="2038169"/>
            <a:ext cx="1676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Here we will not use batch correction since demo dataset is from single batch.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3980B-718C-403A-833D-1C20DC92D307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QC: Batch Correction + Visualization of normalized data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2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01C4D9-2EC6-43BE-BFE2-8B786412C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91727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DB3B50-8E71-4683-9914-B3556FF8866B}"/>
              </a:ext>
            </a:extLst>
          </p:cNvPr>
          <p:cNvSpPr/>
          <p:nvPr/>
        </p:nvSpPr>
        <p:spPr>
          <a:xfrm>
            <a:off x="1618745" y="2709625"/>
            <a:ext cx="1011244" cy="216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85D6FD-E5F9-4E5A-B161-FA54BD95CBAF}"/>
              </a:ext>
            </a:extLst>
          </p:cNvPr>
          <p:cNvCxnSpPr>
            <a:cxnSpLocks/>
          </p:cNvCxnSpPr>
          <p:nvPr/>
        </p:nvCxnSpPr>
        <p:spPr>
          <a:xfrm>
            <a:off x="2376863" y="3068758"/>
            <a:ext cx="7847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979EA0-DA92-492B-A5E6-1945704C49A7}"/>
              </a:ext>
            </a:extLst>
          </p:cNvPr>
          <p:cNvCxnSpPr>
            <a:cxnSpLocks/>
          </p:cNvCxnSpPr>
          <p:nvPr/>
        </p:nvCxnSpPr>
        <p:spPr>
          <a:xfrm>
            <a:off x="2376863" y="2926080"/>
            <a:ext cx="0" cy="1426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8FBD0C-9253-4ECB-881F-238AD8EE63EB}"/>
              </a:ext>
            </a:extLst>
          </p:cNvPr>
          <p:cNvSpPr txBox="1"/>
          <p:nvPr/>
        </p:nvSpPr>
        <p:spPr>
          <a:xfrm>
            <a:off x="10223863" y="2666082"/>
            <a:ext cx="1676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Find potential outliers and if need remove them from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7FAC6-FE0A-45EA-8ABB-267A3A1EFB8C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QC: Detection and remove of outliers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C26C8D-06EE-4E7C-AD02-7CC47BA2C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" y="1280709"/>
            <a:ext cx="9680154" cy="5445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2FC4ED-394C-461D-B481-1A5AC45682C7}"/>
              </a:ext>
            </a:extLst>
          </p:cNvPr>
          <p:cNvSpPr/>
          <p:nvPr/>
        </p:nvSpPr>
        <p:spPr>
          <a:xfrm>
            <a:off x="4806082" y="3023134"/>
            <a:ext cx="1725347" cy="4777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BDF1E-80CC-4283-AFA3-155B52EFD3AF}"/>
              </a:ext>
            </a:extLst>
          </p:cNvPr>
          <p:cNvCxnSpPr>
            <a:cxnSpLocks/>
          </p:cNvCxnSpPr>
          <p:nvPr/>
        </p:nvCxnSpPr>
        <p:spPr>
          <a:xfrm>
            <a:off x="6531429" y="3265332"/>
            <a:ext cx="36401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DC824D-0E4C-4FD1-8996-16A1601D777B}"/>
              </a:ext>
            </a:extLst>
          </p:cNvPr>
          <p:cNvSpPr txBox="1"/>
          <p:nvPr/>
        </p:nvSpPr>
        <p:spPr>
          <a:xfrm>
            <a:off x="10171611" y="2806985"/>
            <a:ext cx="1676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itchFamily="2" charset="0"/>
              </a:rPr>
              <a:t>Select column name in metadata file which contains sample grouping information.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A1C39-D97D-4FAB-89DC-D63CEF4E7707}"/>
              </a:ext>
            </a:extLst>
          </p:cNvPr>
          <p:cNvSpPr txBox="1"/>
          <p:nvPr/>
        </p:nvSpPr>
        <p:spPr>
          <a:xfrm>
            <a:off x="134983" y="211067"/>
            <a:ext cx="1192203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" pitchFamily="2" charset="0"/>
                <a:cs typeface="TH SarabunPSK" panose="020B0502040204020203" pitchFamily="34" charset="-34"/>
                <a:sym typeface="Wingdings" panose="05000000000000000000" pitchFamily="2" charset="2"/>
              </a:rPr>
              <a:t>Sample Grouping for DEG Analysis</a:t>
            </a:r>
            <a:endParaRPr lang="en-US" sz="2000" dirty="0">
              <a:latin typeface="Raleway" pitchFamily="2" charset="0"/>
              <a:cs typeface="TH SarabunPSK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625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Bharti, Samuel</dc:creator>
  <cp:lastModifiedBy>Bharti, Samuel</cp:lastModifiedBy>
  <cp:revision>1</cp:revision>
  <dcterms:created xsi:type="dcterms:W3CDTF">2021-11-20T20:25:45Z</dcterms:created>
  <dcterms:modified xsi:type="dcterms:W3CDTF">2021-11-20T21:16:39Z</dcterms:modified>
</cp:coreProperties>
</file>