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59" r:id="rId4"/>
    <p:sldId id="260" r:id="rId5"/>
    <p:sldId id="271" r:id="rId6"/>
    <p:sldId id="272" r:id="rId7"/>
    <p:sldId id="273" r:id="rId8"/>
    <p:sldId id="274" r:id="rId9"/>
    <p:sldId id="275" r:id="rId10"/>
    <p:sldId id="276" r:id="rId11"/>
    <p:sldId id="278" r:id="rId12"/>
    <p:sldId id="277" r:id="rId13"/>
    <p:sldId id="279" r:id="rId14"/>
    <p:sldId id="280" r:id="rId15"/>
    <p:sldId id="282" r:id="rId16"/>
    <p:sldId id="284" r:id="rId17"/>
    <p:sldId id="283" r:id="rId18"/>
    <p:sldId id="281" r:id="rId19"/>
    <p:sldId id="261" r:id="rId20"/>
    <p:sldId id="262" r:id="rId21"/>
    <p:sldId id="26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0"/>
  </p:normalViewPr>
  <p:slideViewPr>
    <p:cSldViewPr snapToGrid="0" snapToObjects="1">
      <p:cViewPr varScale="1">
        <p:scale>
          <a:sx n="57" d="100"/>
          <a:sy n="57" d="100"/>
        </p:scale>
        <p:origin x="-187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65B306-65F9-8147-84F1-F26060A61CA5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1976E5-0209-1A4D-B778-BD8000E2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03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Peak displays</a:t>
            </a:r>
            <a:r>
              <a:rPr lang="en-US" baseline="0" dirty="0" smtClean="0"/>
              <a:t> where values are concentrated over the interval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976E5-0209-1A4D-B778-BD8000E2BB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92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976E5-0209-1A4D-B778-BD8000E2BB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83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Astros</a:t>
            </a:r>
            <a:r>
              <a:rPr lang="en-US" baseline="0" dirty="0" smtClean="0"/>
              <a:t> had 500,000 more than expected, Tampa Bay Rays had one million less than expected, although 82 wins, which is one above average.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976E5-0209-1A4D-B778-BD8000E2BB9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33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875DE6-F4AA-8C48-8F95-A24D13475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056AD42-541D-9B45-9034-18ADFEF3DE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B85DCCA-BEA6-2949-9B7F-9B243FCBC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94D9-0B73-ED4C-AB40-EE1F4D3F920F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434084-4FB0-A64F-AC08-3940F1476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5D64B8-3876-2745-9CEB-7422E574C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5C5A-2E92-8444-91B6-5D7AF71A3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61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8DDD7D-C874-B947-9245-6297646DD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4AEC68-74DF-DC4A-9686-74C56E17F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CA0281E-5C8B-804F-821F-C43C28790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94D9-0B73-ED4C-AB40-EE1F4D3F920F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76BEDD2-6396-2346-913C-BD6444D57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926B1E7-6FD2-6646-800B-BD9EC5A7D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5C5A-2E92-8444-91B6-5D7AF71A3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1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348BB5B-D991-8944-A172-E492DE4368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80AAFEA-2DB6-E948-8AEA-17414EF08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E10F3E9-8E8E-3942-9DA3-59CA6BBF4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94D9-0B73-ED4C-AB40-EE1F4D3F920F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00B7B4D-8EFB-7643-B222-F84E7CE78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88A6856-8FE0-3C42-8B33-2D98092F9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5C5A-2E92-8444-91B6-5D7AF71A3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93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52E70C-D5E9-1B42-9672-04E406414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E3BDA9-1E0D-A74A-9181-F97C2F59F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4921D1-BE9A-8A47-82DD-421AD9271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94D9-0B73-ED4C-AB40-EE1F4D3F920F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E05513-2AF9-E848-B7B1-3BCA8EA49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18ED50-0AF8-9648-A0D0-22585DE1F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5C5A-2E92-8444-91B6-5D7AF71A3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7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7C4BE0-CBE9-9D45-BAA2-24B33A73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7387D36-E3C4-6541-AC1F-54EC18543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46D053-2B59-1247-AC83-11C210892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94D9-0B73-ED4C-AB40-EE1F4D3F920F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181D50D-16A5-864F-BAA5-97BB920F1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B89A130-82E8-B247-9F20-3FA88439E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5C5A-2E92-8444-91B6-5D7AF71A3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06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644305-D0D9-3B47-8570-9C623C296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249499-C15C-FE47-A33F-E5D6F256FE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3F4F21A-F1C9-2246-B89C-96879FB3C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82A9C27-B2B7-CA4A-94C9-70B5FCB86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94D9-0B73-ED4C-AB40-EE1F4D3F920F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4E59516-67BC-8E47-8E1B-30945D243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1577342-C527-7C42-8DC1-4CF342BE4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5C5A-2E92-8444-91B6-5D7AF71A3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85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B5BED2-3827-2047-A8C9-4D92380DD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15E23A-7393-BF4F-AE50-CE58A9D2C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6AFEF6D-2628-5B4C-A778-86F4EA00C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2292E4C-12B5-1341-91D9-4C12023F9E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AE19BDF-0358-6441-A6AB-22FAEA2ED1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BD1287B-1B15-BC4F-B062-D8838F35D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94D9-0B73-ED4C-AB40-EE1F4D3F920F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6480FED-999C-8547-984C-8EAA7150D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2C9758F-700E-B54E-987F-BB3A28D5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5C5A-2E92-8444-91B6-5D7AF71A3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2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84C2E4-5375-B14D-B86C-E151D88F6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97C8512-E07C-1444-8AF4-8D331F825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94D9-0B73-ED4C-AB40-EE1F4D3F920F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C43CBDB-4468-D548-8F26-A19240E1D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F459B0C-4C66-7D44-9DF5-68AD257A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5C5A-2E92-8444-91B6-5D7AF71A3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24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343358C-2F8D-9B41-9583-F4EF57EAC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94D9-0B73-ED4C-AB40-EE1F4D3F920F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027C9BB-4034-4242-B5AF-4EBB36B17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DD09CCD-6D55-D64B-94B9-12EC12FAE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5C5A-2E92-8444-91B6-5D7AF71A3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1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F8DBB0-6B00-DE41-9925-5FF54C875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940E8C-F2FD-0D4F-BDDF-565338C4C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92401DE-E80C-E24D-A28E-07F7A5A2F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66F8D0E-AF9E-114D-859E-F0CE7C8C4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94D9-0B73-ED4C-AB40-EE1F4D3F920F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6804A3F-D31D-264A-98F5-560486311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1572AAB-2DAD-3548-AD81-15520905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5C5A-2E92-8444-91B6-5D7AF71A3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87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76E36C-DA7D-6248-8BBD-D8C5057C4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EA313E8-7BDE-CC49-89D0-2BD995F951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72D5FCF-CC71-8D41-B739-7E0C4D89C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45CB63F-B09B-4547-8ECA-B7CE99E3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94D9-0B73-ED4C-AB40-EE1F4D3F920F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2BBF00F-270D-C649-8757-EC0445DD1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3AA98B7-00AB-6343-A40B-A014D3B1C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5C5A-2E92-8444-91B6-5D7AF71A3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6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2C41959-8009-6044-BE30-1B6C350D0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782E19-61DD-BB40-82C4-C0D8DA5D3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B18C7B4-4393-DB44-A2FC-2FCF21CC1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C94D9-0B73-ED4C-AB40-EE1F4D3F920F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7A8282D-E20F-E241-B884-0E30F28499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E2C3953-E0B0-0A4F-9073-D68D7AEE9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65C5A-2E92-8444-91B6-5D7AF71A3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0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1E2E25-E7C8-C549-9E47-915183148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85" y="0"/>
            <a:ext cx="10515600" cy="1325563"/>
          </a:xfrm>
        </p:spPr>
        <p:txBody>
          <a:bodyPr/>
          <a:lstStyle/>
          <a:p>
            <a:r>
              <a:rPr lang="en-US" dirty="0"/>
              <a:t>Motivation and Summary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6BFD40-DD09-EE4C-9DB0-498EE01B4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877" y="1473932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Our team was interested in analyzing factors that we believe effected the attendance of baseball games</a:t>
            </a:r>
          </a:p>
          <a:p>
            <a:pPr lvl="1"/>
            <a:r>
              <a:rPr lang="en-US" dirty="0"/>
              <a:t>We started with the </a:t>
            </a:r>
            <a:r>
              <a:rPr lang="en-US"/>
              <a:t>following questions </a:t>
            </a:r>
            <a:r>
              <a:rPr lang="en-US" dirty="0"/>
              <a:t>to help us get started with what we wanted to analyze</a:t>
            </a:r>
          </a:p>
          <a:p>
            <a:pPr lvl="2"/>
            <a:r>
              <a:rPr lang="en-US" dirty="0"/>
              <a:t>Do the variables below effect the attendance of the games? Which variables are the strongest?</a:t>
            </a:r>
          </a:p>
          <a:p>
            <a:pPr lvl="3"/>
            <a:r>
              <a:rPr lang="en-US" dirty="0"/>
              <a:t>Weather</a:t>
            </a:r>
          </a:p>
          <a:p>
            <a:pPr lvl="3"/>
            <a:r>
              <a:rPr lang="en-US" dirty="0"/>
              <a:t>Star Player Salary</a:t>
            </a:r>
          </a:p>
          <a:p>
            <a:pPr lvl="3"/>
            <a:r>
              <a:rPr lang="en-US" dirty="0"/>
              <a:t>Stadium Built</a:t>
            </a:r>
          </a:p>
          <a:p>
            <a:pPr lvl="4"/>
            <a:r>
              <a:rPr lang="en-US" dirty="0"/>
              <a:t>Quality of Stadium</a:t>
            </a:r>
          </a:p>
          <a:p>
            <a:pPr lvl="3"/>
            <a:r>
              <a:rPr lang="en-US" dirty="0"/>
              <a:t>Demographics</a:t>
            </a:r>
          </a:p>
          <a:p>
            <a:pPr lvl="3"/>
            <a:r>
              <a:rPr lang="en-US" dirty="0"/>
              <a:t>Wins/Loss percentage</a:t>
            </a:r>
          </a:p>
          <a:p>
            <a:pPr lvl="3"/>
            <a:r>
              <a:rPr lang="en-US" dirty="0"/>
              <a:t>How long the team has been around</a:t>
            </a:r>
          </a:p>
          <a:p>
            <a:pPr lvl="1"/>
            <a:r>
              <a:rPr lang="en-US" dirty="0"/>
              <a:t>Describe whether you were able to answer these questions to your satisfaction, and briefly summarize your findings</a:t>
            </a:r>
          </a:p>
        </p:txBody>
      </p:sp>
    </p:spTree>
    <p:extLst>
      <p:ext uri="{BB962C8B-B14F-4D97-AF65-F5344CB8AC3E}">
        <p14:creationId xmlns:p14="http://schemas.microsoft.com/office/powerpoint/2010/main" val="1625163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the number of wins affect attendance? Outliers yes, but overall there is correlation.</a:t>
            </a:r>
            <a:endParaRPr lang="en-US" dirty="0"/>
          </a:p>
        </p:txBody>
      </p:sp>
      <p:pic>
        <p:nvPicPr>
          <p:cNvPr id="4" name="Content Placeholder 3" descr="Scatter_Wins_Attnd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555" r="-305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51865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 residual plot, lots of outliers, larger residuals than those of the wins variable.</a:t>
            </a:r>
            <a:endParaRPr lang="en-US" dirty="0"/>
          </a:p>
        </p:txBody>
      </p:sp>
      <p:pic>
        <p:nvPicPr>
          <p:cNvPr id="4" name="Content Placeholder 3" descr="residualplot_wa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555" r="-305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57931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Astros had the lowest number of wins; however, Tampa Bay Rays had the lowest attendance. Is wins a statistically significant variable in spite of outliers?</a:t>
            </a:r>
            <a:endParaRPr lang="en-US" dirty="0"/>
          </a:p>
        </p:txBody>
      </p:sp>
      <p:pic>
        <p:nvPicPr>
          <p:cNvPr id="4" name="Content Placeholder 3" descr="residualplot_wins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555" r="-305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11340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table for WAR. By itself, significant.</a:t>
            </a:r>
            <a:endParaRPr lang="en-US" dirty="0"/>
          </a:p>
        </p:txBody>
      </p:sp>
      <p:pic>
        <p:nvPicPr>
          <p:cNvPr id="4" name="Content Placeholder 3" descr="OLS_WA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225" r="-45225"/>
          <a:stretch>
            <a:fillRect/>
          </a:stretch>
        </p:blipFill>
        <p:spPr>
          <a:xfrm>
            <a:off x="838200" y="1825625"/>
            <a:ext cx="10515600" cy="4351338"/>
          </a:xfrm>
        </p:spPr>
      </p:pic>
    </p:spTree>
    <p:extLst>
      <p:ext uri="{BB962C8B-B14F-4D97-AF65-F5344CB8AC3E}">
        <p14:creationId xmlns:p14="http://schemas.microsoft.com/office/powerpoint/2010/main" val="953989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table for wins, by itself significant.</a:t>
            </a:r>
            <a:endParaRPr lang="en-US" dirty="0"/>
          </a:p>
        </p:txBody>
      </p:sp>
      <p:pic>
        <p:nvPicPr>
          <p:cNvPr id="4" name="Content Placeholder 3" descr="OLS_Win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669" r="-4566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77184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Wins and WAR, lower </a:t>
            </a:r>
            <a:r>
              <a:rPr lang="en-US" dirty="0" err="1" smtClean="0"/>
              <a:t>adj</a:t>
            </a:r>
            <a:r>
              <a:rPr lang="en-US" dirty="0" smtClean="0"/>
              <a:t> R sq. and higher AIC than wins alone, so do not choose this model.</a:t>
            </a:r>
            <a:endParaRPr lang="en-US" dirty="0"/>
          </a:p>
        </p:txBody>
      </p:sp>
      <p:pic>
        <p:nvPicPr>
          <p:cNvPr id="4" name="Content Placeholder 3" descr="OLS_Wins_WA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177" r="-501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60564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 and League, not a good model.</a:t>
            </a:r>
            <a:endParaRPr lang="en-US" dirty="0"/>
          </a:p>
        </p:txBody>
      </p:sp>
      <p:pic>
        <p:nvPicPr>
          <p:cNvPr id="4" name="Content Placeholder 3" descr="WAR_Dummyreg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521" r="-485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67232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Wins and League Dummy, together significant. </a:t>
            </a:r>
            <a:r>
              <a:rPr lang="en-US" dirty="0" err="1" smtClean="0"/>
              <a:t>Adj</a:t>
            </a:r>
            <a:r>
              <a:rPr lang="en-US" dirty="0" smtClean="0"/>
              <a:t> </a:t>
            </a:r>
            <a:r>
              <a:rPr lang="en-US" dirty="0" err="1" smtClean="0"/>
              <a:t>sqr</a:t>
            </a:r>
            <a:r>
              <a:rPr lang="en-US" dirty="0" smtClean="0"/>
              <a:t> of 0.567 and lowest AIC at 859</a:t>
            </a:r>
            <a:endParaRPr lang="en-US" dirty="0"/>
          </a:p>
        </p:txBody>
      </p:sp>
      <p:pic>
        <p:nvPicPr>
          <p:cNvPr id="4" name="Content Placeholder 3" descr="OLS_Wins_Lg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464" r="-494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82928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with all variables, adj. r sq. decreases, AIC increases. WAR not necessary.</a:t>
            </a:r>
            <a:endParaRPr lang="en-US" dirty="0"/>
          </a:p>
        </p:txBody>
      </p:sp>
      <p:pic>
        <p:nvPicPr>
          <p:cNvPr id="4" name="Content Placeholder 3" descr="OLS_Wins_WAR_Lg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480" r="-5548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17947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181A4D-CD06-E84D-ABAC-D64D9B010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3A7BC8-F033-6C47-9DB5-CB4EE293F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Discuss your findings. Did you find what you expected to find? If not, why not? What inferences or general conclusions can you draw from your analysis?</a:t>
            </a:r>
          </a:p>
        </p:txBody>
      </p:sp>
    </p:spTree>
    <p:extLst>
      <p:ext uri="{BB962C8B-B14F-4D97-AF65-F5344CB8AC3E}">
        <p14:creationId xmlns:p14="http://schemas.microsoft.com/office/powerpoint/2010/main" val="2731919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181A4D-CD06-E84D-ABAC-D64D9B010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3A7BC8-F033-6C47-9DB5-CB4EE293F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Elaborate on the questions you asked, describing what kinds of data you needed to answer them, and where you found it</a:t>
            </a:r>
          </a:p>
        </p:txBody>
      </p:sp>
    </p:spTree>
    <p:extLst>
      <p:ext uri="{BB962C8B-B14F-4D97-AF65-F5344CB8AC3E}">
        <p14:creationId xmlns:p14="http://schemas.microsoft.com/office/powerpoint/2010/main" val="784657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D8EBF7-5E15-B440-8BD0-DD47E612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F238C9-07D3-5A4D-A31C-E6080B9B1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Discuss any difficulties that arose, and how you dealt with them</a:t>
            </a:r>
          </a:p>
          <a:p>
            <a:r>
              <a:rPr lang="en-US" dirty="0"/>
              <a:t>Discuss any additional questions that came up, but which you didn't have time to answer: What would you research next, if you had two more weeks?</a:t>
            </a:r>
          </a:p>
        </p:txBody>
      </p:sp>
    </p:spTree>
    <p:extLst>
      <p:ext uri="{BB962C8B-B14F-4D97-AF65-F5344CB8AC3E}">
        <p14:creationId xmlns:p14="http://schemas.microsoft.com/office/powerpoint/2010/main" val="3683620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2CC66B-76A9-E648-B1E2-713F70347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69A3C8-8A91-2245-A7ED-1F26D7D8A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Open-floor Q&amp;A with the audience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090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181A4D-CD06-E84D-ABAC-D64D9B010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3A7BC8-F033-6C47-9DB5-CB4EE293F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Describe the exploration and cleanup process</a:t>
            </a:r>
          </a:p>
          <a:p>
            <a:r>
              <a:rPr lang="en-US" dirty="0"/>
              <a:t>Discuss insights you had while exploring the data that you didn't anticipate</a:t>
            </a:r>
          </a:p>
          <a:p>
            <a:r>
              <a:rPr lang="en-US" dirty="0"/>
              <a:t>Discuss any problems that arose after exploring the data, and how you resolved them</a:t>
            </a:r>
          </a:p>
          <a:p>
            <a:r>
              <a:rPr lang="en-US" dirty="0"/>
              <a:t>Present and discuss interesting figures developed during exploration,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3058999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181A4D-CD06-E84D-ABAC-D64D9B010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3A7BC8-F033-6C47-9DB5-CB4EE293F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Discuss the steps you took to analyze the data and answer each question you asked in your proposal</a:t>
            </a:r>
          </a:p>
          <a:p>
            <a:r>
              <a:rPr lang="en-US" dirty="0"/>
              <a:t>Present and discuss interesting figures developed during analysis,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364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table, wins and WAR (star power) appear relevant</a:t>
            </a:r>
            <a:r>
              <a:rPr lang="mr-IN" dirty="0" smtClean="0"/>
              <a:t>…</a:t>
            </a:r>
            <a:r>
              <a:rPr lang="en-US" dirty="0" smtClean="0"/>
              <a:t>what about the league?</a:t>
            </a:r>
            <a:endParaRPr lang="en-US" dirty="0"/>
          </a:p>
        </p:txBody>
      </p:sp>
      <p:pic>
        <p:nvPicPr>
          <p:cNvPr id="4" name="Content Placeholder 3" descr="corr_tabl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544" r="-295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39728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League Box Plot for attendance: American left, National right.</a:t>
            </a:r>
            <a:br>
              <a:rPr lang="en-US" dirty="0" smtClean="0"/>
            </a:br>
            <a:r>
              <a:rPr lang="en-US" dirty="0" smtClean="0"/>
              <a:t>NOT a statistically significant difference of means</a:t>
            </a:r>
            <a:endParaRPr lang="en-US" dirty="0"/>
          </a:p>
        </p:txBody>
      </p:sp>
      <p:pic>
        <p:nvPicPr>
          <p:cNvPr id="4" name="Content Placeholder 3" descr="Boxplot_Leagu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20" b="86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79114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 kernel density/histogram plot</a:t>
            </a:r>
            <a:endParaRPr lang="en-US" dirty="0"/>
          </a:p>
        </p:txBody>
      </p:sp>
      <p:pic>
        <p:nvPicPr>
          <p:cNvPr id="4" name="Content Placeholder 3" descr="Histo_Kernel_WAR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555" r="-305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72094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Wins kernel density/histogram plot</a:t>
            </a:r>
            <a:endParaRPr lang="en-US" dirty="0"/>
          </a:p>
        </p:txBody>
      </p:sp>
      <p:pic>
        <p:nvPicPr>
          <p:cNvPr id="4" name="Content Placeholder 3" descr="Histo_Kernel_Wins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555" r="-305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40304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WAR affect attendance?</a:t>
            </a:r>
            <a:endParaRPr lang="en-US" dirty="0"/>
          </a:p>
        </p:txBody>
      </p:sp>
      <p:pic>
        <p:nvPicPr>
          <p:cNvPr id="4" name="Content Placeholder 3" descr="Scatter_WAR_Attnd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555" r="-305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80360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1716</TotalTime>
  <Words>530</Words>
  <Application>Microsoft Macintosh PowerPoint</Application>
  <PresentationFormat>Custom</PresentationFormat>
  <Paragraphs>58</Paragraphs>
  <Slides>21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Motivation and Summary Slide</vt:lpstr>
      <vt:lpstr>Questions &amp; Data</vt:lpstr>
      <vt:lpstr>Data Cleanup &amp; Exploration</vt:lpstr>
      <vt:lpstr>Data Analysis</vt:lpstr>
      <vt:lpstr>Correlation table, wins and WAR (star power) appear relevant…what about the league?</vt:lpstr>
      <vt:lpstr>League Box Plot for attendance: American left, National right. NOT a statistically significant difference of means</vt:lpstr>
      <vt:lpstr>WAR kernel density/histogram plot</vt:lpstr>
      <vt:lpstr>Wins kernel density/histogram plot</vt:lpstr>
      <vt:lpstr>Does WAR affect attendance?</vt:lpstr>
      <vt:lpstr>Does the number of wins affect attendance? Outliers yes, but overall there is correlation.</vt:lpstr>
      <vt:lpstr>WAR residual plot, lots of outliers, larger residuals than those of the wins variable.</vt:lpstr>
      <vt:lpstr>Astros had the lowest number of wins; however, Tampa Bay Rays had the lowest attendance. Is wins a statistically significant variable in spite of outliers?</vt:lpstr>
      <vt:lpstr>Regression table for WAR. By itself, significant.</vt:lpstr>
      <vt:lpstr>Regression table for wins, by itself significant.</vt:lpstr>
      <vt:lpstr>Wins and WAR, lower adj R sq. and higher AIC than wins alone, so do not choose this model.</vt:lpstr>
      <vt:lpstr>WAR and League, not a good model.</vt:lpstr>
      <vt:lpstr>Wins and League Dummy, together significant. Adj sqr of 0.567 and lowest AIC at 859</vt:lpstr>
      <vt:lpstr>Regression with all variables, adj. r sq. decreases, AIC increases. WAR not necessary.</vt:lpstr>
      <vt:lpstr>Discussion</vt:lpstr>
      <vt:lpstr>Post Mortem</vt:lpstr>
      <vt:lpstr>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Motivation and Summary Slide</dc:title>
  <dc:creator>Selamawit Melaku</dc:creator>
  <cp:lastModifiedBy>Christopher Horton-Cook</cp:lastModifiedBy>
  <cp:revision>21</cp:revision>
  <dcterms:created xsi:type="dcterms:W3CDTF">2018-10-10T23:44:43Z</dcterms:created>
  <dcterms:modified xsi:type="dcterms:W3CDTF">2018-10-12T04:23:37Z</dcterms:modified>
</cp:coreProperties>
</file>