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8" r:id="rId4"/>
    <p:sldId id="259" r:id="rId5"/>
    <p:sldId id="260" r:id="rId6"/>
    <p:sldId id="274" r:id="rId7"/>
    <p:sldId id="288" r:id="rId8"/>
    <p:sldId id="261" r:id="rId9"/>
    <p:sldId id="264" r:id="rId10"/>
    <p:sldId id="265" r:id="rId11"/>
    <p:sldId id="266" r:id="rId12"/>
    <p:sldId id="268" r:id="rId13"/>
    <p:sldId id="269" r:id="rId14"/>
    <p:sldId id="270" r:id="rId15"/>
    <p:sldId id="271" r:id="rId16"/>
    <p:sldId id="267" r:id="rId17"/>
    <p:sldId id="273"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amuel%20Boateng%20Bonsu\WPS%20Cloud%20Files\444549082\Project%20for%20Data%20Analysis(1).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muel%20Boateng%20Bonsu\WPS%20Cloud%20Files\444549082\Project%20for%20Data%20Analysis(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amuel%20Boateng%20Bonsu\WPS%20Cloud%20Files\444549082\Project%20for%20Data%20Analysis(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amuel%20Boateng%20Bonsu\WPS%20Cloud%20Files\444549082\Project%20for%20Data%20Analysis(1).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muel%20Boateng%20Bonsu\WPS%20Cloud%20Files\444549082\Project%20for%20Data%20Analysis(1).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muel%20Boateng%20Bonsu\WPS%20Cloud%20Files\444549082\Project%20for%20Data%20Analysis(1).xlsx" TargetMode="External"/></Relationships>
</file>

<file path=ppt/charts/_rels/chart7.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amuel%20Boateng%20Bonsu\WPS%20Cloud%20Files\444549082\Project%20for%20Data%20Analysis(1).xlsx" TargetMode="External"/></Relationships>
</file>

<file path=ppt/charts/_rels/chart8.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amuel%20Boateng%20Bonsu\WPS%20Cloud%20Files\444549082\Project%20for%20Data%20Analysis(1).xlsx" TargetMode="External"/></Relationships>
</file>

<file path=ppt/charts/_rels/chart9.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amuel%20Boateng%20Bonsu\WPS%20Cloud%20Files\444549082\Project%20for%20Data%20Analysis(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Analysis(1).xlsx]Pivottables!KPI 1</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sz="1400" b="1" i="0" u="none" strike="noStrike" baseline="0">
                <a:solidFill>
                  <a:srgbClr val="333333"/>
                </a:solidFill>
                <a:latin typeface="Calibri" panose="020F0502020204030204" pitchFamily="34" charset="0"/>
                <a:ea typeface="Calibri" panose="020F0502020204030204" pitchFamily="34" charset="0"/>
                <a:cs typeface="Calibri" panose="020F0502020204030204" pitchFamily="34" charset="0"/>
              </a:rPr>
              <a:t>Total</a:t>
            </a:r>
            <a:r>
              <a:rPr lang="en-GB" altLang="en-US" sz="1400" b="1" i="0" u="none" strike="noStrike" baseline="0">
                <a:solidFill>
                  <a:srgbClr val="333333"/>
                </a:solidFill>
                <a:latin typeface="Calibri" panose="020F0502020204030204" pitchFamily="34" charset="0"/>
                <a:ea typeface="Calibri" panose="020F0502020204030204" pitchFamily="34" charset="0"/>
                <a:cs typeface="Calibri" panose="020F0502020204030204" pitchFamily="34" charset="0"/>
              </a:rPr>
              <a:t> Profit for Regions</a:t>
            </a:r>
            <a:endParaRPr lang="en-GB" altLang="en-US" sz="1100" b="0" i="0" u="none" strike="noStrike" baseline="0">
              <a:solidFill>
                <a:srgbClr val="000000"/>
              </a:solidFill>
              <a:latin typeface="Calibri" panose="020F0502020204030204" pitchFamily="2" charset="-2"/>
              <a:ea typeface="Calibri" panose="020F0502020204030204" pitchFamily="2" charset="-2"/>
              <a:cs typeface="Calibri" panose="020F0502020204030204" pitchFamily="2" charset="-2"/>
            </a:endParaRPr>
          </a:p>
        </c:rich>
      </c:tx>
      <c:layout/>
      <c:overlay val="0"/>
      <c:sp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ln>
          <a:noFill/>
        </a:ln>
        <a:effectLst/>
      </c:spPr>
    </c:title>
    <c:autoTitleDeleted val="0"/>
    <c:plotArea>
      <c:layout/>
      <c:barChart>
        <c:barDir val="col"/>
        <c:grouping val="clustered"/>
        <c:varyColors val="0"/>
        <c:ser>
          <c:idx val="0"/>
          <c:order val="0"/>
          <c:tx>
            <c:strRef>
              <c:f>'[Project for Data Analysis(1).xlsx]Pivottables'!$B$4</c:f>
              <c:strCache>
                <c:ptCount val="1"/>
                <c:pt idx="0">
                  <c:v>Total</c:v>
                </c:pt>
              </c:strCache>
            </c:strRef>
          </c:tx>
          <c:spPr>
            <a:solidFill>
              <a:schemeClr val="accent1"/>
            </a:solidFill>
            <a:ln>
              <a:noFill/>
            </a:ln>
            <a:effectLst/>
          </c:spPr>
          <c:invertIfNegative val="0"/>
          <c:dLbls>
            <c:dLbl>
              <c:idx val="0"/>
              <c:layout>
                <c:manualLayout>
                  <c:x val="0.00495049504950495"/>
                  <c:y val="-0.0217013888888889"/>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1"/>
              <c:layout>
                <c:manualLayout>
                  <c:x val="0"/>
                  <c:y val="0.01953125"/>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0.0368923611111111"/>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0263157894736842"/>
                  <c:y val="0.0430379746835443"/>
                </c:manualLayout>
              </c:layout>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extLst>
                <c:ext xmlns:c15="http://schemas.microsoft.com/office/drawing/2012/chart" uri="{CE6537A1-D6FC-4f65-9D91-7224C49458BB}">
                  <c15:layout/>
                </c:ext>
              </c:extLst>
            </c:dLbl>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0"/>
                <c15:leaderLines/>
              </c:ext>
            </c:extLst>
          </c:dLbls>
          <c:cat>
            <c:strRef>
              <c:f>'[Project for Data Analysis(1).xlsx]Pivottables'!$A$5:$A$12</c:f>
              <c:strCache>
                <c:ptCount val="7"/>
                <c:pt idx="0">
                  <c:v>Asia</c:v>
                </c:pt>
                <c:pt idx="1">
                  <c:v>Australia and Oceania</c:v>
                </c:pt>
                <c:pt idx="2">
                  <c:v>Central America and the Caribbean</c:v>
                </c:pt>
                <c:pt idx="3">
                  <c:v>Europe</c:v>
                </c:pt>
                <c:pt idx="4">
                  <c:v>Middle East and North Africa</c:v>
                </c:pt>
                <c:pt idx="5">
                  <c:v>North America</c:v>
                </c:pt>
                <c:pt idx="6">
                  <c:v>Sub-Saharan Africa</c:v>
                </c:pt>
              </c:strCache>
            </c:strRef>
          </c:cat>
          <c:val>
            <c:numRef>
              <c:f>'[Project for Data Analysis(1).xlsx]Pivottables'!$B$5:$B$12</c:f>
              <c:numCache>
                <c:formatCode>_-"£"* #,##0.00_-;\-"£"* #,##0.00_-;_-"£"* "-"??_-;_-@_-</c:formatCode>
                <c:ptCount val="7"/>
                <c:pt idx="0">
                  <c:v>6113845.87</c:v>
                </c:pt>
                <c:pt idx="1">
                  <c:v>4722160.03</c:v>
                </c:pt>
                <c:pt idx="2">
                  <c:v>2846907.85</c:v>
                </c:pt>
                <c:pt idx="3">
                  <c:v>11082938.63</c:v>
                </c:pt>
                <c:pt idx="4">
                  <c:v>5761191.86</c:v>
                </c:pt>
                <c:pt idx="5">
                  <c:v>1457942.76</c:v>
                </c:pt>
                <c:pt idx="6">
                  <c:v>12183211.4</c:v>
                </c:pt>
              </c:numCache>
            </c:numRef>
          </c:val>
        </c:ser>
        <c:dLbls>
          <c:showLegendKey val="0"/>
          <c:showVal val="0"/>
          <c:showCatName val="0"/>
          <c:showSerName val="0"/>
          <c:showPercent val="0"/>
          <c:showBubbleSize val="0"/>
        </c:dLbls>
        <c:gapWidth val="246"/>
        <c:overlap val="-28"/>
        <c:axId val="495541702"/>
        <c:axId val="272150093"/>
      </c:barChart>
      <c:catAx>
        <c:axId val="495541702"/>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rgbClr val="FF0000"/>
                    </a:solidFill>
                    <a:latin typeface="+mn-lt"/>
                    <a:ea typeface="+mn-ea"/>
                    <a:cs typeface="+mn-cs"/>
                  </a:defRPr>
                </a:pPr>
                <a:r>
                  <a:rPr lang="en-GB" altLang="en-US" b="1">
                    <a:solidFill>
                      <a:srgbClr val="FF0000"/>
                    </a:solidFill>
                  </a:rPr>
                  <a:t>Regions</a:t>
                </a:r>
                <a:endParaRPr lang="en-GB" altLang="en-US" sz="1000" b="1" i="0" u="none" strike="noStrike" baseline="0">
                  <a:solidFill>
                    <a:srgbClr val="FF0000"/>
                  </a:solidFill>
                  <a:latin typeface="Calibri" panose="020F0502020204030204" pitchFamily="34" charset="0"/>
                  <a:ea typeface="Calibri" panose="020F0502020204030204" pitchFamily="34" charset="0"/>
                  <a:cs typeface="Calibri" panose="020F0502020204030204" pitchFamily="34" charset="0"/>
                </a:endParaRPr>
              </a:p>
            </c:rich>
          </c:tx>
          <c:layout/>
          <c:overlay val="0"/>
          <c:sp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ln>
              <a:noFill/>
            </a:ln>
            <a:effectLst/>
          </c:spPr>
        </c:title>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272150093"/>
        <c:crosses val="autoZero"/>
        <c:auto val="1"/>
        <c:lblAlgn val="ctr"/>
        <c:lblOffset val="100"/>
        <c:noMultiLvlLbl val="0"/>
      </c:catAx>
      <c:valAx>
        <c:axId val="272150093"/>
        <c:scaling>
          <c:orientation val="minMax"/>
        </c:scaling>
        <c:delete val="0"/>
        <c:axPos val="l"/>
        <c:majorGridlines>
          <c:spPr>
            <a:ln w="9525" cap="flat" cmpd="sng" algn="ctr">
              <a:solidFill>
                <a:schemeClr val="lt1">
                  <a:lumMod val="90200"/>
                </a:schemeClr>
              </a:solidFill>
              <a:prstDash val="solid"/>
              <a:round/>
            </a:ln>
            <a:effectLst/>
          </c:spPr>
        </c:majorGridlines>
        <c:title>
          <c:tx>
            <c:rich>
              <a:bodyPr rot="-5400000" spcFirstLastPara="0" vertOverflow="ellipsis" vert="horz" wrap="square" anchor="ctr" anchorCtr="1"/>
              <a:lstStyle/>
              <a:p>
                <a:pPr defTabSz="914400">
                  <a:defRPr lang="en-US" sz="1000" b="1" i="0" u="none" strike="noStrike" kern="1200" baseline="0">
                    <a:solidFill>
                      <a:srgbClr val="FF0000"/>
                    </a:solidFill>
                    <a:latin typeface="+mn-lt"/>
                    <a:ea typeface="+mn-ea"/>
                    <a:cs typeface="+mn-cs"/>
                  </a:defRPr>
                </a:pPr>
                <a:r>
                  <a:rPr lang="en-GB" altLang="en-US" b="1">
                    <a:solidFill>
                      <a:srgbClr val="FF0000"/>
                    </a:solidFill>
                  </a:rPr>
                  <a:t>Total Profit</a:t>
                </a:r>
                <a:endParaRPr lang="en-GB" altLang="en-US" sz="1000" b="1" i="0" u="none" strike="noStrike" baseline="0">
                  <a:solidFill>
                    <a:srgbClr val="FF0000"/>
                  </a:solidFill>
                  <a:latin typeface="Calibri" panose="020F0502020204030204" pitchFamily="34" charset="0"/>
                  <a:ea typeface="Calibri" panose="020F0502020204030204" pitchFamily="34" charset="0"/>
                  <a:cs typeface="Calibri" panose="020F0502020204030204" pitchFamily="34" charset="0"/>
                </a:endParaRPr>
              </a:p>
            </c:rich>
          </c:tx>
          <c:layout/>
          <c:overlay val="0"/>
          <c:spPr>
            <a:gradFill>
              <a:gsLst>
                <a:gs pos="0">
                  <a:schemeClr val="accent1">
                    <a:lumMod val="5000"/>
                    <a:lumOff val="95000"/>
                  </a:schemeClr>
                </a:gs>
                <a:gs pos="91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ln>
              <a:noFill/>
            </a:ln>
            <a:effectLst/>
          </c:spPr>
        </c:title>
        <c:numFmt formatCode="_-&quot;£&quot;* #,##0.00_-;\-&quot;£&quot;* #,##0.00_-;_-&quot;£&quot;* &quot;-&quot;??_-;_-@_-"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5541702"/>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3501a824-4792-4ca5-ba1d-de512fed4883}"/>
      </c:ext>
    </c:extLst>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Analysis(1).xlsx]Pivottables!KPI 2</c:name>
    <c:fmtId val="-1"/>
  </c:pivotSource>
  <c:chart>
    <c:title>
      <c:tx>
        <c:rich>
          <a:bodyPr rot="0" spcFirstLastPara="0" vertOverflow="ellipsis" vert="horz" wrap="square" anchor="ctr" anchorCtr="1"/>
          <a:lstStyle/>
          <a:p>
            <a:pPr defTabSz="914400">
              <a:defRPr lang="en-US" sz="1400" b="1" i="0" u="none" strike="noStrike" kern="1200" baseline="0">
                <a:solidFill>
                  <a:schemeClr val="accent3">
                    <a:lumMod val="50000"/>
                  </a:schemeClr>
                </a:solidFill>
                <a:latin typeface="+mn-lt"/>
                <a:ea typeface="+mn-ea"/>
                <a:cs typeface="+mn-cs"/>
              </a:defRPr>
            </a:pPr>
            <a:r>
              <a:rPr lang="en-GB" altLang="en-US">
                <a:solidFill>
                  <a:schemeClr val="accent3">
                    <a:lumMod val="50000"/>
                  </a:schemeClr>
                </a:solidFill>
              </a:rPr>
              <a:t>Total Revenue achieved Anually</a:t>
            </a:r>
            <a:endParaRPr lang="en-GB" altLang="en-US">
              <a:solidFill>
                <a:schemeClr val="accent3">
                  <a:lumMod val="50000"/>
                </a:schemeClr>
              </a:solidFill>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lineChart>
        <c:grouping val="standard"/>
        <c:varyColors val="0"/>
        <c:ser>
          <c:idx val="0"/>
          <c:order val="0"/>
          <c:tx>
            <c:strRef>
              <c:f>'[Project for Data Analysis(1).xlsx]Pivottables'!$B$20</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1"/>
              <c:layout>
                <c:manualLayout>
                  <c:x val="0.00700280112044818"/>
                  <c:y val="0.0782373041121716"/>
                </c:manualLayout>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'[Project for Data Analysis(1).xlsx]Pivottables'!$A$21:$A$29</c:f>
              <c:strCache>
                <c:ptCount val="8"/>
                <c:pt idx="0">
                  <c:v>2010 </c:v>
                </c:pt>
                <c:pt idx="1">
                  <c:v>2011 </c:v>
                </c:pt>
                <c:pt idx="2">
                  <c:v>2012 </c:v>
                </c:pt>
                <c:pt idx="3">
                  <c:v>2013 </c:v>
                </c:pt>
                <c:pt idx="4">
                  <c:v>2014 </c:v>
                </c:pt>
                <c:pt idx="5">
                  <c:v>2015 </c:v>
                </c:pt>
                <c:pt idx="6">
                  <c:v>2016 </c:v>
                </c:pt>
                <c:pt idx="7">
                  <c:v>2017 </c:v>
                </c:pt>
              </c:strCache>
            </c:strRef>
          </c:cat>
          <c:val>
            <c:numRef>
              <c:f>'[Project for Data Analysis(1).xlsx]Pivottables'!$B$21:$B$29</c:f>
              <c:numCache>
                <c:formatCode>_-"£"* #,##0.00_-;\-"£"* #,##0.00_-;_-"£"* "-"??_-;_-@_-</c:formatCode>
                <c:ptCount val="8"/>
                <c:pt idx="0">
                  <c:v>9331826.65</c:v>
                </c:pt>
                <c:pt idx="1">
                  <c:v>8748370.29</c:v>
                </c:pt>
                <c:pt idx="2">
                  <c:v>23406504.4</c:v>
                </c:pt>
                <c:pt idx="3">
                  <c:v>10083400.88</c:v>
                </c:pt>
                <c:pt idx="4">
                  <c:v>10797660.19</c:v>
                </c:pt>
                <c:pt idx="5">
                  <c:v>8818894.4</c:v>
                </c:pt>
                <c:pt idx="6">
                  <c:v>5837511.26</c:v>
                </c:pt>
                <c:pt idx="7">
                  <c:v>8279346.29</c:v>
                </c:pt>
              </c:numCache>
            </c:numRef>
          </c:val>
          <c:smooth val="0"/>
        </c:ser>
        <c:dLbls>
          <c:showLegendKey val="0"/>
          <c:showVal val="1"/>
          <c:showCatName val="0"/>
          <c:showSerName val="0"/>
          <c:showPercent val="0"/>
          <c:showBubbleSize val="0"/>
        </c:dLbls>
        <c:marker val="1"/>
        <c:smooth val="0"/>
        <c:axId val="184705055"/>
        <c:axId val="545427535"/>
      </c:lineChart>
      <c:catAx>
        <c:axId val="184705055"/>
        <c:scaling>
          <c:orientation val="minMax"/>
        </c:scaling>
        <c:delete val="0"/>
        <c:axPos val="b"/>
        <c:title>
          <c:tx>
            <c:rich>
              <a:bodyPr rot="0" spcFirstLastPara="0" vertOverflow="ellipsis" vert="horz" wrap="square" anchor="ctr" anchorCtr="1"/>
              <a:lstStyle/>
              <a:p>
                <a:pPr defTabSz="914400">
                  <a:defRPr lang="en-US" sz="1100" b="1" i="0" u="none" strike="noStrike" kern="1200" baseline="0">
                    <a:solidFill>
                      <a:schemeClr val="tx1">
                        <a:lumMod val="65000"/>
                        <a:lumOff val="35000"/>
                      </a:schemeClr>
                    </a:solidFill>
                    <a:latin typeface="+mn-lt"/>
                    <a:ea typeface="+mn-ea"/>
                    <a:cs typeface="+mn-cs"/>
                  </a:defRPr>
                </a:pPr>
                <a:r>
                  <a:rPr lang="en-GB" altLang="en-US" sz="1100" b="1"/>
                  <a:t>Year</a:t>
                </a:r>
                <a:endParaRPr lang="en-GB" altLang="en-US" sz="1100"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45427535"/>
        <c:crosses val="autoZero"/>
        <c:auto val="1"/>
        <c:lblAlgn val="ctr"/>
        <c:lblOffset val="100"/>
        <c:noMultiLvlLbl val="0"/>
      </c:catAx>
      <c:valAx>
        <c:axId val="545427535"/>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100" b="1" i="0" u="none" strike="noStrike" kern="1200" baseline="0">
                    <a:solidFill>
                      <a:schemeClr val="tx1">
                        <a:lumMod val="65000"/>
                        <a:lumOff val="35000"/>
                      </a:schemeClr>
                    </a:solidFill>
                    <a:latin typeface="+mn-lt"/>
                    <a:ea typeface="+mn-ea"/>
                    <a:cs typeface="+mn-cs"/>
                  </a:defRPr>
                </a:pPr>
                <a:r>
                  <a:rPr lang="en-GB" altLang="en-US" sz="1100" b="1" i="0"/>
                  <a:t>Total Revenue</a:t>
                </a:r>
                <a:endParaRPr lang="en-GB" altLang="en-US" sz="1100" b="1" i="0"/>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8470505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a7a35ea-575b-4a54-8ba6-4e5bab139894}"/>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Analysis(1).xlsx]Pivottables!KPI 3</c:name>
    <c:fmtId val="-1"/>
  </c:pivotSource>
  <c:chart>
    <c:title>
      <c:tx>
        <c:rich>
          <a:bodyPr rot="0" spcFirstLastPara="0" vertOverflow="ellipsis" vert="horz" wrap="square" anchor="ctr" anchorCtr="1"/>
          <a:lstStyle/>
          <a:p>
            <a:pPr defTabSz="914400">
              <a:defRPr lang="en-US" sz="1400" b="1" i="0" u="none" strike="noStrike" kern="1200" baseline="0">
                <a:solidFill>
                  <a:schemeClr val="accent2"/>
                </a:solidFill>
                <a:latin typeface="+mn-lt"/>
                <a:ea typeface="+mn-ea"/>
                <a:cs typeface="+mn-cs"/>
              </a:defRPr>
            </a:pPr>
            <a:r>
              <a:rPr lang="en-GB" altLang="en-US">
                <a:solidFill>
                  <a:schemeClr val="accent2"/>
                </a:solidFill>
              </a:rPr>
              <a:t>Quantity of each Item sold Anually.</a:t>
            </a:r>
            <a:endParaRPr lang="en-GB" altLang="en-US" sz="1400" b="1" i="0" u="none" strike="noStrike" baseline="0">
              <a:solidFill>
                <a:schemeClr val="accent2"/>
              </a:solidFill>
              <a:latin typeface="Calibri" panose="020F0502020204030204" pitchFamily="34" charset="0"/>
              <a:ea typeface="Calibri" panose="020F0502020204030204" pitchFamily="34" charset="0"/>
              <a:cs typeface="Calibri" panose="020F0502020204030204" pitchFamily="34" charset="0"/>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manualLayout>
          <c:layoutTarget val="inner"/>
          <c:xMode val="edge"/>
          <c:yMode val="edge"/>
          <c:x val="0.123105263157895"/>
          <c:y val="0.206481480488071"/>
          <c:w val="0.767947368421053"/>
          <c:h val="0.472083335320155"/>
        </c:manualLayout>
      </c:layout>
      <c:barChart>
        <c:barDir val="col"/>
        <c:grouping val="stacked"/>
        <c:varyColors val="0"/>
        <c:ser>
          <c:idx val="0"/>
          <c:order val="0"/>
          <c:tx>
            <c:strRef>
              <c:f>'[Project for Data Analysis(1).xlsx]Pivottables'!$B$37:$B$38</c:f>
              <c:strCache>
                <c:ptCount val="1"/>
                <c:pt idx="0">
                  <c:v>2010 </c:v>
                </c:pt>
              </c:strCache>
            </c:strRef>
          </c:tx>
          <c:spPr>
            <a:solidFill>
              <a:schemeClr val="accent1"/>
            </a:solidFill>
            <a:ln>
              <a:solidFill>
                <a:schemeClr val="bg1"/>
              </a:solidFill>
            </a:ln>
            <a:effectLst/>
          </c:spPr>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Analysis(1).xlsx]Pivottables'!$B$39:$B$51</c:f>
              <c:numCache>
                <c:formatCode>#,##0</c:formatCode>
                <c:ptCount val="12"/>
                <c:pt idx="0">
                  <c:v>9925</c:v>
                </c:pt>
                <c:pt idx="3">
                  <c:v>18290</c:v>
                </c:pt>
                <c:pt idx="4">
                  <c:v>15144</c:v>
                </c:pt>
                <c:pt idx="5">
                  <c:v>5822</c:v>
                </c:pt>
                <c:pt idx="6">
                  <c:v>3830</c:v>
                </c:pt>
                <c:pt idx="8">
                  <c:v>8287</c:v>
                </c:pt>
                <c:pt idx="9">
                  <c:v>273</c:v>
                </c:pt>
              </c:numCache>
            </c:numRef>
          </c:val>
        </c:ser>
        <c:ser>
          <c:idx val="1"/>
          <c:order val="1"/>
          <c:tx>
            <c:strRef>
              <c:f>'[Project for Data Analysis(1).xlsx]Pivottables'!$C$37:$C$38</c:f>
              <c:strCache>
                <c:ptCount val="1"/>
                <c:pt idx="0">
                  <c:v>2011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Analysis(1).xlsx]Pivottables'!$C$39:$C$51</c:f>
              <c:numCache>
                <c:formatCode>General</c:formatCode>
                <c:ptCount val="12"/>
                <c:pt idx="1" c:formatCode="#,##0">
                  <c:v>22726</c:v>
                </c:pt>
                <c:pt idx="3" c:formatCode="#,##0">
                  <c:v>888</c:v>
                </c:pt>
                <c:pt idx="5" c:formatCode="#,##0">
                  <c:v>10051</c:v>
                </c:pt>
                <c:pt idx="6" c:formatCode="#,##0">
                  <c:v>4187</c:v>
                </c:pt>
                <c:pt idx="8" c:formatCode="#,##0">
                  <c:v>8975</c:v>
                </c:pt>
                <c:pt idx="10" c:formatCode="#,##0">
                  <c:v>4085</c:v>
                </c:pt>
                <c:pt idx="11" c:formatCode="#,##0">
                  <c:v>3856</c:v>
                </c:pt>
              </c:numCache>
            </c:numRef>
          </c:val>
        </c:ser>
        <c:ser>
          <c:idx val="2"/>
          <c:order val="2"/>
          <c:tx>
            <c:strRef>
              <c:f>'[Project for Data Analysis(1).xlsx]Pivottables'!$D$37:$D$38</c:f>
              <c:strCache>
                <c:ptCount val="1"/>
                <c:pt idx="0">
                  <c:v>2012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Analysis(1).xlsx]Pivottables'!$D$39:$D$51</c:f>
              <c:numCache>
                <c:formatCode>#,##0</c:formatCode>
                <c:ptCount val="12"/>
                <c:pt idx="0">
                  <c:v>8614</c:v>
                </c:pt>
                <c:pt idx="2">
                  <c:v>4921</c:v>
                </c:pt>
                <c:pt idx="3">
                  <c:v>13039</c:v>
                </c:pt>
                <c:pt idx="4">
                  <c:v>8661</c:v>
                </c:pt>
                <c:pt idx="5">
                  <c:v>522</c:v>
                </c:pt>
                <c:pt idx="6">
                  <c:v>12532</c:v>
                </c:pt>
                <c:pt idx="7">
                  <c:v>5908</c:v>
                </c:pt>
                <c:pt idx="8">
                  <c:v>13982</c:v>
                </c:pt>
                <c:pt idx="9">
                  <c:v>15078</c:v>
                </c:pt>
                <c:pt idx="11">
                  <c:v>14710</c:v>
                </c:pt>
              </c:numCache>
            </c:numRef>
          </c:val>
        </c:ser>
        <c:ser>
          <c:idx val="3"/>
          <c:order val="3"/>
          <c:tx>
            <c:strRef>
              <c:f>'[Project for Data Analysis(1).xlsx]Pivottables'!$E$37:$E$38</c:f>
              <c:strCache>
                <c:ptCount val="1"/>
                <c:pt idx="0">
                  <c:v>2013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Analysis(1).xlsx]Pivottables'!$E$39:$E$51</c:f>
              <c:numCache>
                <c:formatCode>#,##0</c:formatCode>
                <c:ptCount val="12"/>
                <c:pt idx="0">
                  <c:v>4750</c:v>
                </c:pt>
                <c:pt idx="2">
                  <c:v>4745</c:v>
                </c:pt>
                <c:pt idx="4">
                  <c:v>25728</c:v>
                </c:pt>
                <c:pt idx="5">
                  <c:v>17243</c:v>
                </c:pt>
                <c:pt idx="8">
                  <c:v>10072</c:v>
                </c:pt>
                <c:pt idx="9">
                  <c:v>2125</c:v>
                </c:pt>
              </c:numCache>
            </c:numRef>
          </c:val>
        </c:ser>
        <c:ser>
          <c:idx val="4"/>
          <c:order val="4"/>
          <c:tx>
            <c:strRef>
              <c:f>'[Project for Data Analysis(1).xlsx]Pivottables'!$F$37:$F$38</c:f>
              <c:strCache>
                <c:ptCount val="1"/>
                <c:pt idx="0">
                  <c:v>2014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Analysis(1).xlsx]Pivottables'!$F$39:$F$51</c:f>
              <c:numCache>
                <c:formatCode>#,##0</c:formatCode>
                <c:ptCount val="12"/>
                <c:pt idx="0">
                  <c:v>13009</c:v>
                </c:pt>
                <c:pt idx="1">
                  <c:v>23892</c:v>
                </c:pt>
                <c:pt idx="2">
                  <c:v>6593</c:v>
                </c:pt>
                <c:pt idx="3">
                  <c:v>12010</c:v>
                </c:pt>
                <c:pt idx="4">
                  <c:v>7215</c:v>
                </c:pt>
                <c:pt idx="5">
                  <c:v>15687</c:v>
                </c:pt>
                <c:pt idx="6">
                  <c:v>6954</c:v>
                </c:pt>
                <c:pt idx="8">
                  <c:v>1779</c:v>
                </c:pt>
                <c:pt idx="9">
                  <c:v>4901</c:v>
                </c:pt>
              </c:numCache>
            </c:numRef>
          </c:val>
        </c:ser>
        <c:ser>
          <c:idx val="5"/>
          <c:order val="5"/>
          <c:tx>
            <c:strRef>
              <c:f>'[Project for Data Analysis(1).xlsx]Pivottables'!$G$37:$G$38</c:f>
              <c:strCache>
                <c:ptCount val="1"/>
                <c:pt idx="0">
                  <c:v>2015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Analysis(1).xlsx]Pivottables'!$G$39:$G$51</c:f>
              <c:numCache>
                <c:formatCode>#,##0</c:formatCode>
                <c:ptCount val="12"/>
                <c:pt idx="0">
                  <c:v>4247</c:v>
                </c:pt>
                <c:pt idx="1">
                  <c:v>5430</c:v>
                </c:pt>
                <c:pt idx="3">
                  <c:v>13272</c:v>
                </c:pt>
                <c:pt idx="4">
                  <c:v>2847</c:v>
                </c:pt>
                <c:pt idx="5">
                  <c:v>673</c:v>
                </c:pt>
                <c:pt idx="6">
                  <c:v>8250</c:v>
                </c:pt>
                <c:pt idx="8">
                  <c:v>2924</c:v>
                </c:pt>
                <c:pt idx="9">
                  <c:v>11837</c:v>
                </c:pt>
              </c:numCache>
            </c:numRef>
          </c:val>
        </c:ser>
        <c:ser>
          <c:idx val="6"/>
          <c:order val="6"/>
          <c:tx>
            <c:strRef>
              <c:f>'[Project for Data Analysis(1).xlsx]Pivottables'!$H$37:$H$38</c:f>
              <c:strCache>
                <c:ptCount val="1"/>
                <c:pt idx="0">
                  <c:v>2016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Analysis(1).xlsx]Pivottables'!$H$39:$H$51</c:f>
              <c:numCache>
                <c:formatCode>General</c:formatCode>
                <c:ptCount val="12"/>
                <c:pt idx="1" c:formatCode="#,##0">
                  <c:v>4660</c:v>
                </c:pt>
                <c:pt idx="2" c:formatCode="#,##0">
                  <c:v>962</c:v>
                </c:pt>
                <c:pt idx="3" c:formatCode="#,##0">
                  <c:v>5498</c:v>
                </c:pt>
                <c:pt idx="4" c:formatCode="#,##0">
                  <c:v>22308</c:v>
                </c:pt>
                <c:pt idx="8" c:formatCode="#,##0">
                  <c:v>948</c:v>
                </c:pt>
                <c:pt idx="9" c:formatCode="#,##0">
                  <c:v>5070</c:v>
                </c:pt>
                <c:pt idx="10" c:formatCode="#,##0">
                  <c:v>2225</c:v>
                </c:pt>
                <c:pt idx="11" c:formatCode="#,##0">
                  <c:v>1485</c:v>
                </c:pt>
              </c:numCache>
            </c:numRef>
          </c:val>
        </c:ser>
        <c:ser>
          <c:idx val="7"/>
          <c:order val="7"/>
          <c:tx>
            <c:strRef>
              <c:f>'[Project for Data Analysis(1).xlsx]Pivottables'!$I$37:$I$38</c:f>
              <c:strCache>
                <c:ptCount val="1"/>
                <c:pt idx="0">
                  <c:v>2017 </c:v>
                </c:pt>
              </c:strCache>
            </c:strRef>
          </c:tx>
          <c:invertIfNegative val="0"/>
          <c:dLbls>
            <c:delete val="1"/>
          </c:dLbls>
          <c:cat>
            <c:strRef>
              <c:f>'[Project for Data Analysis(1).xlsx]Pivottables'!$A$39:$A$51</c:f>
              <c:strCache>
                <c:ptCount val="12"/>
                <c:pt idx="0">
                  <c:v>Baby Food</c:v>
                </c:pt>
                <c:pt idx="1">
                  <c:v>Beverages</c:v>
                </c:pt>
                <c:pt idx="2">
                  <c:v>Cereal</c:v>
                </c:pt>
                <c:pt idx="3">
                  <c:v>Clothes</c:v>
                </c:pt>
                <c:pt idx="4">
                  <c:v>Cosmetics</c:v>
                </c:pt>
                <c:pt idx="5">
                  <c:v>Fruits</c:v>
                </c:pt>
                <c:pt idx="6">
                  <c:v>Household</c:v>
                </c:pt>
                <c:pt idx="7">
                  <c:v>Meat</c:v>
                </c:pt>
                <c:pt idx="8">
                  <c:v>Office Supplies</c:v>
                </c:pt>
                <c:pt idx="9">
                  <c:v>Personal Care</c:v>
                </c:pt>
                <c:pt idx="10">
                  <c:v>Snacks</c:v>
                </c:pt>
                <c:pt idx="11">
                  <c:v>Vegetables</c:v>
                </c:pt>
              </c:strCache>
            </c:strRef>
          </c:cat>
          <c:val>
            <c:numRef>
              <c:f>'[Project for Data Analysis(1).xlsx]Pivottables'!$I$39:$I$51</c:f>
              <c:numCache>
                <c:formatCode>General</c:formatCode>
                <c:ptCount val="12"/>
                <c:pt idx="2" c:formatCode="#,##0">
                  <c:v>8656</c:v>
                </c:pt>
                <c:pt idx="3" c:formatCode="#,##0">
                  <c:v>8263</c:v>
                </c:pt>
                <c:pt idx="4" c:formatCode="#,##0">
                  <c:v>1815</c:v>
                </c:pt>
                <c:pt idx="6" c:formatCode="#,##0">
                  <c:v>8974</c:v>
                </c:pt>
                <c:pt idx="7" c:formatCode="#,##0">
                  <c:v>4767</c:v>
                </c:pt>
                <c:pt idx="9" c:formatCode="#,##0">
                  <c:v>9424</c:v>
                </c:pt>
                <c:pt idx="10" c:formatCode="#,##0">
                  <c:v>7327</c:v>
                </c:pt>
              </c:numCache>
            </c:numRef>
          </c:val>
        </c:ser>
        <c:dLbls>
          <c:showLegendKey val="0"/>
          <c:showVal val="0"/>
          <c:showCatName val="0"/>
          <c:showSerName val="0"/>
          <c:showPercent val="0"/>
          <c:showBubbleSize val="0"/>
        </c:dLbls>
        <c:gapWidth val="246"/>
        <c:overlap val="100"/>
        <c:axId val="760103048"/>
        <c:axId val="396139152"/>
      </c:barChart>
      <c:catAx>
        <c:axId val="760103048"/>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accent2"/>
                    </a:solidFill>
                    <a:latin typeface="+mn-lt"/>
                    <a:ea typeface="+mn-ea"/>
                    <a:cs typeface="+mn-cs"/>
                  </a:defRPr>
                </a:pPr>
                <a:r>
                  <a:rPr lang="en-GB" altLang="en-US" b="1">
                    <a:solidFill>
                      <a:schemeClr val="accent2"/>
                    </a:solidFill>
                  </a:rPr>
                  <a:t>Item Type.</a:t>
                </a:r>
                <a:endParaRPr lang="en-GB" altLang="en-US" sz="1000" b="1" i="0" u="none" strike="noStrike" baseline="0">
                  <a:solidFill>
                    <a:schemeClr val="accent2"/>
                  </a:solidFill>
                  <a:latin typeface="Calibri" panose="020F0502020204030204" pitchFamily="34" charset="0"/>
                  <a:ea typeface="Calibri" panose="020F0502020204030204" pitchFamily="34" charset="0"/>
                  <a:cs typeface="Calibri" panose="020F0502020204030204" pitchFamily="34" charset="0"/>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96139152"/>
        <c:crosses val="autoZero"/>
        <c:auto val="1"/>
        <c:lblAlgn val="ctr"/>
        <c:lblOffset val="100"/>
        <c:noMultiLvlLbl val="0"/>
      </c:catAx>
      <c:valAx>
        <c:axId val="396139152"/>
        <c:scaling>
          <c:orientation val="minMax"/>
        </c:scaling>
        <c:delete val="0"/>
        <c:axPos val="l"/>
        <c:majorGridlines>
          <c:spPr>
            <a:ln w="9525" cap="flat" cmpd="sng" algn="ctr">
              <a:solidFill>
                <a:schemeClr val="lt1">
                  <a:lumMod val="90200"/>
                </a:schemeClr>
              </a:solidFill>
              <a:prstDash val="solid"/>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accent2"/>
                    </a:solidFill>
                    <a:latin typeface="+mn-lt"/>
                    <a:ea typeface="+mn-ea"/>
                    <a:cs typeface="+mn-cs"/>
                  </a:defRPr>
                </a:pPr>
                <a:r>
                  <a:rPr lang="en-GB" altLang="en-US" b="1">
                    <a:solidFill>
                      <a:schemeClr val="accent2"/>
                    </a:solidFill>
                  </a:rPr>
                  <a:t>Quantity Sold</a:t>
                </a:r>
                <a:endParaRPr lang="en-GB" altLang="en-US" sz="1000" b="1" i="0" u="none" strike="noStrike" baseline="0">
                  <a:solidFill>
                    <a:schemeClr val="accent2"/>
                  </a:solidFill>
                  <a:latin typeface="Calibri" panose="020F0502020204030204" pitchFamily="34" charset="0"/>
                  <a:ea typeface="Calibri" panose="020F0502020204030204" pitchFamily="34" charset="0"/>
                  <a:cs typeface="Calibri" panose="020F0502020204030204" pitchFamily="34" charset="0"/>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0" sourceLinked="1"/>
        <c:majorTickMark val="none"/>
        <c:minorTickMark val="none"/>
        <c:tickLblPos val="nextTo"/>
        <c:spPr>
          <a:noFill/>
          <a:ln w="6350" cap="flat" cmpd="sng" algn="ctr">
            <a:noFill/>
            <a:prstDash val="solid"/>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6010304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5fdc6fc-fd29-4b55-a5c5-731ddec42a51}"/>
      </c:ext>
    </c:extLst>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Analysis(1).xlsx]Pivottables!KPI 4</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b="1"/>
              <a:t>Rate of Total Revenue Of Regions</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manualLayout>
          <c:layoutTarget val="inner"/>
          <c:xMode val="edge"/>
          <c:yMode val="edge"/>
          <c:x val="0.032027323108648"/>
          <c:y val="0.178872448023975"/>
          <c:w val="0.561154787988143"/>
          <c:h val="0.815508522195168"/>
        </c:manualLayout>
      </c:layout>
      <c:pieChart>
        <c:varyColors val="1"/>
        <c:ser>
          <c:idx val="0"/>
          <c:order val="0"/>
          <c:tx>
            <c:strRef>
              <c:f>'[Project for Data Analysis(1).xlsx]Pivottables'!$B$60</c:f>
              <c:strCache>
                <c:ptCount val="1"/>
                <c:pt idx="0">
                  <c:v>Total</c:v>
                </c:pt>
              </c:strCache>
            </c:strRef>
          </c:tx>
          <c:explosion val="0"/>
          <c:dPt>
            <c:idx val="0"/>
            <c:bubble3D val="0"/>
            <c:explosion val="0"/>
            <c:spPr>
              <a:solidFill>
                <a:schemeClr val="accent1"/>
              </a:solidFill>
              <a:ln>
                <a:solidFill>
                  <a:schemeClr val="bg1"/>
                </a:solidFill>
              </a:ln>
              <a:effectLst/>
            </c:spPr>
          </c:dPt>
          <c:dPt>
            <c:idx val="1"/>
            <c:bubble3D val="0"/>
            <c:explosion val="0"/>
            <c:spPr>
              <a:solidFill>
                <a:schemeClr val="accent2"/>
              </a:solidFill>
              <a:ln>
                <a:solidFill>
                  <a:schemeClr val="bg1"/>
                </a:solidFill>
              </a:ln>
              <a:effectLst/>
            </c:spPr>
          </c:dPt>
          <c:dPt>
            <c:idx val="2"/>
            <c:bubble3D val="0"/>
            <c:explosion val="0"/>
            <c:spPr>
              <a:solidFill>
                <a:schemeClr val="accent3"/>
              </a:solidFill>
              <a:ln>
                <a:solidFill>
                  <a:schemeClr val="bg1"/>
                </a:solidFill>
              </a:ln>
              <a:effectLst/>
            </c:spPr>
          </c:dPt>
          <c:dPt>
            <c:idx val="3"/>
            <c:bubble3D val="0"/>
          </c:dPt>
          <c:dPt>
            <c:idx val="4"/>
            <c:bubble3D val="0"/>
          </c:dPt>
          <c:dPt>
            <c:idx val="5"/>
            <c:bubble3D val="0"/>
          </c:dPt>
          <c:dPt>
            <c:idx val="6"/>
            <c:bubble3D val="0"/>
          </c:dPt>
          <c:dLbls>
            <c:numFmt formatCode="General" sourceLinked="1"/>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solidFill>
                    <a:latin typeface="+mn-lt"/>
                    <a:ea typeface="+mn-ea"/>
                    <a:cs typeface="+mn-cs"/>
                  </a:defRPr>
                </a:pPr>
              </a:p>
            </c:txPr>
            <c:dLblPos val="inEnd"/>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cap="flat" cmpd="sng" algn="ctr">
                      <a:solidFill>
                        <a:srgbClr val="969696">
                          <a:alpha val="100000"/>
                        </a:srgbClr>
                      </a:solidFill>
                      <a:prstDash val="solid"/>
                      <a:round/>
                    </a:ln>
                  </c:spPr>
                </c15:leaderLines>
              </c:ext>
            </c:extLst>
          </c:dLbls>
          <c:cat>
            <c:strRef>
              <c:f>'[Project for Data Analysis(1).xlsx]Pivottables'!$A$61:$A$68</c:f>
              <c:strCache>
                <c:ptCount val="7"/>
                <c:pt idx="0">
                  <c:v>Asia</c:v>
                </c:pt>
                <c:pt idx="1">
                  <c:v>Australia and Oceania</c:v>
                </c:pt>
                <c:pt idx="2">
                  <c:v>Central America and the Caribbean</c:v>
                </c:pt>
                <c:pt idx="3">
                  <c:v>Europe</c:v>
                </c:pt>
                <c:pt idx="4">
                  <c:v>Middle East and North Africa</c:v>
                </c:pt>
                <c:pt idx="5">
                  <c:v>North America</c:v>
                </c:pt>
                <c:pt idx="6">
                  <c:v>Sub-Saharan Africa</c:v>
                </c:pt>
              </c:strCache>
            </c:strRef>
          </c:cat>
          <c:val>
            <c:numRef>
              <c:f>'[Project for Data Analysis(1).xlsx]Pivottables'!$B$61:$B$68</c:f>
              <c:numCache>
                <c:formatCode>0.00%</c:formatCode>
                <c:ptCount val="7"/>
                <c:pt idx="0">
                  <c:v>0.117978975256841</c:v>
                </c:pt>
                <c:pt idx="1">
                  <c:v>0.141524289363405</c:v>
                </c:pt>
                <c:pt idx="2">
                  <c:v>0.0477859813934165</c:v>
                </c:pt>
                <c:pt idx="3">
                  <c:v>0.231321616091035</c:v>
                </c:pt>
                <c:pt idx="4">
                  <c:v>0.100724766083365</c:v>
                </c:pt>
                <c:pt idx="5">
                  <c:v>0.0325513806885084</c:v>
                </c:pt>
                <c:pt idx="6">
                  <c:v>0.328112991123429</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fab23f1-d046-42ac-ab22-1d005cd68b86}"/>
      </c:ext>
    </c:extLst>
  </c:chart>
  <c:spPr>
    <a:solidFill>
      <a:schemeClr val="bg1"/>
    </a:solidFill>
    <a:ln w="9525" cap="flat" cmpd="sng" algn="ctr">
      <a:solidFill>
        <a:schemeClr val="tx1">
          <a:lumMod val="15000"/>
          <a:lumOff val="85000"/>
        </a:schemeClr>
      </a:solidFill>
      <a:prstDash val="solid"/>
      <a:round/>
    </a:ln>
    <a:effectLst/>
  </c:spPr>
  <c:txPr>
    <a:bodyPr wrap="square"/>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400" b="1" i="0" u="none" strike="noStrike" kern="1200" baseline="0">
                <a:solidFill>
                  <a:schemeClr val="accent3">
                    <a:lumMod val="50000"/>
                  </a:schemeClr>
                </a:solidFill>
                <a:latin typeface="+mn-lt"/>
                <a:ea typeface="+mn-ea"/>
                <a:cs typeface="+mn-cs"/>
              </a:defRPr>
            </a:pPr>
            <a:r>
              <a:rPr lang="en-GB" altLang="en-US">
                <a:solidFill>
                  <a:schemeClr val="accent3">
                    <a:lumMod val="50000"/>
                  </a:schemeClr>
                </a:solidFill>
              </a:rPr>
              <a:t>Gross Profit Margin</a:t>
            </a:r>
            <a:endParaRPr lang="en-GB" altLang="en-US">
              <a:solidFill>
                <a:schemeClr val="accent3">
                  <a:lumMod val="50000"/>
                </a:schemeClr>
              </a:solidFill>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manualLayout>
          <c:layoutTarget val="inner"/>
          <c:xMode val="edge"/>
          <c:yMode val="edge"/>
          <c:x val="0.0966842061304602"/>
          <c:y val="0.104172238566462"/>
          <c:w val="0.803006765221749"/>
          <c:h val="0.679646964428992"/>
        </c:manualLayout>
      </c:layout>
      <c:barChart>
        <c:barDir val="col"/>
        <c:grouping val="clustered"/>
        <c:varyColors val="0"/>
        <c:ser>
          <c:idx val="0"/>
          <c:order val="0"/>
          <c:tx>
            <c:strRef>
              <c:f>'[Project for Data Analysis(1).xlsx]Sample_Sales RecordsPivottables'!$U$70</c:f>
              <c:strCache>
                <c:ptCount val="1"/>
                <c:pt idx="0">
                  <c:v>Margin</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'[Project for Data Analysis(1).xlsx]Sample_Sales RecordsPivottables'!$Q$71:$Q$82</c:f>
              <c:strCache>
                <c:ptCount val="12"/>
                <c:pt idx="0" c:formatCode="[&lt;=1.79769313486232E+308]m/d/yy\ h:mm\ AM/PM;@">
                  <c:v>Baby Food</c:v>
                </c:pt>
                <c:pt idx="1" c:formatCode="[&lt;=1.79769313486232E+308]m/d/yy\ h:mm\ AM/PM;@">
                  <c:v>Cereal</c:v>
                </c:pt>
                <c:pt idx="2" c:formatCode="[&lt;=1.79769313486232E+308]m/d/yy\ h:mm\ AM/PM;@">
                  <c:v>Office Supplies</c:v>
                </c:pt>
                <c:pt idx="3" c:formatCode="[&lt;=1.79769313486232E+308]m/d/yy\ h:mm\ AM/PM;@">
                  <c:v>Fruits</c:v>
                </c:pt>
                <c:pt idx="4" c:formatCode="[&lt;=1.79769313486232E+308]m/d/yy\ h:mm\ AM/PM;@">
                  <c:v>Household</c:v>
                </c:pt>
                <c:pt idx="5" c:formatCode="[&lt;=1.79769313486232E+308]m/d/yy\ h:mm\ AM/PM;@">
                  <c:v>Vegetables</c:v>
                </c:pt>
                <c:pt idx="6" c:formatCode="[&lt;=1.79769313486232E+308]m/d/yy\ h:mm\ AM/PM;@">
                  <c:v>Personal Care</c:v>
                </c:pt>
                <c:pt idx="7" c:formatCode="[&lt;=1.79769313486232E+308]m/d/yy\ h:mm\ AM/PM;@">
                  <c:v>Clothes</c:v>
                </c:pt>
                <c:pt idx="8" c:formatCode="[&lt;=1.79769313486232E+308]m/d/yy\ h:mm\ AM/PM;@">
                  <c:v>Cosmetics</c:v>
                </c:pt>
                <c:pt idx="9" c:formatCode="[&lt;=1.79769313486232E+308]m/d/yy\ h:mm\ AM/PM;@">
                  <c:v>Beverages</c:v>
                </c:pt>
                <c:pt idx="10" c:formatCode="[&lt;=1.79769313486232E+308]m/d/yy\ h:mm\ AM/PM;@">
                  <c:v>Meat</c:v>
                </c:pt>
                <c:pt idx="11" c:formatCode="[&lt;=1.79769313486232E+308]m/d/yy\ h:mm\ AM/PM;@">
                  <c:v>Snacks</c:v>
                </c:pt>
              </c:strCache>
            </c:strRef>
          </c:cat>
          <c:val>
            <c:numRef>
              <c:f>'[Project for Data Analysis(1).xlsx]Sample_Sales RecordsPivottables'!$U$71:$U$82</c:f>
              <c:numCache>
                <c:formatCode>0%</c:formatCode>
                <c:ptCount val="12"/>
                <c:pt idx="0">
                  <c:v>0.44859755936614</c:v>
                </c:pt>
                <c:pt idx="1">
                  <c:v>0.322756334750535</c:v>
                </c:pt>
                <c:pt idx="2">
                  <c:v>0.458970000990286</c:v>
                </c:pt>
                <c:pt idx="3">
                  <c:v>0.258306538049303</c:v>
                </c:pt>
                <c:pt idx="4">
                  <c:v>0.0312341091004403</c:v>
                </c:pt>
                <c:pt idx="5">
                  <c:v>0.409775412177074</c:v>
                </c:pt>
                <c:pt idx="6">
                  <c:v>0.762272760927343</c:v>
                </c:pt>
                <c:pt idx="7">
                  <c:v>0.620184755349125</c:v>
                </c:pt>
                <c:pt idx="8">
                  <c:v>0.390647812004966</c:v>
                </c:pt>
                <c:pt idx="9">
                  <c:v>0.230431152440606</c:v>
                </c:pt>
                <c:pt idx="10">
                  <c:v>0.135580364550001</c:v>
                </c:pt>
                <c:pt idx="11">
                  <c:v>0.361384191899331</c:v>
                </c:pt>
              </c:numCache>
            </c:numRef>
          </c:val>
        </c:ser>
        <c:dLbls>
          <c:showLegendKey val="0"/>
          <c:showVal val="1"/>
          <c:showCatName val="0"/>
          <c:showSerName val="0"/>
          <c:showPercent val="0"/>
          <c:showBubbleSize val="0"/>
        </c:dLbls>
        <c:gapWidth val="246"/>
        <c:overlap val="-28"/>
        <c:axId val="511464535"/>
        <c:axId val="176679024"/>
      </c:barChart>
      <c:catAx>
        <c:axId val="511464535"/>
        <c:scaling>
          <c:orientation val="minMax"/>
        </c:scaling>
        <c:delete val="0"/>
        <c:axPos val="b"/>
        <c:title>
          <c:tx>
            <c:rich>
              <a:bodyPr rot="0" spcFirstLastPara="0" vertOverflow="ellipsis" vert="horz" wrap="square" anchor="ctr" anchorCtr="1"/>
              <a:lstStyle/>
              <a:p>
                <a:pPr defTabSz="914400">
                  <a:defRPr lang="en-US" sz="1200" b="1" i="0" u="none" strike="noStrike" kern="1200" baseline="0">
                    <a:solidFill>
                      <a:schemeClr val="accent3">
                        <a:lumMod val="50000"/>
                      </a:schemeClr>
                    </a:solidFill>
                    <a:latin typeface="+mn-lt"/>
                    <a:ea typeface="+mn-ea"/>
                    <a:cs typeface="+mn-cs"/>
                  </a:defRPr>
                </a:pPr>
                <a:r>
                  <a:rPr lang="en-GB" altLang="en-US" sz="1200" b="1">
                    <a:solidFill>
                      <a:schemeClr val="accent3">
                        <a:lumMod val="50000"/>
                      </a:schemeClr>
                    </a:solidFill>
                  </a:rPr>
                  <a:t>Item Type</a:t>
                </a:r>
                <a:endParaRPr lang="en-GB" altLang="en-US" sz="1200" b="1">
                  <a:solidFill>
                    <a:schemeClr val="accent3">
                      <a:lumMod val="50000"/>
                    </a:schemeClr>
                  </a:solidFill>
                </a:endParaRPr>
              </a:p>
            </c:rich>
          </c:tx>
          <c:layout>
            <c:manualLayout>
              <c:xMode val="edge"/>
              <c:yMode val="edge"/>
              <c:x val="0.456385200033409"/>
              <c:y val="0.925648569136133"/>
            </c:manualLayout>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76679024"/>
        <c:crosses val="autoZero"/>
        <c:auto val="1"/>
        <c:lblAlgn val="ctr"/>
        <c:lblOffset val="100"/>
        <c:noMultiLvlLbl val="0"/>
      </c:catAx>
      <c:valAx>
        <c:axId val="176679024"/>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accent3">
                        <a:lumMod val="50000"/>
                      </a:schemeClr>
                    </a:solidFill>
                    <a:latin typeface="+mn-lt"/>
                    <a:ea typeface="+mn-ea"/>
                    <a:cs typeface="+mn-cs"/>
                  </a:defRPr>
                </a:pPr>
                <a:r>
                  <a:rPr lang="en-GB" altLang="en-US" sz="1200" b="1">
                    <a:solidFill>
                      <a:schemeClr val="accent3">
                        <a:lumMod val="50000"/>
                      </a:schemeClr>
                    </a:solidFill>
                  </a:rPr>
                  <a:t>Margin Values</a:t>
                </a:r>
                <a:endParaRPr lang="en-GB" altLang="en-US" sz="1200" b="1">
                  <a:solidFill>
                    <a:schemeClr val="accent3">
                      <a:lumMod val="50000"/>
                    </a:schemeClr>
                  </a:solidFill>
                </a:endParaRPr>
              </a:p>
            </c:rich>
          </c:tx>
          <c:layout>
            <c:manualLayout>
              <c:xMode val="edge"/>
              <c:yMode val="edge"/>
              <c:x val="0.0260586319218241"/>
              <c:y val="0.354600160470714"/>
            </c:manualLayout>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0%"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1146453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28edc45-5e52-457e-abb7-1a294f55ffd0}"/>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Analysis(1).xlsx]Pivottables!KPI 6</c:name>
    <c:fmtId val="-1"/>
  </c:pivotSource>
  <c:chart>
    <c:title>
      <c:tx>
        <c:rich>
          <a:bodyPr rot="0" spcFirstLastPara="0" vertOverflow="ellipsis" vert="horz" wrap="square" anchor="ctr" anchorCtr="1"/>
          <a:lstStyle/>
          <a:p>
            <a:pPr defTabSz="914400">
              <a:defRPr lang="en-US" sz="1400" b="1" i="0" u="none" strike="noStrike" kern="1200" baseline="0">
                <a:solidFill>
                  <a:srgbClr val="FF0000"/>
                </a:solidFill>
                <a:latin typeface="+mn-lt"/>
                <a:ea typeface="+mn-ea"/>
                <a:cs typeface="+mn-cs"/>
              </a:defRPr>
            </a:pPr>
            <a:r>
              <a:rPr lang="en-GB" altLang="en-US">
                <a:solidFill>
                  <a:srgbClr val="FF0000"/>
                </a:solidFill>
              </a:rPr>
              <a:t>Average amount of Profit achieved anually</a:t>
            </a:r>
            <a:endParaRPr lang="en-GB" altLang="en-US">
              <a:solidFill>
                <a:srgbClr val="FF0000"/>
              </a:solidFill>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lineChart>
        <c:grouping val="standard"/>
        <c:varyColors val="0"/>
        <c:ser>
          <c:idx val="0"/>
          <c:order val="0"/>
          <c:tx>
            <c:strRef>
              <c:f>'[Project for Data Analysis(1).xlsx]Pivottables'!$B$96</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dLbl>
              <c:idx val="2"/>
              <c:layout>
                <c:manualLayout>
                  <c:x val="0.0204747000521648"/>
                  <c:y val="0.127391304347826"/>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7"/>
              <c:layout>
                <c:manualLayout>
                  <c:x val="0.0409494001043297"/>
                  <c:y val="0.108695652173913"/>
                </c:manualLayout>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'[Project for Data Analysis(1).xlsx]Pivottables'!$A$97:$A$105</c:f>
              <c:strCache>
                <c:ptCount val="8"/>
                <c:pt idx="0">
                  <c:v>2010 </c:v>
                </c:pt>
                <c:pt idx="1">
                  <c:v>2012 </c:v>
                </c:pt>
                <c:pt idx="2">
                  <c:v>2014 </c:v>
                </c:pt>
                <c:pt idx="3">
                  <c:v>2013 </c:v>
                </c:pt>
                <c:pt idx="4">
                  <c:v>2015 </c:v>
                </c:pt>
                <c:pt idx="5">
                  <c:v>2011 </c:v>
                </c:pt>
                <c:pt idx="6">
                  <c:v>2017 </c:v>
                </c:pt>
                <c:pt idx="7">
                  <c:v>2016 </c:v>
                </c:pt>
              </c:strCache>
            </c:strRef>
          </c:cat>
          <c:val>
            <c:numRef>
              <c:f>'[Project for Data Analysis(1).xlsx]Pivottables'!$B$97:$B$105</c:f>
              <c:numCache>
                <c:formatCode>_-"£"* #,##0.00_-;\-"£"* #,##0.00_-;_-"£"* "-"??_-;_-@_-</c:formatCode>
                <c:ptCount val="8"/>
                <c:pt idx="0">
                  <c:v>662956.743</c:v>
                </c:pt>
                <c:pt idx="1">
                  <c:v>418773.187272727</c:v>
                </c:pt>
                <c:pt idx="2">
                  <c:v>391964.112</c:v>
                </c:pt>
                <c:pt idx="3">
                  <c:v>559618.336666667</c:v>
                </c:pt>
                <c:pt idx="4">
                  <c:v>363321.767272727</c:v>
                </c:pt>
                <c:pt idx="5">
                  <c:v>228417.3525</c:v>
                </c:pt>
                <c:pt idx="6">
                  <c:v>511169.18125</c:v>
                </c:pt>
                <c:pt idx="7">
                  <c:v>490383.801</c:v>
                </c:pt>
              </c:numCache>
            </c:numRef>
          </c:val>
          <c:smooth val="0"/>
        </c:ser>
        <c:dLbls>
          <c:showLegendKey val="0"/>
          <c:showVal val="1"/>
          <c:showCatName val="0"/>
          <c:showSerName val="0"/>
          <c:showPercent val="0"/>
          <c:showBubbleSize val="0"/>
        </c:dLbls>
        <c:marker val="1"/>
        <c:smooth val="0"/>
        <c:axId val="698853584"/>
        <c:axId val="660036048"/>
      </c:lineChart>
      <c:catAx>
        <c:axId val="698853584"/>
        <c:scaling>
          <c:orientation val="minMax"/>
        </c:scaling>
        <c:delete val="0"/>
        <c:axPos val="b"/>
        <c:title>
          <c:tx>
            <c:rich>
              <a:bodyPr rot="0" spcFirstLastPara="0" vertOverflow="ellipsis" vert="horz" wrap="square" anchor="ctr" anchorCtr="1"/>
              <a:lstStyle/>
              <a:p>
                <a:pPr defTabSz="914400">
                  <a:defRPr lang="en-US" sz="1400" b="1" i="0" u="none" strike="noStrike" kern="1200" baseline="0">
                    <a:solidFill>
                      <a:srgbClr val="FF0000"/>
                    </a:solidFill>
                    <a:latin typeface="+mn-lt"/>
                    <a:ea typeface="+mn-ea"/>
                    <a:cs typeface="+mn-cs"/>
                  </a:defRPr>
                </a:pPr>
                <a:r>
                  <a:rPr lang="en-GB" altLang="en-US" sz="1400" b="1">
                    <a:solidFill>
                      <a:srgbClr val="FF0000"/>
                    </a:solidFill>
                  </a:rPr>
                  <a:t>Year</a:t>
                </a:r>
                <a:endParaRPr lang="en-GB" altLang="en-US" sz="1400" b="1">
                  <a:solidFill>
                    <a:srgbClr val="FF0000"/>
                  </a:solidFill>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60036048"/>
        <c:crosses val="autoZero"/>
        <c:auto val="1"/>
        <c:lblAlgn val="ctr"/>
        <c:lblOffset val="100"/>
        <c:noMultiLvlLbl val="0"/>
      </c:catAx>
      <c:valAx>
        <c:axId val="660036048"/>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400" b="1" i="0" u="none" strike="noStrike" kern="1200" baseline="0">
                    <a:solidFill>
                      <a:srgbClr val="FF0000"/>
                    </a:solidFill>
                    <a:latin typeface="+mn-lt"/>
                    <a:ea typeface="+mn-ea"/>
                    <a:cs typeface="+mn-cs"/>
                  </a:defRPr>
                </a:pPr>
                <a:r>
                  <a:rPr lang="en-GB" altLang="en-US" sz="1400" b="1">
                    <a:solidFill>
                      <a:srgbClr val="FF0000"/>
                    </a:solidFill>
                  </a:rPr>
                  <a:t>Average PRofit</a:t>
                </a:r>
                <a:endParaRPr lang="en-GB" altLang="en-US" sz="1400" b="1">
                  <a:solidFill>
                    <a:srgbClr val="FF0000"/>
                  </a:solidFill>
                </a:endParaRPr>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8853584"/>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fc9226b4-4a7f-457c-88d0-d63cbd78a5a8}"/>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Analysis(1).xlsx]Pivottables!PivotTable6</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b="1"/>
              <a:t>Top 4 Countries with Highest Revenue</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barChart>
        <c:barDir val="col"/>
        <c:grouping val="clustered"/>
        <c:varyColors val="0"/>
        <c:ser>
          <c:idx val="0"/>
          <c:order val="0"/>
          <c:tx>
            <c:strRef>
              <c:f>'[Project for Data Analysis(1).xlsx]Pivottables'!$B$113</c:f>
              <c:strCache>
                <c:ptCount val="1"/>
                <c:pt idx="0">
                  <c:v>Total</c:v>
                </c:pt>
              </c:strCache>
            </c:strRef>
          </c:tx>
          <c:spPr>
            <a:solidFill>
              <a:schemeClr val="accent1"/>
            </a:solidFill>
            <a:ln>
              <a:noFill/>
            </a:ln>
            <a:effectLst/>
          </c:spPr>
          <c:invertIfNegative val="0"/>
          <c:dLbls>
            <c:dLbl>
              <c:idx val="0"/>
              <c:layout>
                <c:manualLayout>
                  <c:x val="0.00217425066004038"/>
                  <c:y val="0.129356809198706"/>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00807578816586"/>
                      <c:h val="0.135824649658642"/>
                    </c:manualLayout>
                  </c15:layout>
                </c:ext>
              </c:extLst>
            </c:dLbl>
            <c:dLbl>
              <c:idx val="1"/>
              <c:layout>
                <c:manualLayout>
                  <c:x val="0"/>
                  <c:y val="0.271469637082285"/>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17114458766889"/>
                      <c:h val="0.1399568810636"/>
                    </c:manualLayout>
                  </c15:layout>
                </c:ext>
              </c:extLst>
            </c:dLbl>
            <c:dLbl>
              <c:idx val="2"/>
              <c:layout>
                <c:manualLayout>
                  <c:x val="-0.00667805559869545"/>
                  <c:y val="0.159719726913403"/>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44603199254543"/>
                      <c:h val="0.140495867768595"/>
                    </c:manualLayout>
                  </c15:layout>
                </c:ext>
              </c:extLst>
            </c:dLbl>
            <c:dLbl>
              <c:idx val="3"/>
              <c:layout>
                <c:manualLayout>
                  <c:x val="-0.0108712533002019"/>
                  <c:y val="0.17499101688825"/>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0.214940208106849"/>
                      <c:h val="0.14498742364355"/>
                    </c:manualLayout>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'[Project for Data Analysis(1).xlsx]Pivottables'!$A$114:$A$118</c:f>
              <c:strCache>
                <c:ptCount val="4"/>
                <c:pt idx="0">
                  <c:v>Djibouti</c:v>
                </c:pt>
                <c:pt idx="1">
                  <c:v>Sierra Leone</c:v>
                </c:pt>
                <c:pt idx="2">
                  <c:v>The Gambia</c:v>
                </c:pt>
                <c:pt idx="3">
                  <c:v>Turkmenistan</c:v>
                </c:pt>
              </c:strCache>
            </c:strRef>
          </c:cat>
          <c:val>
            <c:numRef>
              <c:f>'[Project for Data Analysis(1).xlsx]Pivottables'!$B$114:$B$118</c:f>
              <c:numCache>
                <c:formatCode>_-"£"* #,##0.00_-;\-"£"* #,##0.00_-;_-"£"* "-"??_-;_-@_-</c:formatCode>
                <c:ptCount val="4"/>
                <c:pt idx="0">
                  <c:v>3086946</c:v>
                </c:pt>
                <c:pt idx="1">
                  <c:v>3097359.15</c:v>
                </c:pt>
                <c:pt idx="2">
                  <c:v>5449517.95</c:v>
                </c:pt>
                <c:pt idx="3">
                  <c:v>3361808.86</c:v>
                </c:pt>
              </c:numCache>
            </c:numRef>
          </c:val>
        </c:ser>
        <c:dLbls>
          <c:showLegendKey val="0"/>
          <c:showVal val="1"/>
          <c:showCatName val="0"/>
          <c:showSerName val="0"/>
          <c:showPercent val="0"/>
          <c:showBubbleSize val="0"/>
        </c:dLbls>
        <c:gapWidth val="246"/>
        <c:overlap val="-28"/>
        <c:axId val="250311021"/>
        <c:axId val="925358619"/>
      </c:barChart>
      <c:catAx>
        <c:axId val="250311021"/>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Regions</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925358619"/>
        <c:crosses val="autoZero"/>
        <c:auto val="1"/>
        <c:lblAlgn val="ctr"/>
        <c:lblOffset val="100"/>
        <c:noMultiLvlLbl val="0"/>
      </c:catAx>
      <c:valAx>
        <c:axId val="92535861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Total Revenue</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crossAx val="250311021"/>
        <c:crosses val="autoZero"/>
        <c:crossBetween val="between"/>
      </c:valAx>
      <c:spPr>
        <a:noFill/>
        <a:ln>
          <a:noFill/>
        </a:ln>
        <a:effectLst/>
      </c:spPr>
    </c:plotArea>
    <c:legend>
      <c:legendPos val="r"/>
      <c:legendEntry>
        <c:idx val="0"/>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Entry>
      <c:layout/>
      <c:overlay val="0"/>
      <c:spPr>
        <a:noFill/>
        <a:ln>
          <a:noFill/>
        </a:ln>
        <a:effectLst/>
      </c:spPr>
      <c:txPr>
        <a:bodyPr rot="0" spcFirstLastPara="0" vertOverflow="ellipsis" vert="horz" wrap="square" anchor="ctr" anchorCtr="1"/>
        <a:lstStyle/>
        <a:p>
          <a:pPr>
            <a:defRPr lang="en-US" sz="9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719b88c0-a918-4ca7-aff1-dd1d261cb3aa}"/>
      </c:ext>
    </c:extLst>
  </c:chart>
  <c:spPr>
    <a:solidFill>
      <a:schemeClr val="bg1"/>
    </a:solidFill>
    <a:ln w="9525" cap="flat" cmpd="sng" algn="ctr">
      <a:solidFill>
        <a:schemeClr val="tx1">
          <a:lumMod val="15000"/>
          <a:lumOff val="85000"/>
        </a:schemeClr>
      </a:solidFill>
      <a:round/>
    </a:ln>
    <a:effectLst/>
  </c:spPr>
  <c:txPr>
    <a:bodyPr/>
    <a:lstStyle/>
    <a:p>
      <a:pPr>
        <a:defRPr lang="en-US" b="1"/>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for Data Analysis(1).xlsx]Pivottables!PivotTable7</c:name>
    <c:fmtId val="-1"/>
  </c:pivotSource>
  <c:chart>
    <c:title>
      <c:tx>
        <c:rich>
          <a:bodyPr rot="0" spcFirstLastPara="0" vertOverflow="ellipsis" vert="horz" wrap="square" anchor="ctr" anchorCtr="1"/>
          <a:lstStyle/>
          <a:p>
            <a:pPr defTabSz="914400">
              <a:defRPr lang="en-US" sz="1400" b="1" i="0" u="none" strike="noStrike" kern="1200" baseline="0">
                <a:solidFill>
                  <a:schemeClr val="tx1">
                    <a:lumMod val="75000"/>
                    <a:lumOff val="25000"/>
                  </a:schemeClr>
                </a:solidFill>
                <a:latin typeface="+mn-lt"/>
                <a:ea typeface="+mn-ea"/>
                <a:cs typeface="+mn-cs"/>
              </a:defRPr>
            </a:pPr>
            <a:r>
              <a:rPr lang="en-GB" altLang="en-US" b="1"/>
              <a:t>Top 4 Countries with Lowest Revenue</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barChart>
        <c:barDir val="col"/>
        <c:grouping val="clustered"/>
        <c:varyColors val="0"/>
        <c:ser>
          <c:idx val="0"/>
          <c:order val="0"/>
          <c:tx>
            <c:strRef>
              <c:f>'[Project for Data Analysis(1).xlsx]Pivottables'!$R$113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'[Project for Data Analysis(1).xlsx]Pivottables'!$Q$114:$Q$118</c:f>
              <c:strCache>
                <c:ptCount val="4"/>
                <c:pt idx="0">
                  <c:v>Kuwait</c:v>
                </c:pt>
                <c:pt idx="1">
                  <c:v>Kyrgyzstan</c:v>
                </c:pt>
                <c:pt idx="2">
                  <c:v>New Zealand</c:v>
                </c:pt>
                <c:pt idx="3">
                  <c:v>Slovakia</c:v>
                </c:pt>
              </c:strCache>
            </c:strRef>
          </c:cat>
          <c:val>
            <c:numRef>
              <c:f>'[Project for Data Analysis(1).xlsx]Pivottables'!$R$114:$R$118</c:f>
              <c:numCache>
                <c:formatCode>_-"£"* #,##0.00_-;\-"£"* #,##0.00_-;_-"£"* "-"??_-;_-@_-</c:formatCode>
                <c:ptCount val="4"/>
                <c:pt idx="0">
                  <c:v>4870.26</c:v>
                </c:pt>
                <c:pt idx="1">
                  <c:v>19103.44</c:v>
                </c:pt>
                <c:pt idx="2">
                  <c:v>20404.71</c:v>
                </c:pt>
                <c:pt idx="3">
                  <c:v>26344.26</c:v>
                </c:pt>
              </c:numCache>
            </c:numRef>
          </c:val>
        </c:ser>
        <c:dLbls>
          <c:showLegendKey val="0"/>
          <c:showVal val="1"/>
          <c:showCatName val="0"/>
          <c:showSerName val="0"/>
          <c:showPercent val="0"/>
          <c:showBubbleSize val="0"/>
        </c:dLbls>
        <c:gapWidth val="246"/>
        <c:overlap val="-28"/>
        <c:axId val="731906438"/>
        <c:axId val="898355461"/>
      </c:barChart>
      <c:catAx>
        <c:axId val="731906438"/>
        <c:scaling>
          <c:orientation val="minMax"/>
        </c:scaling>
        <c:delete val="0"/>
        <c:axPos val="b"/>
        <c:title>
          <c:tx>
            <c:rich>
              <a:bodyPr rot="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Regions</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98355461"/>
        <c:crosses val="autoZero"/>
        <c:auto val="1"/>
        <c:lblAlgn val="ctr"/>
        <c:lblOffset val="100"/>
        <c:noMultiLvlLbl val="0"/>
      </c:catAx>
      <c:valAx>
        <c:axId val="898355461"/>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0" u="none" strike="noStrike" kern="1200" baseline="0">
                    <a:solidFill>
                      <a:schemeClr val="tx1">
                        <a:lumMod val="65000"/>
                        <a:lumOff val="35000"/>
                      </a:schemeClr>
                    </a:solidFill>
                    <a:latin typeface="+mn-lt"/>
                    <a:ea typeface="+mn-ea"/>
                    <a:cs typeface="+mn-cs"/>
                  </a:defRPr>
                </a:pPr>
                <a:r>
                  <a:rPr lang="en-GB" altLang="en-US" b="1"/>
                  <a:t>Total Revenue</a:t>
                </a:r>
                <a:endParaRPr lang="en-GB" altLang="en-US"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3190643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a3eb1b3e-7bf6-4c0a-8893-baaf6ab86d01}"/>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0" vertOverflow="ellipsis" vert="horz" wrap="square" anchor="ctr" anchorCtr="1"/>
          <a:lstStyle/>
          <a:p>
            <a:pPr defTabSz="914400">
              <a:defRPr lang="en-US" sz="1200" b="1" i="0" u="none" strike="noStrike" kern="1200" baseline="0">
                <a:solidFill>
                  <a:schemeClr val="tx1">
                    <a:lumMod val="75000"/>
                    <a:lumOff val="25000"/>
                  </a:schemeClr>
                </a:solidFill>
                <a:latin typeface="+mn-lt"/>
                <a:ea typeface="+mn-ea"/>
                <a:cs typeface="+mn-cs"/>
              </a:defRPr>
            </a:pPr>
            <a:r>
              <a:rPr lang="en-GB" altLang="en-US" sz="1200" b="1"/>
              <a:t>Revenue Growth Rate Year by Year</a:t>
            </a:r>
            <a:endParaRPr lang="en-GB" altLang="en-US" sz="1200" b="1"/>
          </a:p>
        </c:rich>
      </c:tx>
      <c:layout>
        <c:manualLayout>
          <c:xMode val="edge"/>
          <c:yMode val="edge"/>
          <c:x val="0.293591262008159"/>
          <c:y val="0.0840527033166742"/>
        </c:manualLayout>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autoTitleDeleted val="0"/>
    <c:plotArea>
      <c:layout>
        <c:manualLayout>
          <c:layoutTarget val="inner"/>
          <c:xMode val="edge"/>
          <c:yMode val="edge"/>
          <c:x val="0.170496117910251"/>
          <c:y val="0.24602453430259"/>
          <c:w val="0.808053691275168"/>
          <c:h val="0.605179463880055"/>
        </c:manualLayout>
      </c:layout>
      <c:lineChart>
        <c:grouping val="standard"/>
        <c:varyColors val="0"/>
        <c:ser>
          <c:idx val="1"/>
          <c:order val="0"/>
          <c:tx>
            <c:strRef>
              <c:f>'[Project for Data Analysis(1).xlsx]Sample_Sales RecordsPivottables'!$U$92</c:f>
              <c:strCache>
                <c:ptCount val="1"/>
                <c:pt idx="0">
                  <c:v>Rate of Difference</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dLbls>
            <c:dLbl>
              <c:idx val="1"/>
              <c:layout>
                <c:manualLayout>
                  <c:x val="0.000342723967706953"/>
                  <c:y val="0.0998190799207794"/>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3"/>
              <c:layout>
                <c:manualLayout>
                  <c:x val="-0.00721955361236424"/>
                  <c:y val="0.0706917686580728"/>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5"/>
              <c:layout>
                <c:manualLayout>
                  <c:x val="-0.0136769962708148"/>
                  <c:y val="0.0913455718023713"/>
                </c:manualLayout>
              </c:layout>
              <c:dLblPos val="t"/>
              <c:showLegendKey val="0"/>
              <c:showVal val="1"/>
              <c:showCatName val="0"/>
              <c:showSerName val="0"/>
              <c:showPercent val="0"/>
              <c:showBubbleSize val="0"/>
              <c:extLst>
                <c:ext xmlns:c15="http://schemas.microsoft.com/office/drawing/2012/chart" uri="{CE6537A1-D6FC-4f65-9D91-7224C49458BB}">
                  <c15:layout/>
                </c:ext>
              </c:extLst>
            </c:dLbl>
            <c:dLbl>
              <c:idx val="6"/>
              <c:layout>
                <c:manualLayout>
                  <c:x val="0"/>
                  <c:y val="0.0695938178723883"/>
                </c:manualLayout>
              </c:layout>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numRef>
              <c:f>'[Project for Data Analysis(1).xlsx]Sample_Sales RecordsPivottables'!$Q$93:$Q$100</c:f>
              <c:numCache>
                <c:formatCode>@</c:formatCode>
                <c:ptCount val="8"/>
                <c:pt idx="0" c:formatCode="@">
                  <c:v>2010</c:v>
                </c:pt>
                <c:pt idx="1" c:formatCode="@">
                  <c:v>2011</c:v>
                </c:pt>
                <c:pt idx="2" c:formatCode="@">
                  <c:v>2012</c:v>
                </c:pt>
                <c:pt idx="3" c:formatCode="@">
                  <c:v>2013</c:v>
                </c:pt>
                <c:pt idx="4" c:formatCode="@">
                  <c:v>2014</c:v>
                </c:pt>
                <c:pt idx="5" c:formatCode="@">
                  <c:v>2015</c:v>
                </c:pt>
                <c:pt idx="6" c:formatCode="@">
                  <c:v>2016</c:v>
                </c:pt>
                <c:pt idx="7" c:formatCode="@">
                  <c:v>2017</c:v>
                </c:pt>
              </c:numCache>
            </c:numRef>
          </c:cat>
          <c:val>
            <c:numRef>
              <c:f>'[Project for Data Analysis(1).xlsx]Sample_Sales RecordsPivottables'!$U$93:$U$100</c:f>
              <c:numCache>
                <c:formatCode>0.00_ ;[Red]\-0.00\ </c:formatCode>
                <c:ptCount val="8"/>
                <c:pt idx="0">
                  <c:v>0</c:v>
                </c:pt>
                <c:pt idx="1">
                  <c:v>-6.25232745831171</c:v>
                </c:pt>
                <c:pt idx="2">
                  <c:v>167.552739814355</c:v>
                </c:pt>
                <c:pt idx="3">
                  <c:v>-56.9205178710923</c:v>
                </c:pt>
                <c:pt idx="4">
                  <c:v>7.0835159535976</c:v>
                </c:pt>
                <c:pt idx="5">
                  <c:v>-18.3258757469751</c:v>
                </c:pt>
                <c:pt idx="6">
                  <c:v>-33.8067676601276</c:v>
                </c:pt>
                <c:pt idx="7">
                  <c:v>41.8300697204994</c:v>
                </c:pt>
              </c:numCache>
            </c:numRef>
          </c:val>
          <c:smooth val="0"/>
        </c:ser>
        <c:dLbls>
          <c:showLegendKey val="0"/>
          <c:showVal val="1"/>
          <c:showCatName val="0"/>
          <c:showSerName val="0"/>
          <c:showPercent val="0"/>
          <c:showBubbleSize val="0"/>
        </c:dLbls>
        <c:marker val="1"/>
        <c:smooth val="0"/>
        <c:axId val="976619808"/>
        <c:axId val="450725869"/>
      </c:lineChart>
      <c:catAx>
        <c:axId val="976619808"/>
        <c:scaling>
          <c:orientation val="minMax"/>
        </c:scaling>
        <c:delete val="0"/>
        <c:axPos val="b"/>
        <c:title>
          <c:tx>
            <c:rich>
              <a:bodyPr rot="0" spcFirstLastPara="0" vertOverflow="ellipsis" vert="horz" wrap="square" anchor="ctr" anchorCtr="1"/>
              <a:lstStyle/>
              <a:p>
                <a:pPr defTabSz="914400">
                  <a:defRPr lang="en-US" sz="1200" b="1" i="0" u="none" strike="noStrike" kern="1200" baseline="0">
                    <a:solidFill>
                      <a:schemeClr val="tx1">
                        <a:lumMod val="65000"/>
                        <a:lumOff val="35000"/>
                      </a:schemeClr>
                    </a:solidFill>
                    <a:latin typeface="+mn-lt"/>
                    <a:ea typeface="+mn-ea"/>
                    <a:cs typeface="+mn-cs"/>
                  </a:defRPr>
                </a:pPr>
                <a:r>
                  <a:rPr lang="en-GB" altLang="en-US" sz="1200" b="1"/>
                  <a:t>Year</a:t>
                </a:r>
                <a:endParaRPr lang="en-GB" altLang="en-US" sz="1200" b="1"/>
              </a:p>
            </c:rich>
          </c:tx>
          <c:layout>
            <c:manualLayout>
              <c:xMode val="edge"/>
              <c:yMode val="edge"/>
              <c:x val="0.474575602052902"/>
              <c:y val="0.869604725124943"/>
            </c:manualLayout>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1000" b="1" i="0" u="none" strike="noStrike" kern="1200" baseline="0">
                <a:solidFill>
                  <a:schemeClr val="tx1">
                    <a:lumMod val="65000"/>
                    <a:lumOff val="35000"/>
                  </a:schemeClr>
                </a:solidFill>
                <a:latin typeface="+mn-lt"/>
                <a:ea typeface="+mn-ea"/>
                <a:cs typeface="+mn-cs"/>
              </a:defRPr>
            </a:pPr>
          </a:p>
        </c:txPr>
        <c:crossAx val="450725869"/>
        <c:crosses val="autoZero"/>
        <c:auto val="1"/>
        <c:lblAlgn val="ctr"/>
        <c:lblOffset val="100"/>
        <c:noMultiLvlLbl val="0"/>
      </c:catAx>
      <c:valAx>
        <c:axId val="45072586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200" b="1" i="0" u="none" strike="noStrike" kern="1200" baseline="0">
                    <a:solidFill>
                      <a:schemeClr val="tx1">
                        <a:lumMod val="65000"/>
                        <a:lumOff val="35000"/>
                      </a:schemeClr>
                    </a:solidFill>
                    <a:latin typeface="+mn-lt"/>
                    <a:ea typeface="+mn-ea"/>
                    <a:cs typeface="+mn-cs"/>
                  </a:defRPr>
                </a:pPr>
                <a:r>
                  <a:rPr lang="en-GB" altLang="en-US" sz="1200" b="1"/>
                  <a:t>Revenue Growth Rate</a:t>
                </a:r>
                <a:endParaRPr lang="en-GB" altLang="en-US" sz="1200" b="1"/>
              </a:p>
            </c:rich>
          </c:tx>
          <c:layout/>
          <c:overlay val="0"/>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0"/>
            </a:gradFill>
            <a:ln>
              <a:noFill/>
            </a:ln>
            <a:effectLst/>
          </c:spPr>
        </c:title>
        <c:numFmt formatCode="0.00_ ;[Red]\-0.00\ " sourceLinked="1"/>
        <c:majorTickMark val="none"/>
        <c:minorTickMark val="none"/>
        <c:tickLblPos val="nextTo"/>
        <c:spPr>
          <a:noFill/>
          <a:ln>
            <a:noFill/>
          </a:ln>
          <a:effectLst/>
        </c:spPr>
        <c:txPr>
          <a:bodyPr rot="-60000000" spcFirstLastPara="0" vertOverflow="ellipsis" vert="horz" wrap="square" anchor="ctr" anchorCtr="1"/>
          <a:lstStyle/>
          <a:p>
            <a:pPr>
              <a:defRPr lang="en-US" sz="1000" b="1" i="0" u="none" strike="noStrike" kern="1200" baseline="0">
                <a:solidFill>
                  <a:schemeClr val="tx1">
                    <a:lumMod val="65000"/>
                    <a:lumOff val="35000"/>
                  </a:schemeClr>
                </a:solidFill>
                <a:latin typeface="+mn-lt"/>
                <a:ea typeface="+mn-ea"/>
                <a:cs typeface="+mn-cs"/>
              </a:defRPr>
            </a:pPr>
          </a:p>
        </c:txPr>
        <c:crossAx val="976619808"/>
        <c:crosses val="autoZero"/>
        <c:crossBetween val="between"/>
      </c:valAx>
      <c:spPr>
        <a:noFill/>
        <a:ln>
          <a:noFill/>
        </a:ln>
        <a:effectLst/>
      </c:spPr>
    </c:plotArea>
    <c:legend>
      <c:legendPos val="b"/>
      <c:legendEntry>
        <c:idx val="0"/>
        <c:txPr>
          <a:bodyPr rot="0" spcFirstLastPara="0" vertOverflow="ellipsis" vert="horz" wrap="square" anchor="ctr" anchorCtr="1"/>
          <a:lstStyle/>
          <a:p>
            <a:pPr>
              <a:defRPr lang="en-US" sz="1000" b="1" i="0" u="none" strike="noStrike" kern="1200" baseline="0">
                <a:solidFill>
                  <a:schemeClr val="tx1">
                    <a:lumMod val="65000"/>
                    <a:lumOff val="35000"/>
                  </a:schemeClr>
                </a:solidFill>
                <a:latin typeface="+mn-lt"/>
                <a:ea typeface="+mn-ea"/>
                <a:cs typeface="+mn-cs"/>
              </a:defRPr>
            </a:pPr>
          </a:p>
        </c:txPr>
      </c:legendEntry>
      <c:layout>
        <c:manualLayout>
          <c:xMode val="edge"/>
          <c:yMode val="edge"/>
          <c:x val="0.672456902223977"/>
          <c:y val="0.903452975920036"/>
        </c:manualLayout>
      </c:layout>
      <c:overlay val="0"/>
      <c:spPr>
        <a:noFill/>
        <a:ln>
          <a:noFill/>
        </a:ln>
        <a:effectLst/>
      </c:spPr>
      <c:txPr>
        <a:bodyPr rot="0" spcFirstLastPara="0" vertOverflow="ellipsis" vert="horz" wrap="square" anchor="ctr" anchorCtr="1"/>
        <a:lstStyle/>
        <a:p>
          <a:pPr>
            <a:defRPr lang="en-US" sz="1000" b="1"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cd2ae0cc-9cd1-4331-b5ed-7e6383328ca9}"/>
      </c:ext>
    </c:extLst>
  </c:chart>
  <c:spPr>
    <a:solidFill>
      <a:schemeClr val="bg1"/>
    </a:solidFill>
    <a:ln w="9525" cap="flat" cmpd="sng" algn="ctr">
      <a:solidFill>
        <a:schemeClr val="tx1">
          <a:lumMod val="15000"/>
          <a:lumOff val="85000"/>
        </a:schemeClr>
      </a:solidFill>
      <a:round/>
    </a:ln>
    <a:effectLst/>
  </c:spPr>
  <c:txPr>
    <a:bodyPr/>
    <a:lstStyle/>
    <a:p>
      <a:pPr>
        <a:defRPr lang="en-US" sz="1000" b="1"/>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5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dk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55">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dk1"/>
    </cs:fontRef>
    <cs:spPr>
      <a:ln w="9525">
        <a:solidFill>
          <a:schemeClr val="phClr"/>
        </a:solidFill>
      </a:ln>
      <a:effectLst/>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02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0">
      <cs:styleClr val="auto"/>
    </cs:fillRef>
    <cs:effectRef idx="0"/>
    <cs:fontRef idx="minor">
      <a:schemeClr val="dk1"/>
    </cs:fontRef>
    <cs:spPr>
      <a:ln w="28575" cap="rnd">
        <a:solidFill>
          <a:schemeClr val="phClr"/>
        </a:solidFill>
        <a:round/>
      </a:ln>
      <a:effectLst/>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CD6380-5CCF-432D-BF57-02340AAD12E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CD6380-5CCF-432D-BF57-02340AAD12E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D6380-5CCF-432D-BF57-02340AAD12E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D6380-5CCF-432D-BF57-02340AAD12E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87F55-2545-4F20-88AF-7FF309FA9E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8.xml"/><Relationship Id="rId1" Type="http://schemas.openxmlformats.org/officeDocument/2006/relationships/chart" Target="../charts/char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26342" y="712973"/>
            <a:ext cx="8477991" cy="932987"/>
          </a:xfrm>
        </p:spPr>
        <p:txBody>
          <a:bodyPr>
            <a:normAutofit/>
          </a:bodyPr>
          <a:lstStyle/>
          <a:p>
            <a:r>
              <a:rPr lang="en-US" sz="4000" b="1" dirty="0"/>
              <a:t>SYLIP CORPORATION</a:t>
            </a:r>
            <a:endParaRPr lang="en-US" sz="4000" b="1" dirty="0"/>
          </a:p>
        </p:txBody>
      </p:sp>
      <p:sp>
        <p:nvSpPr>
          <p:cNvPr id="3" name="Subtitle 2"/>
          <p:cNvSpPr>
            <a:spLocks noGrp="1"/>
          </p:cNvSpPr>
          <p:nvPr>
            <p:ph type="subTitle" idx="1"/>
          </p:nvPr>
        </p:nvSpPr>
        <p:spPr>
          <a:xfrm>
            <a:off x="1258257" y="1891158"/>
            <a:ext cx="9869288" cy="4253869"/>
          </a:xfrm>
        </p:spPr>
        <p:txBody>
          <a:bodyPr>
            <a:normAutofit/>
          </a:bodyPr>
          <a:lstStyle/>
          <a:p>
            <a:pPr algn="l"/>
            <a:r>
              <a:rPr lang="en-US" sz="2800" dirty="0">
                <a:solidFill>
                  <a:srgbClr val="0070C0"/>
                </a:solidFill>
              </a:rPr>
              <a:t>ANNUAL SALES PERFORMANCE REPORT FROM 2010 - 2017</a:t>
            </a:r>
            <a:endParaRPr lang="en-US" sz="2800" dirty="0">
              <a:solidFill>
                <a:srgbClr val="0070C0"/>
              </a:solidFill>
            </a:endParaRPr>
          </a:p>
          <a:p>
            <a:pPr algn="l"/>
            <a:endParaRPr lang="en-US" sz="2800" dirty="0">
              <a:solidFill>
                <a:srgbClr val="0070C0"/>
              </a:solidFill>
            </a:endParaRPr>
          </a:p>
          <a:p>
            <a:pPr algn="l"/>
            <a:r>
              <a:rPr lang="en-US" sz="2800" dirty="0">
                <a:solidFill>
                  <a:srgbClr val="0070C0"/>
                </a:solidFill>
              </a:rPr>
              <a:t>DATA TYPE: ANNUAL SALES DATA</a:t>
            </a:r>
            <a:endParaRPr lang="en-US" sz="2800" dirty="0">
              <a:solidFill>
                <a:srgbClr val="0070C0"/>
              </a:solidFill>
            </a:endParaRPr>
          </a:p>
          <a:p>
            <a:pPr algn="l"/>
            <a:r>
              <a:rPr lang="en-US" sz="2800" dirty="0">
                <a:solidFill>
                  <a:srgbClr val="0070C0"/>
                </a:solidFill>
              </a:rPr>
              <a:t>REPORTING CYCLE: 2010 – 2017</a:t>
            </a:r>
            <a:endParaRPr lang="en-US" sz="2800" dirty="0">
              <a:solidFill>
                <a:srgbClr val="0070C0"/>
              </a:solidFill>
            </a:endParaRPr>
          </a:p>
          <a:p>
            <a:pPr algn="l"/>
            <a:endParaRPr lang="en-US" sz="2800" dirty="0">
              <a:solidFill>
                <a:srgbClr val="0070C0"/>
              </a:solidFill>
            </a:endParaRPr>
          </a:p>
          <a:p>
            <a:pPr algn="l"/>
            <a:r>
              <a:rPr lang="en-US" sz="2800" dirty="0">
                <a:solidFill>
                  <a:srgbClr val="0070C0"/>
                </a:solidFill>
              </a:rPr>
              <a:t>PRESENTED BY</a:t>
            </a:r>
            <a:r>
              <a:rPr lang="en-GB" altLang="en-US" sz="2800" dirty="0">
                <a:solidFill>
                  <a:srgbClr val="0070C0"/>
                </a:solidFill>
              </a:rPr>
              <a:t>:</a:t>
            </a:r>
            <a:endParaRPr lang="en-US" sz="2800" dirty="0">
              <a:solidFill>
                <a:srgbClr val="0070C0"/>
              </a:solidFill>
            </a:endParaRPr>
          </a:p>
          <a:p>
            <a:pPr algn="l"/>
            <a:r>
              <a:rPr lang="en-US" sz="2800" dirty="0">
                <a:solidFill>
                  <a:srgbClr val="0070C0"/>
                </a:solidFill>
              </a:rPr>
              <a:t>GROUP 1</a:t>
            </a:r>
            <a:endParaRPr lang="en-US" sz="2800" dirty="0">
              <a:solidFill>
                <a:srgbClr val="0070C0"/>
              </a:solidFill>
            </a:endParaRPr>
          </a:p>
          <a:p>
            <a:pPr algn="l"/>
            <a:endParaRPr lang="en-US" sz="2800" dirty="0">
              <a:solidFill>
                <a:srgbClr val="0070C0"/>
              </a:solidFill>
            </a:endParaRPr>
          </a:p>
        </p:txBody>
      </p:sp>
      <p:pic>
        <p:nvPicPr>
          <p:cNvPr id="6" name="Picture 5" descr="A close up of a sign&#10;&#10;Description automatically generated"/>
          <p:cNvPicPr/>
          <p:nvPr/>
        </p:nvPicPr>
        <p:blipFill>
          <a:blip r:embed="rId1"/>
          <a:stretch>
            <a:fillRect/>
          </a:stretch>
        </p:blipFill>
        <p:spPr>
          <a:xfrm>
            <a:off x="190173" y="134750"/>
            <a:ext cx="2136169" cy="11564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i="1" dirty="0">
                <a:solidFill>
                  <a:schemeClr val="accent6">
                    <a:lumMod val="50000"/>
                  </a:schemeClr>
                </a:solidFill>
              </a:rPr>
              <a:t>KPI 4: Rate of Total Revenue for Regions.</a:t>
            </a:r>
            <a:endParaRPr lang="en-GB" b="1" i="1" dirty="0">
              <a:solidFill>
                <a:schemeClr val="accent6">
                  <a:lumMod val="50000"/>
                </a:schemeClr>
              </a:solidFill>
            </a:endParaRPr>
          </a:p>
        </p:txBody>
      </p:sp>
      <p:sp>
        <p:nvSpPr>
          <p:cNvPr id="3" name="TextBox 2"/>
          <p:cNvSpPr txBox="1"/>
          <p:nvPr/>
        </p:nvSpPr>
        <p:spPr>
          <a:xfrm>
            <a:off x="8947345" y="1161205"/>
            <a:ext cx="2902910" cy="3784600"/>
          </a:xfrm>
          <a:prstGeom prst="rect">
            <a:avLst/>
          </a:prstGeom>
          <a:noFill/>
        </p:spPr>
        <p:txBody>
          <a:bodyPr wrap="square" rtlCol="0">
            <a:spAutoFit/>
          </a:bodyPr>
          <a:lstStyle/>
          <a:p>
            <a:r>
              <a:rPr lang="en-US" sz="2000" b="1" dirty="0"/>
              <a:t>SUMMARY REPORT</a:t>
            </a:r>
            <a:endParaRPr lang="en-US" sz="2000" b="1" dirty="0"/>
          </a:p>
          <a:p>
            <a:pPr marL="342900" indent="-342900">
              <a:buFont typeface="Arial" panose="020B0604020202020204" pitchFamily="34" charset="0"/>
              <a:buChar char="•"/>
            </a:pPr>
            <a:r>
              <a:rPr lang="en-GB" altLang="en-US" sz="2000" dirty="0"/>
              <a:t>With this graph, the region with the highest rate of revenue is sub-Saharan Africa. This is because many African countries used the item so much that they generate the highest revenue.</a:t>
            </a:r>
            <a:endParaRPr lang="en-US" sz="2000" dirty="0"/>
          </a:p>
          <a:p>
            <a:pPr marL="342900" indent="-342900">
              <a:buFont typeface="Arial" panose="020B0604020202020204" pitchFamily="34" charset="0"/>
              <a:buChar char="•"/>
            </a:pPr>
            <a:endParaRPr lang="en-US" sz="2000" dirty="0"/>
          </a:p>
        </p:txBody>
      </p:sp>
      <p:graphicFrame>
        <p:nvGraphicFramePr>
          <p:cNvPr id="1042" name="Chart 2"/>
          <p:cNvGraphicFramePr/>
          <p:nvPr/>
        </p:nvGraphicFramePr>
        <p:xfrm>
          <a:off x="970915" y="1365885"/>
          <a:ext cx="6576060" cy="43948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i="1" dirty="0">
                <a:solidFill>
                  <a:srgbClr val="FF0000"/>
                </a:solidFill>
              </a:rPr>
              <a:t>KPI 5: Gross Profit Margin for Item Types.</a:t>
            </a:r>
            <a:endParaRPr lang="en-GB" b="1" i="1" dirty="0">
              <a:solidFill>
                <a:srgbClr val="FF0000"/>
              </a:solidFill>
            </a:endParaRPr>
          </a:p>
        </p:txBody>
      </p:sp>
      <p:sp>
        <p:nvSpPr>
          <p:cNvPr id="3" name="TextBox 2"/>
          <p:cNvSpPr txBox="1"/>
          <p:nvPr/>
        </p:nvSpPr>
        <p:spPr>
          <a:xfrm>
            <a:off x="8632598" y="1469016"/>
            <a:ext cx="3029519" cy="513905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dirty="0" err="1"/>
              <a:t>The value for the gross profit margin is in percentage. It is the profit made divided by the total revenue then multiplied by 100%.</a:t>
            </a:r>
            <a:endParaRPr lang="en-GB" altLang="en-US" dirty="0" err="1"/>
          </a:p>
          <a:p>
            <a:pPr marL="285750" indent="-285750">
              <a:buFont typeface="Arial" panose="020B0604020202020204" pitchFamily="34" charset="0"/>
              <a:buChar char="•"/>
            </a:pPr>
            <a:r>
              <a:rPr lang="en-GB" altLang="en-US" dirty="0" err="1"/>
              <a:t>The gross profit margin indicates that a company is managing its production very well.</a:t>
            </a:r>
            <a:endParaRPr lang="en-GB" altLang="en-US" dirty="0" err="1"/>
          </a:p>
          <a:p>
            <a:pPr marL="285750" indent="-285750">
              <a:buFont typeface="Arial" panose="020B0604020202020204" pitchFamily="34" charset="0"/>
              <a:buChar char="•"/>
            </a:pPr>
            <a:r>
              <a:rPr lang="en-GB" altLang="en-US" dirty="0" err="1"/>
              <a:t>High gross profit margin means that a company retains more revenue after direct cost is removed from it. But does not mean the overall profit will be higher.</a:t>
            </a:r>
            <a:endParaRPr lang="en-GB" altLang="en-US" dirty="0" err="1"/>
          </a:p>
        </p:txBody>
      </p:sp>
      <p:graphicFrame>
        <p:nvGraphicFramePr>
          <p:cNvPr id="6" name="Chart 5"/>
          <p:cNvGraphicFramePr/>
          <p:nvPr/>
        </p:nvGraphicFramePr>
        <p:xfrm>
          <a:off x="626745" y="1468120"/>
          <a:ext cx="7602855" cy="47485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fontScale="90000"/>
          </a:bodyPr>
          <a:lstStyle/>
          <a:p>
            <a:r>
              <a:rPr lang="en-GB" b="1" i="1" dirty="0">
                <a:solidFill>
                  <a:srgbClr val="FF0000"/>
                </a:solidFill>
              </a:rPr>
              <a:t>KPI 6: Average Amount of Profit achieved Annually.</a:t>
            </a:r>
            <a:endParaRPr lang="en-GB" b="1" i="1" dirty="0">
              <a:solidFill>
                <a:srgbClr val="FF0000"/>
              </a:solidFill>
            </a:endParaRPr>
          </a:p>
        </p:txBody>
      </p:sp>
      <p:sp>
        <p:nvSpPr>
          <p:cNvPr id="3" name="TextBox 2"/>
          <p:cNvSpPr txBox="1"/>
          <p:nvPr/>
        </p:nvSpPr>
        <p:spPr>
          <a:xfrm>
            <a:off x="8877006" y="1469016"/>
            <a:ext cx="2973249" cy="3784600"/>
          </a:xfrm>
          <a:prstGeom prst="rect">
            <a:avLst/>
          </a:prstGeom>
          <a:noFill/>
        </p:spPr>
        <p:txBody>
          <a:bodyPr wrap="square" rtlCol="0">
            <a:spAutoFit/>
          </a:bodyPr>
          <a:lstStyle/>
          <a:p>
            <a:r>
              <a:rPr lang="en-US" sz="2000" b="1" dirty="0"/>
              <a:t>SUMMARY REPORT</a:t>
            </a:r>
            <a:endParaRPr lang="en-US" sz="2000" b="1" dirty="0"/>
          </a:p>
          <a:p>
            <a:pPr marL="342900" indent="-342900">
              <a:buFont typeface="Arial" panose="020B0604020202020204" pitchFamily="34" charset="0"/>
              <a:buChar char="•"/>
            </a:pPr>
            <a:r>
              <a:rPr lang="en-GB" altLang="en-US" sz="2000" dirty="0"/>
              <a:t>There have been fluctuations in the average amount of profit. </a:t>
            </a:r>
            <a:endParaRPr lang="en-GB" altLang="en-US" sz="2000" dirty="0"/>
          </a:p>
          <a:p>
            <a:pPr marL="342900" indent="-342900">
              <a:buFont typeface="Arial" panose="020B0604020202020204" pitchFamily="34" charset="0"/>
              <a:buChar char="•"/>
            </a:pPr>
            <a:r>
              <a:rPr lang="en-GB" altLang="en-US" sz="2000" dirty="0"/>
              <a:t>The company has demonstrated efforts of maintain g a consistent growth despite its ups and downs.</a:t>
            </a:r>
            <a:endParaRPr lang="en-US" sz="2000" dirty="0"/>
          </a:p>
          <a:p>
            <a:pPr marL="285750" indent="-285750">
              <a:buFont typeface="Arial" panose="020B0604020202020204" pitchFamily="34" charset="0"/>
              <a:buChar char="•"/>
            </a:pPr>
            <a:endParaRPr lang="en-US" sz="2000" dirty="0"/>
          </a:p>
        </p:txBody>
      </p:sp>
      <p:graphicFrame>
        <p:nvGraphicFramePr>
          <p:cNvPr id="7" name="Chart 6"/>
          <p:cNvGraphicFramePr/>
          <p:nvPr/>
        </p:nvGraphicFramePr>
        <p:xfrm>
          <a:off x="825500" y="1256030"/>
          <a:ext cx="7051040" cy="472821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fontScale="90000"/>
          </a:bodyPr>
          <a:lstStyle/>
          <a:p>
            <a:r>
              <a:rPr lang="en-GB" b="1" i="1" dirty="0">
                <a:solidFill>
                  <a:srgbClr val="7030A0"/>
                </a:solidFill>
                <a:cs typeface="+mj-lt"/>
              </a:rPr>
              <a:t>KPI 7: </a:t>
            </a:r>
            <a:r>
              <a:rPr lang="en-GB" sz="4445" b="1" i="1" dirty="0">
                <a:solidFill>
                  <a:srgbClr val="7030A0"/>
                </a:solidFill>
                <a:cs typeface="+mj-lt"/>
                <a:sym typeface="+mn-ea"/>
              </a:rPr>
              <a:t>Top 4 countries with highest and lowest revenue.</a:t>
            </a:r>
            <a:endParaRPr lang="en-GB" sz="4445" b="1" i="1" dirty="0">
              <a:solidFill>
                <a:srgbClr val="7030A0"/>
              </a:solidFill>
              <a:cs typeface="+mj-lt"/>
              <a:sym typeface="+mn-ea"/>
            </a:endParaRPr>
          </a:p>
        </p:txBody>
      </p:sp>
      <p:graphicFrame>
        <p:nvGraphicFramePr>
          <p:cNvPr id="5" name="Chart 4"/>
          <p:cNvGraphicFramePr/>
          <p:nvPr/>
        </p:nvGraphicFramePr>
        <p:xfrm>
          <a:off x="0" y="1245235"/>
          <a:ext cx="4088765" cy="353441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Chart 5"/>
          <p:cNvGraphicFramePr/>
          <p:nvPr/>
        </p:nvGraphicFramePr>
        <p:xfrm>
          <a:off x="4088765" y="1245235"/>
          <a:ext cx="4265930" cy="353441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6"/>
          <p:cNvSpPr txBox="1"/>
          <p:nvPr/>
        </p:nvSpPr>
        <p:spPr>
          <a:xfrm>
            <a:off x="8728075" y="756285"/>
            <a:ext cx="2902585" cy="6102350"/>
          </a:xfrm>
          <a:prstGeom prst="rect">
            <a:avLst/>
          </a:prstGeom>
          <a:noFill/>
        </p:spPr>
        <p:txBody>
          <a:bodyPr wrap="square" rtlCol="0">
            <a:noAutofit/>
          </a:bodyPr>
          <a:p>
            <a:r>
              <a:rPr lang="en-US" b="1" dirty="0">
                <a:sym typeface="+mn-ea"/>
              </a:rPr>
              <a:t>SUMMARY REPORT</a:t>
            </a:r>
            <a:endParaRPr lang="en-US" b="1" dirty="0"/>
          </a:p>
          <a:p>
            <a:pPr marL="342900" indent="-342900">
              <a:buFont typeface="Arial" panose="020B0604020202020204" pitchFamily="34" charset="0"/>
              <a:buChar char="•"/>
            </a:pPr>
            <a:r>
              <a:rPr lang="en-GB" altLang="en-US" dirty="0"/>
              <a:t>From the countries with highest revenue, Gambia generated the highest revenue. In population, Sierra Leon has the greatest population. But because the Gambia has a large market size, they generated the highest revenue.</a:t>
            </a:r>
            <a:endParaRPr lang="en-GB" altLang="en-US" dirty="0"/>
          </a:p>
          <a:p>
            <a:pPr marL="342900" indent="-342900">
              <a:buFont typeface="Arial" panose="020B0604020202020204" pitchFamily="34" charset="0"/>
              <a:buChar char="•"/>
            </a:pPr>
            <a:r>
              <a:rPr lang="en-GB" altLang="en-US" dirty="0"/>
              <a:t>For the countries with the lowest revenue, I cans say that their economy is not good as there are inflation on products and their location also count. They are far away from the company so it makes it difficult to transport the products there. </a:t>
            </a:r>
            <a:endParaRPr lang="en-GB" altLang="en-US" dirty="0"/>
          </a:p>
          <a:p>
            <a:pPr marL="342900" indent="-342900">
              <a:buFont typeface="Arial" panose="020B0604020202020204" pitchFamily="34" charset="0"/>
              <a:buChar char="•"/>
            </a:pPr>
            <a:endParaRPr lang="en-US" dirty="0"/>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i="1" dirty="0">
                <a:solidFill>
                  <a:schemeClr val="accent4">
                    <a:lumMod val="75000"/>
                  </a:schemeClr>
                </a:solidFill>
              </a:rPr>
              <a:t>KPI 8: Revenue Growth rate year by year.</a:t>
            </a:r>
            <a:endParaRPr lang="en-GB" b="1" i="1" dirty="0">
              <a:solidFill>
                <a:schemeClr val="accent4">
                  <a:lumMod val="75000"/>
                </a:schemeClr>
              </a:solidFill>
            </a:endParaRPr>
          </a:p>
        </p:txBody>
      </p:sp>
      <p:sp>
        <p:nvSpPr>
          <p:cNvPr id="3" name="TextBox 2"/>
          <p:cNvSpPr txBox="1"/>
          <p:nvPr/>
        </p:nvSpPr>
        <p:spPr>
          <a:xfrm>
            <a:off x="7406640" y="1287780"/>
            <a:ext cx="4443730" cy="4092575"/>
          </a:xfrm>
          <a:prstGeom prst="rect">
            <a:avLst/>
          </a:prstGeom>
          <a:noFill/>
        </p:spPr>
        <p:txBody>
          <a:bodyPr wrap="square" rtlCol="0">
            <a:spAutoFit/>
          </a:bodyPr>
          <a:lstStyle/>
          <a:p>
            <a:r>
              <a:rPr lang="en-US" sz="2000" b="1" dirty="0"/>
              <a:t>SUMMARY REPORT</a:t>
            </a:r>
            <a:endParaRPr lang="en-US" sz="2000" b="1" dirty="0"/>
          </a:p>
          <a:p>
            <a:pPr marL="342900" indent="-342900">
              <a:buFont typeface="Arial" panose="020B0604020202020204" pitchFamily="34" charset="0"/>
              <a:buChar char="•"/>
            </a:pPr>
            <a:r>
              <a:rPr lang="en-GB" altLang="en-US" sz="2000" dirty="0"/>
              <a:t>This is the rate of growth of revenue year by year. There is a trend with year and revenue. The trend is that, 2012 has the most of everything in relation to revenue. From 2011 where the company had a slight decrease in growth and revenue, it had an increase in 2012. With this, it can be that the company had a money problem or had a decrease in the manufacturing of products or even transporting it.</a:t>
            </a:r>
            <a:endParaRPr lang="en-GB" altLang="en-US" sz="2000" dirty="0"/>
          </a:p>
        </p:txBody>
      </p:sp>
      <p:graphicFrame>
        <p:nvGraphicFramePr>
          <p:cNvPr id="7" name="Chart 6"/>
          <p:cNvGraphicFramePr/>
          <p:nvPr/>
        </p:nvGraphicFramePr>
        <p:xfrm>
          <a:off x="152400" y="1468755"/>
          <a:ext cx="7137400" cy="48113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GB" b="1" dirty="0"/>
              <a:t>CONCLUSION.</a:t>
            </a:r>
            <a:endParaRPr lang="en-GB" b="1" dirty="0"/>
          </a:p>
        </p:txBody>
      </p:sp>
      <p:sp>
        <p:nvSpPr>
          <p:cNvPr id="4" name="Text Box 3"/>
          <p:cNvSpPr txBox="1"/>
          <p:nvPr/>
        </p:nvSpPr>
        <p:spPr>
          <a:xfrm>
            <a:off x="1253490" y="1030605"/>
            <a:ext cx="8063230" cy="5184140"/>
          </a:xfrm>
          <a:prstGeom prst="rect">
            <a:avLst/>
          </a:prstGeom>
          <a:noFill/>
        </p:spPr>
        <p:txBody>
          <a:bodyPr wrap="square" rtlCol="0">
            <a:noAutofit/>
          </a:bodyPr>
          <a:p>
            <a:pPr algn="l"/>
            <a:r>
              <a:rPr lang="en-US" altLang="en-US" sz="2000" i="1"/>
              <a:t>The sales growth from 2010 to 2017 reveals numerous notable patterns and regional variations. The overall revenue earned throughout 76 nations was $85.30 million, with Sub-Saharan Africa and Europe contributing the most to total profit at $12.2 million and $11.1 million, respectively.</a:t>
            </a:r>
            <a:endParaRPr lang="en-US" altLang="en-US" sz="2000" i="1"/>
          </a:p>
          <a:p>
            <a:pPr algn="l"/>
            <a:endParaRPr lang="en-US" altLang="en-US" sz="2000" i="1"/>
          </a:p>
          <a:p>
            <a:pPr algn="l"/>
            <a:r>
              <a:rPr lang="en-US" altLang="en-US" sz="2000" i="1"/>
              <a:t>However, total revenue has fallen severely over periods of time, falling from $23.4 million in 2010 to $5.8 million in 2017. This tendency indicates that it is important for strategic research to discover underlying causes such as saturation of the market, ineffective operations, or external financial constraints.</a:t>
            </a:r>
            <a:endParaRPr lang="en-US" altLang="en-US" sz="2000" i="1"/>
          </a:p>
          <a:p>
            <a:pPr algn="l"/>
            <a:endParaRPr lang="en-US" altLang="en-US" sz="2000" i="1"/>
          </a:p>
          <a:p>
            <a:pPr algn="l"/>
            <a:r>
              <a:rPr lang="en-US" altLang="en-US" sz="2000" i="1"/>
              <a:t>Despite a reduction in total sales, Sub-Saharan Africa had the biggest revenue contribution (32.81%), demonstrating its significant market potential. North and Central America, on the other hand, provided the least in terms of profit and sales, indicating potential markets for growth and investment.</a:t>
            </a:r>
            <a:endParaRPr lang="en-US" altLang="en-US" sz="2000" i="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98603"/>
            <a:ext cx="5292437" cy="863311"/>
          </a:xfrm>
        </p:spPr>
        <p:txBody>
          <a:bodyPr/>
          <a:lstStyle/>
          <a:p>
            <a:r>
              <a:rPr lang="en-GB" b="1" dirty="0"/>
              <a:t>RECOMMENDATION</a:t>
            </a:r>
            <a:endParaRPr lang="en-GB" b="1" dirty="0"/>
          </a:p>
        </p:txBody>
      </p:sp>
      <p:sp>
        <p:nvSpPr>
          <p:cNvPr id="3" name="Text Box 2"/>
          <p:cNvSpPr txBox="1"/>
          <p:nvPr/>
        </p:nvSpPr>
        <p:spPr>
          <a:xfrm>
            <a:off x="0" y="757237"/>
            <a:ext cx="5080000" cy="5939155"/>
          </a:xfrm>
          <a:prstGeom prst="rect">
            <a:avLst/>
          </a:prstGeom>
        </p:spPr>
        <p:txBody>
          <a:bodyPr>
            <a:spAutoFit/>
          </a:bodyPr>
          <a:p>
            <a:r>
              <a:rPr sz="2000" i="1">
                <a:solidFill>
                  <a:schemeClr val="tx1"/>
                </a:solidFill>
                <a:highlight>
                  <a:srgbClr val="00FFFF"/>
                </a:highlight>
              </a:rPr>
              <a:t>To address the patterns in sales achievement from 2010 to 2017, a variety of measures can be adopted that will enhance the future outcomes. First, those with excellent performance regions such as Sub-Saharan Africa and Europe need to be promoted. These locations have regularly contributed the most to earnings, making them prime candidates for greater investments in advertising, creation of goods, and consumer engagement. By bolstering operations in these financial markets, the corporation may maintain and perhaps enhance revenue streams.</a:t>
            </a:r>
            <a:r>
              <a:rPr sz="2000" i="1">
                <a:solidFill>
                  <a:schemeClr val="tx1"/>
                </a:solidFill>
                <a:highlight>
                  <a:srgbClr val="00FFFF"/>
                </a:highlight>
                <a:sym typeface="+mn-ea"/>
              </a:rPr>
              <a:t>On the contrary hand, lagging regions such as North America and Central America demand additional attention. Doing survey research to uncover difficulties in these sorts of areas—such as little market or inadequate advertising strategies—will aid in the development of specific solutions. </a:t>
            </a:r>
            <a:endParaRPr sz="2000" i="1">
              <a:solidFill>
                <a:schemeClr val="tx1"/>
              </a:solidFill>
              <a:highlight>
                <a:srgbClr val="00FFFF"/>
              </a:highlight>
              <a:sym typeface="+mn-ea"/>
            </a:endParaRPr>
          </a:p>
        </p:txBody>
      </p:sp>
      <p:sp>
        <p:nvSpPr>
          <p:cNvPr id="5" name="Text Box 4"/>
          <p:cNvSpPr txBox="1"/>
          <p:nvPr/>
        </p:nvSpPr>
        <p:spPr>
          <a:xfrm>
            <a:off x="5080000" y="756920"/>
            <a:ext cx="4064000" cy="6554470"/>
          </a:xfrm>
          <a:prstGeom prst="rect">
            <a:avLst/>
          </a:prstGeom>
          <a:noFill/>
        </p:spPr>
        <p:txBody>
          <a:bodyPr wrap="square" rtlCol="0">
            <a:spAutoFit/>
          </a:bodyPr>
          <a:p>
            <a:r>
              <a:rPr sz="2000" i="1">
                <a:highlight>
                  <a:srgbClr val="008080"/>
                </a:highlight>
                <a:sym typeface="+mn-ea"/>
              </a:rPr>
              <a:t>This could involve targeted promotions or strategic alliances to increase sales.</a:t>
            </a:r>
            <a:endParaRPr sz="2000" i="1">
              <a:highlight>
                <a:srgbClr val="008080"/>
              </a:highlight>
            </a:endParaRPr>
          </a:p>
          <a:p>
            <a:pPr indent="0">
              <a:buNone/>
            </a:pPr>
            <a:r>
              <a:rPr sz="2000" i="1">
                <a:highlight>
                  <a:srgbClr val="008080"/>
                </a:highlight>
                <a:sym typeface="+mn-ea"/>
              </a:rPr>
              <a:t>The consistent drop in total earnings from 2010 to 2017 additionally calls for immediate action. Analyzing the causes that contributed to this reduction, such as price tactics or market rivalry, will assist the organization in adapting to changing situations. Diversifying the product line and expanding into new markets may create new prospects for growth. Furthermore, minimizing operational costs will boost profitability while preserving product quality.</a:t>
            </a:r>
            <a:endParaRPr sz="2000" i="1">
              <a:highlight>
                <a:srgbClr val="008080"/>
              </a:highlight>
            </a:endParaRPr>
          </a:p>
          <a:p>
            <a:r>
              <a:rPr lang="en-US" altLang="en-US" sz="2000" i="1">
                <a:highlight>
                  <a:srgbClr val="008080"/>
                </a:highlight>
              </a:rPr>
              <a:t>Lastly, harnessing insights based on data and increasing advertising efforts will allow the organization to </a:t>
            </a:r>
            <a:endParaRPr lang="en-US" altLang="en-US" sz="2000" i="1">
              <a:highlight>
                <a:srgbClr val="008080"/>
              </a:highlight>
            </a:endParaRPr>
          </a:p>
        </p:txBody>
      </p:sp>
      <p:sp>
        <p:nvSpPr>
          <p:cNvPr id="6" name="Text Box 5"/>
          <p:cNvSpPr txBox="1"/>
          <p:nvPr/>
        </p:nvSpPr>
        <p:spPr>
          <a:xfrm>
            <a:off x="9006205" y="756920"/>
            <a:ext cx="3185795" cy="4843145"/>
          </a:xfrm>
          <a:prstGeom prst="rect">
            <a:avLst/>
          </a:prstGeom>
          <a:noFill/>
        </p:spPr>
        <p:txBody>
          <a:bodyPr wrap="square" rtlCol="0">
            <a:noAutofit/>
          </a:bodyPr>
          <a:p>
            <a:r>
              <a:rPr lang="en-US" altLang="en-US" sz="2000" i="1">
                <a:highlight>
                  <a:srgbClr val="808080"/>
                </a:highlight>
                <a:sym typeface="+mn-ea"/>
              </a:rPr>
              <a:t>more effectively adapt to market developments. By leveraging advanced analytics and targeted advertising, the organization may gain a deeper understanding of client requirements and position itself for achievement in established and growing areas.</a:t>
            </a:r>
            <a:endParaRPr lang="en-US" altLang="en-US" sz="2000" i="1">
              <a:highlight>
                <a:srgbClr val="808080"/>
              </a:highlight>
            </a:endParaRPr>
          </a:p>
          <a:p>
            <a:endParaRPr lang="en-US" altLang="en-US" sz="2000" i="1">
              <a:highlight>
                <a:srgbClr val="808080"/>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309" y="2812762"/>
            <a:ext cx="5292437" cy="863311"/>
          </a:xfrm>
        </p:spPr>
        <p:txBody>
          <a:bodyPr/>
          <a:lstStyle/>
          <a:p>
            <a:r>
              <a:rPr lang="en-GB" b="1" dirty="0"/>
              <a:t>END</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GROUP NAME AND TEAM MEMBERS</a:t>
            </a:r>
            <a:endParaRPr lang="en-GB" b="1" dirty="0"/>
          </a:p>
        </p:txBody>
      </p:sp>
      <p:sp>
        <p:nvSpPr>
          <p:cNvPr id="3" name="Content Placeholder 2"/>
          <p:cNvSpPr>
            <a:spLocks noGrp="1"/>
          </p:cNvSpPr>
          <p:nvPr>
            <p:ph idx="1"/>
          </p:nvPr>
        </p:nvSpPr>
        <p:spPr/>
        <p:txBody>
          <a:bodyPr/>
          <a:lstStyle/>
          <a:p>
            <a:r>
              <a:rPr lang="en-GB" dirty="0"/>
              <a:t>Samuel Bonsu (Group Leader).</a:t>
            </a:r>
            <a:endParaRPr lang="en-GB"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BECNH-MARK</a:t>
            </a:r>
            <a:endParaRPr lang="en-GB" b="1" dirty="0"/>
          </a:p>
        </p:txBody>
      </p:sp>
      <p:sp>
        <p:nvSpPr>
          <p:cNvPr id="6" name="Content Placeholder 2"/>
          <p:cNvSpPr>
            <a:spLocks noGrp="1"/>
          </p:cNvSpPr>
          <p:nvPr>
            <p:ph idx="1"/>
          </p:nvPr>
        </p:nvSpPr>
        <p:spPr>
          <a:xfrm>
            <a:off x="838200" y="1825625"/>
            <a:ext cx="10515600" cy="2894157"/>
          </a:xfrm>
        </p:spPr>
        <p:txBody>
          <a:bodyPr>
            <a:normAutofit/>
          </a:bodyPr>
          <a:lstStyle/>
          <a:p>
            <a:pPr marL="0" indent="0">
              <a:buNone/>
            </a:pPr>
            <a:r>
              <a:rPr lang="en-GB" sz="2700" b="1" dirty="0">
                <a:sym typeface="+mn-ea"/>
              </a:rPr>
              <a:t>BENCH-MARKS (TARGET)	       -		</a:t>
            </a:r>
            <a:r>
              <a:rPr lang="en-GB" sz="2700" b="1" i="1" dirty="0">
                <a:sym typeface="+mn-ea"/>
              </a:rPr>
              <a:t>(ASSUMED VALUED)</a:t>
            </a:r>
            <a:endParaRPr lang="en-GB" sz="2700" b="1" dirty="0">
              <a:solidFill>
                <a:srgbClr val="7030A0"/>
              </a:solidFill>
            </a:endParaRPr>
          </a:p>
          <a:p>
            <a:pPr marL="0" indent="0">
              <a:buNone/>
            </a:pPr>
            <a:endParaRPr lang="en-GB" sz="900" b="1" dirty="0">
              <a:solidFill>
                <a:srgbClr val="7030A0"/>
              </a:solidFill>
            </a:endParaRPr>
          </a:p>
          <a:p>
            <a:pPr lvl="0"/>
            <a:r>
              <a:rPr lang="en-GB" sz="2700" dirty="0">
                <a:sym typeface="+mn-ea"/>
              </a:rPr>
              <a:t>Annual Total Cost Target		=	£1,500,000.00</a:t>
            </a:r>
            <a:endParaRPr lang="en-GB" sz="2700" dirty="0"/>
          </a:p>
          <a:p>
            <a:pPr lvl="0"/>
            <a:r>
              <a:rPr lang="en-GB" sz="2700" dirty="0">
                <a:sym typeface="+mn-ea"/>
              </a:rPr>
              <a:t>Annual Total Profit Target	=	£2,500,000.00</a:t>
            </a:r>
            <a:endParaRPr lang="en-GB" sz="2700" dirty="0"/>
          </a:p>
          <a:p>
            <a:pPr lvl="0"/>
            <a:r>
              <a:rPr lang="en-GB" sz="2700" dirty="0">
                <a:sym typeface="+mn-ea"/>
              </a:rPr>
              <a:t>Annual Revenue (Sales) Target	=	£4,000,000.00</a:t>
            </a:r>
            <a:endParaRPr lang="en-GB" sz="2700" dirty="0"/>
          </a:p>
          <a:p>
            <a:pPr lvl="0"/>
            <a:r>
              <a:rPr lang="en-GB" sz="2700" dirty="0">
                <a:sym typeface="+mn-ea"/>
              </a:rPr>
              <a:t>Annual Units Sold (Qty) Target	=	15,000</a:t>
            </a:r>
            <a:endParaRPr lang="en-GB" sz="2700" dirty="0"/>
          </a:p>
          <a:p>
            <a:pPr lvl="0"/>
            <a:endParaRPr lang="en-GB" sz="2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PERFORMANCE INDICATORS</a:t>
            </a:r>
            <a:endParaRPr lang="en-GB" b="1" dirty="0"/>
          </a:p>
        </p:txBody>
      </p:sp>
      <p:sp>
        <p:nvSpPr>
          <p:cNvPr id="3" name="Content Placeholder 2"/>
          <p:cNvSpPr>
            <a:spLocks noGrp="1"/>
          </p:cNvSpPr>
          <p:nvPr>
            <p:ph idx="1"/>
          </p:nvPr>
        </p:nvSpPr>
        <p:spPr>
          <a:xfrm>
            <a:off x="838200" y="1825625"/>
            <a:ext cx="10515600" cy="4127500"/>
          </a:xfrm>
        </p:spPr>
        <p:txBody>
          <a:bodyPr>
            <a:normAutofit fontScale="80000"/>
          </a:bodyPr>
          <a:lstStyle/>
          <a:p>
            <a:pPr marL="0" indent="0">
              <a:buNone/>
            </a:pPr>
            <a:endParaRPr lang="en-GB" sz="2700" b="1" dirty="0">
              <a:solidFill>
                <a:srgbClr val="7030A0"/>
              </a:solidFill>
            </a:endParaRPr>
          </a:p>
          <a:p>
            <a:pPr marL="0" indent="0">
              <a:buNone/>
            </a:pPr>
            <a:endParaRPr lang="en-GB" sz="900" b="1" dirty="0">
              <a:solidFill>
                <a:srgbClr val="7030A0"/>
              </a:solidFill>
            </a:endParaRPr>
          </a:p>
          <a:p>
            <a:pPr marL="514350" lvl="0" indent="-514350">
              <a:buFont typeface="+mj-lt"/>
              <a:buAutoNum type="arabicPeriod"/>
            </a:pPr>
            <a:r>
              <a:rPr lang="en-GB" sz="2700" dirty="0">
                <a:latin typeface="Calibri" panose="020F0502020204030204" pitchFamily="34" charset="0"/>
                <a:cs typeface="Calibri" panose="020F0502020204030204" pitchFamily="34" charset="0"/>
                <a:sym typeface="+mn-ea"/>
              </a:rPr>
              <a:t>Compute total profit for all regions</a:t>
            </a:r>
            <a:endParaRPr lang="en-GB" sz="2700" dirty="0">
              <a:latin typeface="Calibri" panose="020F0502020204030204" pitchFamily="34" charset="0"/>
              <a:cs typeface="Calibri" panose="020F0502020204030204" pitchFamily="34" charset="0"/>
            </a:endParaRPr>
          </a:p>
          <a:p>
            <a:pPr marL="514350" lvl="0" indent="-514350">
              <a:buFont typeface="+mj-lt"/>
              <a:buAutoNum type="arabicPeriod"/>
            </a:pPr>
            <a:r>
              <a:rPr lang="en-GB" sz="2700" dirty="0">
                <a:latin typeface="Calibri" panose="020F0502020204030204" pitchFamily="34" charset="0"/>
                <a:cs typeface="Calibri" panose="020F0502020204030204" pitchFamily="34" charset="0"/>
                <a:sym typeface="+mn-ea"/>
              </a:rPr>
              <a:t>Calculate total revenue made annually</a:t>
            </a:r>
            <a:endParaRPr lang="en-GB" sz="2700" dirty="0">
              <a:latin typeface="Calibri" panose="020F0502020204030204" pitchFamily="34" charset="0"/>
              <a:cs typeface="Calibri" panose="020F0502020204030204" pitchFamily="34" charset="0"/>
            </a:endParaRPr>
          </a:p>
          <a:p>
            <a:pPr marL="514350" lvl="0" indent="-514350">
              <a:buFont typeface="+mj-lt"/>
              <a:buAutoNum type="arabicPeriod"/>
            </a:pPr>
            <a:r>
              <a:rPr lang="en-US" sz="270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mn-ea"/>
              </a:rPr>
              <a:t>Compare total quantity sold year by year for each item type</a:t>
            </a:r>
            <a:endParaRPr lang="en-US" sz="27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514350" lvl="0" indent="-514350">
              <a:buFont typeface="+mj-lt"/>
              <a:buAutoNum type="arabicPeriod"/>
            </a:pPr>
            <a:r>
              <a:rPr lang="en-GB" sz="2700" dirty="0">
                <a:latin typeface="Calibri" panose="020F0502020204030204" pitchFamily="34" charset="0"/>
                <a:cs typeface="Calibri" panose="020F0502020204030204" pitchFamily="34" charset="0"/>
                <a:sym typeface="+mn-ea"/>
              </a:rPr>
              <a:t>Rate of total revenue achieved in all regions</a:t>
            </a:r>
            <a:endParaRPr lang="en-GB" sz="2700" dirty="0">
              <a:latin typeface="Calibri" panose="020F0502020204030204" pitchFamily="34" charset="0"/>
              <a:cs typeface="Calibri" panose="020F0502020204030204" pitchFamily="34" charset="0"/>
            </a:endParaRPr>
          </a:p>
          <a:p>
            <a:pPr marL="514350" indent="-514350">
              <a:buFont typeface="+mj-lt"/>
              <a:buAutoNum type="arabicPeriod"/>
            </a:pPr>
            <a:r>
              <a:rPr lang="en-GB" sz="2700" dirty="0">
                <a:latin typeface="Calibri" panose="020F0502020204030204" pitchFamily="34" charset="0"/>
                <a:cs typeface="Calibri" panose="020F0502020204030204" pitchFamily="34" charset="0"/>
                <a:sym typeface="+mn-ea"/>
              </a:rPr>
              <a:t>Determine the Gross Profit Margin for each item type sold</a:t>
            </a:r>
            <a:endParaRPr lang="en-GB" sz="2700" dirty="0">
              <a:latin typeface="Calibri" panose="020F0502020204030204" pitchFamily="34" charset="0"/>
              <a:cs typeface="Calibri" panose="020F0502020204030204" pitchFamily="34" charset="0"/>
            </a:endParaRPr>
          </a:p>
          <a:p>
            <a:pPr marL="514350" indent="-514350">
              <a:buFont typeface="+mj-lt"/>
              <a:buAutoNum type="arabicPeriod"/>
            </a:pPr>
            <a:r>
              <a:rPr lang="en-US" sz="2700" dirty="0">
                <a:solidFill>
                  <a:srgbClr val="000000"/>
                </a:solidFill>
                <a:effectLst/>
                <a:latin typeface="Calibri" panose="020F0502020204030204" pitchFamily="34" charset="0"/>
                <a:ea typeface="Calibri" panose="020F0502020204030204" pitchFamily="34" charset="0"/>
                <a:cs typeface="Calibri" panose="020F0502020204030204" pitchFamily="34" charset="0"/>
                <a:sym typeface="+mn-ea"/>
              </a:rPr>
              <a:t>Average amount of profit achieved annually</a:t>
            </a:r>
            <a:endParaRPr lang="en-GB" sz="2700" dirty="0">
              <a:latin typeface="Calibri" panose="020F0502020204030204" pitchFamily="34" charset="0"/>
              <a:cs typeface="Calibri" panose="020F0502020204030204" pitchFamily="34" charset="0"/>
            </a:endParaRPr>
          </a:p>
          <a:p>
            <a:pPr marL="514350" lvl="0" indent="-514350">
              <a:buFont typeface="+mj-lt"/>
              <a:buAutoNum type="arabicPeriod"/>
            </a:pPr>
            <a:r>
              <a:rPr lang="en-GB" sz="2700" dirty="0">
                <a:latin typeface="Calibri" panose="020F0502020204030204" pitchFamily="34" charset="0"/>
                <a:cs typeface="Calibri" panose="020F0502020204030204" pitchFamily="34" charset="0"/>
                <a:sym typeface="+mn-ea"/>
              </a:rPr>
              <a:t>Top 4 countries with highest and lowest revenue</a:t>
            </a:r>
            <a:endParaRPr lang="en-GB" sz="2700" dirty="0">
              <a:latin typeface="Calibri" panose="020F0502020204030204" pitchFamily="34" charset="0"/>
              <a:cs typeface="Calibri" panose="020F0502020204030204" pitchFamily="34" charset="0"/>
            </a:endParaRPr>
          </a:p>
          <a:p>
            <a:pPr marL="514350" lvl="0" indent="-514350">
              <a:buFont typeface="+mj-lt"/>
              <a:buAutoNum type="arabicPeriod"/>
            </a:pPr>
            <a:r>
              <a:rPr lang="en-GB" sz="2700" dirty="0">
                <a:latin typeface="Calibri" panose="020F0502020204030204" pitchFamily="34" charset="0"/>
                <a:cs typeface="Calibri" panose="020F0502020204030204" pitchFamily="34" charset="0"/>
                <a:sym typeface="+mn-ea"/>
              </a:rPr>
              <a:t>Determine revenue growth rate year on year</a:t>
            </a:r>
            <a:endParaRPr lang="en-GB" sz="2700" dirty="0">
              <a:latin typeface="Calibri" panose="020F0502020204030204" pitchFamily="34" charset="0"/>
              <a:cs typeface="Calibri" panose="020F0502020204030204" pitchFamily="34" charset="0"/>
            </a:endParaRPr>
          </a:p>
          <a:p>
            <a:pPr marL="514350" lvl="0" indent="-514350">
              <a:buAutoNum type="arabicPeriod"/>
            </a:pPr>
            <a:endParaRPr lang="en-GB" sz="2700" dirty="0"/>
          </a:p>
          <a:p>
            <a:pPr lvl="0"/>
            <a:endParaRPr lang="en-GB"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TERMINOLOGIES</a:t>
            </a:r>
            <a:endParaRPr lang="en-GB" b="1" dirty="0"/>
          </a:p>
        </p:txBody>
      </p:sp>
      <p:sp>
        <p:nvSpPr>
          <p:cNvPr id="3" name="Content Placeholder 2"/>
          <p:cNvSpPr>
            <a:spLocks noGrp="1"/>
          </p:cNvSpPr>
          <p:nvPr>
            <p:ph idx="1"/>
          </p:nvPr>
        </p:nvSpPr>
        <p:spPr>
          <a:xfrm>
            <a:off x="838200" y="1825625"/>
            <a:ext cx="10515600" cy="4630420"/>
          </a:xfrm>
        </p:spPr>
        <p:txBody>
          <a:bodyPr>
            <a:normAutofit lnSpcReduction="10000"/>
          </a:bodyPr>
          <a:lstStyle/>
          <a:p>
            <a:r>
              <a:rPr lang="en-GB" sz="2400" b="1" dirty="0">
                <a:solidFill>
                  <a:srgbClr val="7030A0"/>
                </a:solidFill>
              </a:rPr>
              <a:t>Profit:</a:t>
            </a:r>
            <a:r>
              <a:rPr lang="en-GB" sz="2400" dirty="0">
                <a:solidFill>
                  <a:srgbClr val="7030A0"/>
                </a:solidFill>
              </a:rPr>
              <a:t> </a:t>
            </a:r>
            <a:r>
              <a:rPr lang="en-US" altLang="en-US" sz="2400" i="1"/>
              <a:t>Profit is the financial gain that a business or individual makes from their activities after deducting all associated costs and expenses</a:t>
            </a:r>
            <a:r>
              <a:rPr lang="en-GB" altLang="en-US" sz="2400" i="1"/>
              <a:t>.</a:t>
            </a:r>
            <a:endParaRPr lang="en-GB" sz="900" b="1" dirty="0">
              <a:solidFill>
                <a:srgbClr val="7030A0"/>
              </a:solidFill>
            </a:endParaRPr>
          </a:p>
          <a:p>
            <a:pPr lvl="0"/>
            <a:r>
              <a:rPr lang="en-GB" sz="2400" b="1" dirty="0">
                <a:solidFill>
                  <a:srgbClr val="7030A0"/>
                </a:solidFill>
              </a:rPr>
              <a:t>Revenue:</a:t>
            </a:r>
            <a:r>
              <a:rPr lang="en-GB" sz="2400" b="1" dirty="0"/>
              <a:t> </a:t>
            </a:r>
            <a:r>
              <a:rPr lang="en-US" altLang="en-US" sz="2400" i="1"/>
              <a:t>Revenue is the total amount of money a business earns from its normal business activities, such as selling goods, services, or other activities that generate income.</a:t>
            </a:r>
            <a:endParaRPr lang="en-US" altLang="en-US" sz="2400" i="1"/>
          </a:p>
          <a:p>
            <a:pPr lvl="0"/>
            <a:r>
              <a:rPr lang="en-GB" altLang="en-US" sz="2400" b="1">
                <a:solidFill>
                  <a:srgbClr val="7030A0"/>
                </a:solidFill>
              </a:rPr>
              <a:t>Annually: </a:t>
            </a:r>
            <a:r>
              <a:rPr lang="en-GB" altLang="en-US" sz="2400" i="1">
                <a:solidFill>
                  <a:schemeClr val="tx1"/>
                </a:solidFill>
              </a:rPr>
              <a:t>Annually</a:t>
            </a:r>
            <a:r>
              <a:rPr lang="en-GB" altLang="en-US" sz="2400" i="1">
                <a:solidFill>
                  <a:schemeClr val="tx1"/>
                </a:solidFill>
              </a:rPr>
              <a:t> is something that occurs once a year or in the course of a year.</a:t>
            </a:r>
            <a:endParaRPr lang="en-US" altLang="en-US" i="1"/>
          </a:p>
          <a:p>
            <a:pPr lvl="0"/>
            <a:r>
              <a:rPr lang="en-GB" sz="2400" b="1" dirty="0">
                <a:solidFill>
                  <a:srgbClr val="7030A0"/>
                </a:solidFill>
              </a:rPr>
              <a:t>Gross Profit Margin:</a:t>
            </a:r>
            <a:r>
              <a:rPr lang="en-GB" sz="2400" b="1" dirty="0"/>
              <a:t> </a:t>
            </a:r>
            <a:r>
              <a:rPr lang="en-US" altLang="en-US" sz="2400" i="1"/>
              <a:t>Gross profit margin is the percentage of sales income you have left after paying for the stuff you sold</a:t>
            </a:r>
            <a:endParaRPr lang="en-US" altLang="en-US" sz="2400" i="1"/>
          </a:p>
          <a:p>
            <a:pPr lvl="0"/>
            <a:r>
              <a:rPr lang="en-GB" altLang="en-US" sz="2400" b="1">
                <a:solidFill>
                  <a:srgbClr val="7030A0"/>
                </a:solidFill>
              </a:rPr>
              <a:t>Rate:</a:t>
            </a:r>
            <a:r>
              <a:rPr lang="en-GB" altLang="en-US" sz="2400" b="1"/>
              <a:t> </a:t>
            </a:r>
            <a:r>
              <a:rPr lang="en-GB" altLang="en-US" sz="2400" i="1"/>
              <a:t>It is </a:t>
            </a:r>
            <a:r>
              <a:rPr lang="en-US" altLang="en-US" sz="2400" i="1"/>
              <a:t>a measure, quantity, or frequency, typically one measured against another quantity or measure.</a:t>
            </a:r>
            <a:endParaRPr lang="en-US" altLang="en-US" sz="2400" i="1"/>
          </a:p>
          <a:p>
            <a:pPr lvl="0"/>
            <a:r>
              <a:rPr lang="en-GB" altLang="en-US" sz="2400" b="1">
                <a:solidFill>
                  <a:srgbClr val="7030A0"/>
                </a:solidFill>
              </a:rPr>
              <a:t>Average</a:t>
            </a:r>
            <a:r>
              <a:rPr lang="en-GB" altLang="en-US" sz="2400" i="1"/>
              <a:t>: Other word is </a:t>
            </a:r>
            <a:r>
              <a:rPr lang="en-GB" altLang="en-US" sz="2400" b="1" i="1"/>
              <a:t>mean. </a:t>
            </a:r>
            <a:r>
              <a:rPr lang="en-GB" altLang="en-US" sz="2400" i="1"/>
              <a:t>Average is the the amount of something divided by the total amount.</a:t>
            </a:r>
            <a:endParaRPr lang="en-GB" altLang="en-US" sz="24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i="1" dirty="0">
                <a:solidFill>
                  <a:srgbClr val="FF0000"/>
                </a:solidFill>
              </a:rPr>
              <a:t>KPI 1: Total Profit from all Regions</a:t>
            </a:r>
            <a:endParaRPr lang="en-GB" b="1" i="1" dirty="0">
              <a:solidFill>
                <a:srgbClr val="FF0000"/>
              </a:solidFill>
            </a:endParaRPr>
          </a:p>
        </p:txBody>
      </p:sp>
      <p:sp>
        <p:nvSpPr>
          <p:cNvPr id="3" name="TextBox 2"/>
          <p:cNvSpPr txBox="1"/>
          <p:nvPr/>
        </p:nvSpPr>
        <p:spPr>
          <a:xfrm>
            <a:off x="8486775" y="669925"/>
            <a:ext cx="3578225" cy="5696585"/>
          </a:xfrm>
          <a:prstGeom prst="rect">
            <a:avLst/>
          </a:prstGeom>
          <a:noFill/>
        </p:spPr>
        <p:txBody>
          <a:bodyPr wrap="square" rtlCol="0">
            <a:noAutofit/>
          </a:bodyPr>
          <a:lstStyle/>
          <a:p>
            <a:r>
              <a:rPr lang="en-GB" altLang="en-US" sz="2000" b="1" dirty="0"/>
              <a:t>i</a:t>
            </a:r>
            <a:r>
              <a:rPr lang="en-US" sz="2000" b="1" dirty="0"/>
              <a:t>SUMMARY REPORT</a:t>
            </a:r>
            <a:endParaRPr lang="en-US" sz="2000" b="1" dirty="0"/>
          </a:p>
          <a:p>
            <a:endParaRPr lang="en-US" sz="2000" dirty="0"/>
          </a:p>
          <a:p>
            <a:r>
              <a:rPr lang="en-US" dirty="0"/>
              <a:t>From the period under review:</a:t>
            </a:r>
            <a:endParaRPr lang="en-US" dirty="0"/>
          </a:p>
          <a:p>
            <a:pPr marL="342900" indent="-342900">
              <a:buFont typeface="Arial" panose="020B0604020202020204" pitchFamily="34" charset="0"/>
              <a:buChar char="•"/>
            </a:pPr>
            <a:r>
              <a:rPr lang="en-US" dirty="0"/>
              <a:t>Total profit achieved is </a:t>
            </a:r>
            <a:r>
              <a:rPr lang="en-US" b="1" i="0" u="none" strike="noStrike" dirty="0">
                <a:solidFill>
                  <a:srgbClr val="000000"/>
                </a:solidFill>
                <a:effectLst/>
                <a:latin typeface="Calibri" panose="020F0502020204030204" pitchFamily="34" charset="0"/>
              </a:rPr>
              <a:t> </a:t>
            </a:r>
            <a:endParaRPr lang="en-US" b="1" i="0" u="none" strike="noStrike" dirty="0">
              <a:solidFill>
                <a:srgbClr val="000000"/>
              </a:solidFill>
              <a:effectLst/>
              <a:latin typeface="Calibri" panose="020F0502020204030204" pitchFamily="34" charset="0"/>
            </a:endParaRPr>
          </a:p>
          <a:p>
            <a:r>
              <a:rPr lang="en-US" b="1" i="0" u="none" strike="noStrike" dirty="0">
                <a:solidFill>
                  <a:srgbClr val="000000"/>
                </a:solidFill>
                <a:effectLst/>
                <a:latin typeface="Calibri" panose="020F0502020204030204" pitchFamily="34" charset="0"/>
              </a:rPr>
              <a:t>£ 44,168,198.40</a:t>
            </a:r>
            <a:endParaRPr lang="en-US" b="1" i="0" u="none" strike="noStrike" dirty="0">
              <a:solidFill>
                <a:srgbClr val="000000"/>
              </a:solidFill>
              <a:effectLst/>
              <a:latin typeface="Calibri" panose="020F0502020204030204" pitchFamily="34" charset="0"/>
            </a:endParaRPr>
          </a:p>
          <a:p>
            <a:pPr marL="342900" indent="-342900">
              <a:buFont typeface="Arial" panose="020B0604020202020204" pitchFamily="34" charset="0"/>
              <a:buChar char="•"/>
            </a:pPr>
            <a:r>
              <a:rPr lang="en-GB" altLang="en-US" dirty="0"/>
              <a:t>Sub-Saharan Africa and Europe are the best regions with greater profit. That is, goods are sold more in these regions. It think this happened because the two regions have many countries in it. (44 countries for Europe and 46 countries for Sub-Saharan Africa.).</a:t>
            </a:r>
            <a:endParaRPr lang="en-GB" altLang="en-US" dirty="0"/>
          </a:p>
          <a:p>
            <a:pPr marL="342900" indent="-342900">
              <a:buFont typeface="Arial" panose="020B0604020202020204" pitchFamily="34" charset="0"/>
              <a:buChar char="•"/>
            </a:pPr>
            <a:r>
              <a:rPr lang="en-GB" altLang="en-US" dirty="0"/>
              <a:t>The annual total profit target ha been achieved as the profit target is 2,500,000.</a:t>
            </a:r>
            <a:endParaRPr lang="en-GB" altLang="en-US" dirty="0"/>
          </a:p>
        </p:txBody>
      </p:sp>
      <p:graphicFrame>
        <p:nvGraphicFramePr>
          <p:cNvPr id="1039" name="Chart 1"/>
          <p:cNvGraphicFramePr/>
          <p:nvPr/>
        </p:nvGraphicFramePr>
        <p:xfrm>
          <a:off x="965200" y="1468755"/>
          <a:ext cx="6819265" cy="451929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b="1" i="1" dirty="0">
                <a:gradFill>
                  <a:gsLst>
                    <a:gs pos="0">
                      <a:srgbClr val="012D86"/>
                    </a:gs>
                    <a:gs pos="100000">
                      <a:srgbClr val="0E2557"/>
                    </a:gs>
                  </a:gsLst>
                  <a:lin scaled="0"/>
                </a:gradFill>
              </a:rPr>
              <a:t>KPI 2: Total Revenue achieved Annually.</a:t>
            </a:r>
            <a:endParaRPr lang="en-GB" b="1" i="1" dirty="0">
              <a:gradFill>
                <a:gsLst>
                  <a:gs pos="0">
                    <a:srgbClr val="012D86"/>
                  </a:gs>
                  <a:gs pos="100000">
                    <a:srgbClr val="0E2557"/>
                  </a:gs>
                </a:gsLst>
                <a:lin scaled="0"/>
              </a:gradFill>
            </a:endParaRPr>
          </a:p>
        </p:txBody>
      </p:sp>
      <p:sp>
        <p:nvSpPr>
          <p:cNvPr id="3" name="TextBox 2"/>
          <p:cNvSpPr txBox="1"/>
          <p:nvPr/>
        </p:nvSpPr>
        <p:spPr>
          <a:xfrm>
            <a:off x="8806668" y="1161206"/>
            <a:ext cx="3043587" cy="4092575"/>
          </a:xfrm>
          <a:prstGeom prst="rect">
            <a:avLst/>
          </a:prstGeom>
          <a:noFill/>
        </p:spPr>
        <p:txBody>
          <a:bodyPr wrap="square" rtlCol="0">
            <a:spAutoFit/>
          </a:bodyPr>
          <a:lstStyle/>
          <a:p>
            <a:r>
              <a:rPr lang="en-US" sz="2000" b="1" dirty="0"/>
              <a:t>SUMMARY REPORT</a:t>
            </a:r>
            <a:endParaRPr lang="en-US" sz="2000" dirty="0"/>
          </a:p>
          <a:p>
            <a:pPr marL="285750" indent="-285750">
              <a:buFont typeface="Arial" panose="020B0604020202020204" pitchFamily="34" charset="0"/>
              <a:buChar char="•"/>
            </a:pPr>
            <a:r>
              <a:rPr lang="en-GB" altLang="en-US" sz="2000" dirty="0"/>
              <a:t>In 20212, 22 items types were sold. As the graph shows. After that there have been fluctuations in the revenue made.</a:t>
            </a:r>
            <a:endParaRPr lang="en-GB" altLang="en-US" sz="2000" dirty="0"/>
          </a:p>
          <a:p>
            <a:pPr marL="285750" indent="-285750">
              <a:buFont typeface="Arial" panose="020B0604020202020204" pitchFamily="34" charset="0"/>
              <a:buChar char="•"/>
            </a:pPr>
            <a:r>
              <a:rPr lang="en-GB" altLang="en-US" sz="2000" dirty="0"/>
              <a:t>The total revenue achieved is </a:t>
            </a:r>
            <a:r>
              <a:rPr sz="2000">
                <a:solidFill>
                  <a:srgbClr val="000000"/>
                </a:solidFill>
                <a:latin typeface="Calibri" panose="020F0502020204030204"/>
                <a:ea typeface="Calibri" panose="020F0502020204030204"/>
                <a:sym typeface="+mn-ea"/>
              </a:rPr>
              <a:t>£85,303,514.36 </a:t>
            </a:r>
            <a:endParaRPr lang="en-GB" altLang="en-US" sz="2000" dirty="0"/>
          </a:p>
          <a:p>
            <a:pPr marL="285750" indent="-285750">
              <a:buFont typeface="Arial" panose="020B0604020202020204" pitchFamily="34" charset="0"/>
              <a:buChar char="•"/>
            </a:pPr>
            <a:r>
              <a:rPr lang="en-GB" altLang="en-US" sz="2000" dirty="0"/>
              <a:t>With this, the annual revenue target has been achieved with the target being £4,000,000.</a:t>
            </a:r>
            <a:endParaRPr lang="en-GB" altLang="en-US" sz="2000" dirty="0"/>
          </a:p>
        </p:txBody>
      </p:sp>
      <p:graphicFrame>
        <p:nvGraphicFramePr>
          <p:cNvPr id="9" name="Chart 8"/>
          <p:cNvGraphicFramePr/>
          <p:nvPr/>
        </p:nvGraphicFramePr>
        <p:xfrm>
          <a:off x="458470" y="1161415"/>
          <a:ext cx="7707630" cy="538924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fontScale="90000"/>
          </a:bodyPr>
          <a:lstStyle/>
          <a:p>
            <a:r>
              <a:rPr lang="en-GB" b="1" i="1" dirty="0">
                <a:solidFill>
                  <a:schemeClr val="accent2"/>
                </a:solidFill>
              </a:rPr>
              <a:t>KPI 3: </a:t>
            </a:r>
            <a:r>
              <a:rPr lang="en-US" altLang="en-US" b="1" i="1">
                <a:solidFill>
                  <a:schemeClr val="accent2"/>
                </a:solidFill>
              </a:rPr>
              <a:t>Total Quantity sold Annually for each Item Type.</a:t>
            </a:r>
            <a:endParaRPr lang="en-US" altLang="en-US" b="1" i="1">
              <a:solidFill>
                <a:schemeClr val="accent2"/>
              </a:solidFill>
            </a:endParaRPr>
          </a:p>
        </p:txBody>
      </p:sp>
      <p:sp>
        <p:nvSpPr>
          <p:cNvPr id="3" name="TextBox 2"/>
          <p:cNvSpPr txBox="1"/>
          <p:nvPr/>
        </p:nvSpPr>
        <p:spPr>
          <a:xfrm>
            <a:off x="8820736" y="1189341"/>
            <a:ext cx="3029519" cy="3476625"/>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sz="2000" dirty="0"/>
              <a:t>With this graph, beverages were not sold in 2010. Not beverages only.Some of the items were not sold in some years. The item that had the greatest amount sold in all the years except 2011 is cosmetics.</a:t>
            </a:r>
            <a:endParaRPr lang="en-GB" altLang="en-US" sz="2000" dirty="0"/>
          </a:p>
        </p:txBody>
      </p:sp>
      <p:graphicFrame>
        <p:nvGraphicFramePr>
          <p:cNvPr id="1041" name="Chart 1"/>
          <p:cNvGraphicFramePr/>
          <p:nvPr/>
        </p:nvGraphicFramePr>
        <p:xfrm>
          <a:off x="553720" y="1468120"/>
          <a:ext cx="7656830" cy="4966970"/>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 Box 3"/>
          <p:cNvSpPr txBox="1"/>
          <p:nvPr/>
        </p:nvSpPr>
        <p:spPr>
          <a:xfrm>
            <a:off x="2553970" y="636270"/>
            <a:ext cx="4064000" cy="368300"/>
          </a:xfrm>
          <a:prstGeom prst="rect">
            <a:avLst/>
          </a:prstGeom>
          <a:noFill/>
        </p:spPr>
        <p:txBody>
          <a:bodyPr wrap="square" rtlCol="0">
            <a:spAutoFit/>
          </a:bodyPr>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7119</Words>
  <Application>WPS Slides</Application>
  <PresentationFormat>Widescreen</PresentationFormat>
  <Paragraphs>127</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vt:lpstr>
      <vt:lpstr>Calibri</vt:lpstr>
      <vt:lpstr>Calibri</vt:lpstr>
      <vt:lpstr>Calibri Light</vt:lpstr>
      <vt:lpstr>Microsoft YaHei</vt:lpstr>
      <vt:lpstr>Arial Unicode MS</vt:lpstr>
      <vt:lpstr>Office Theme</vt:lpstr>
      <vt:lpstr>SYLIP CORPORATION</vt:lpstr>
      <vt:lpstr>GROUP NAME AND TEAM MEMBERS</vt:lpstr>
      <vt:lpstr>BECNH-MARK</vt:lpstr>
      <vt:lpstr>KEY PERFORMANCE INDICATORS</vt:lpstr>
      <vt:lpstr>TERMINOLOGIES</vt:lpstr>
      <vt:lpstr>PowerPoint 演示文稿</vt:lpstr>
      <vt:lpstr>KPI 1: Total Profit from all Regions</vt:lpstr>
      <vt:lpstr>KPI 2: Total Revenue achieved Annually.</vt:lpstr>
      <vt:lpstr>KPI 3: Total Quantity sold Annually for each Item Type.</vt:lpstr>
      <vt:lpstr>KPI 4: Rate of Total Revenue for Regions.</vt:lpstr>
      <vt:lpstr>KPI 5: Gross Profit Margin for Item Types.</vt:lpstr>
      <vt:lpstr>KPI 6: Average Amount of Profit achieved Annually.</vt:lpstr>
      <vt:lpstr>KPI 7: Top 4 countries with highest and lowest revenue.</vt:lpstr>
      <vt:lpstr>KPI 8: Revenue Growth rate year by year.</vt:lpstr>
      <vt:lpstr>CONCLUSION.</vt:lpstr>
      <vt:lpstr>RECOMMENDATION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SALES AND MARKETING REPORT</dc:title>
  <dc:creator>Emmanuel</dc:creator>
  <cp:lastModifiedBy>Samuel k</cp:lastModifiedBy>
  <cp:revision>466</cp:revision>
  <dcterms:created xsi:type="dcterms:W3CDTF">2021-03-24T06:06:00Z</dcterms:created>
  <dcterms:modified xsi:type="dcterms:W3CDTF">2025-04-08T16:21:42Z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F6944BEA9A704C11A1732D9656D90364_13</vt:lpwstr>
  </property>
  <property fmtid="{D5CDD505-2E9C-101B-9397-08002B2CF9AE}" pid="3" name="KSOProductBuildVer">
    <vt:lpwstr>1033-12.2.0.20782</vt:lpwstr>
  </property>
</Properties>
</file>