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olors1.xml" ContentType="application/vnd.ms-office.chartcolorstyle+xml"/>
  <Override PartName="/ppt/charts/colors2.xml" ContentType="application/vnd.ms-office.chartcolorstyle+xml"/>
  <Override PartName="/ppt/charts/colors3.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style1.xml" ContentType="application/vnd.ms-office.chartstyle+xml"/>
  <Override PartName="/ppt/charts/style2.xml" ContentType="application/vnd.ms-office.chartstyle+xml"/>
  <Override PartName="/ppt/charts/style3.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256" r:id="rId3"/>
    <p:sldId id="258" r:id="rId4"/>
    <p:sldId id="260" r:id="rId5"/>
    <p:sldId id="277" r:id="rId6"/>
    <p:sldId id="274" r:id="rId7"/>
    <p:sldId id="279" r:id="rId8"/>
    <p:sldId id="261" r:id="rId9"/>
    <p:sldId id="264" r:id="rId10"/>
    <p:sldId id="265" r:id="rId11"/>
    <p:sldId id="266" r:id="rId12"/>
    <p:sldId id="278" r:id="rId13"/>
    <p:sldId id="267" r:id="rId14"/>
    <p:sldId id="273" r:id="rId15"/>
    <p:sldId id="2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68" d="100"/>
          <a:sy n="68" d="100"/>
        </p:scale>
        <p:origin x="61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handoutMaster" Target="handoutMasters/handoutMaster1.xml"/><Relationship Id="rId17" Type="http://schemas.openxmlformats.org/officeDocument/2006/relationships/notesMaster" Target="notesMasters/notesMaster1.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oleObject" Target="file:///C:\Users\Samuel%20Boateng%20Bonsu\Desktop\ACUK\Internship_Program\2nd%20Assignment\ACUK%20-%20Facebook%20Ads%20Campaigns%20October.xlsx" TargetMode="External"/></Relationships>
</file>

<file path=ppt/charts/_rels/chart2.xml.rels><?xml version="1.0" encoding="UTF-8" standalone="yes"?>
<Relationships xmlns="http://schemas.openxmlformats.org/package/2006/relationships"><Relationship Id="rId3" Type="http://schemas.microsoft.com/office/2011/relationships/chartColorStyle" Target="colors2.xml"/><Relationship Id="rId2" Type="http://schemas.microsoft.com/office/2011/relationships/chartStyle" Target="style2.xml"/><Relationship Id="rId1" Type="http://schemas.openxmlformats.org/officeDocument/2006/relationships/oleObject" Target="file:///C:\Users\Samuel%20Boateng%20Bonsu\Desktop\ACUK\Internship_Program\2nd%20Assignment\ACUK%20-%20Facebook%20Ads%20Campaigns%20October.xlsx" TargetMode="External"/></Relationships>
</file>

<file path=ppt/charts/_rels/chart3.xml.rels><?xml version="1.0" encoding="UTF-8" standalone="yes"?>
<Relationships xmlns="http://schemas.openxmlformats.org/package/2006/relationships"><Relationship Id="rId3" Type="http://schemas.microsoft.com/office/2011/relationships/chartColorStyle" Target="colors3.xml"/><Relationship Id="rId2" Type="http://schemas.microsoft.com/office/2011/relationships/chartStyle" Target="style3.xml"/><Relationship Id="rId1" Type="http://schemas.openxmlformats.org/officeDocument/2006/relationships/oleObject" Target="file:///C:\Users\Samuel%20Boateng%20Bonsu\Desktop\ACUK\Internship_Program\2nd%20Assignment\ACUK%20-%20Facebook%20Ads%20Campaigns%20October.xlsx" TargetMode="External"/></Relationships>
</file>

<file path=ppt/charts/_rels/chart4.xml.rels><?xml version="1.0" encoding="UTF-8" standalone="yes"?>
<Relationships xmlns="http://schemas.openxmlformats.org/package/2006/relationships"><Relationship Id="rId3" Type="http://schemas.microsoft.com/office/2011/relationships/chartColorStyle" Target="colors4.xml"/><Relationship Id="rId2" Type="http://schemas.microsoft.com/office/2011/relationships/chartStyle" Target="style4.xml"/><Relationship Id="rId1" Type="http://schemas.openxmlformats.org/officeDocument/2006/relationships/oleObject" Target="file:///C:\Users\Samuel%20Boateng%20Bonsu\Desktop\ACUK\Internship_Program\2nd%20Assignment\ACUK%20-%20Facebook%20Ads%20Campaigns%20October.xlsx" TargetMode="External"/></Relationships>
</file>

<file path=ppt/charts/_rels/chart5.xml.rels><?xml version="1.0" encoding="UTF-8" standalone="yes"?>
<Relationships xmlns="http://schemas.openxmlformats.org/package/2006/relationships"><Relationship Id="rId3" Type="http://schemas.microsoft.com/office/2011/relationships/chartColorStyle" Target="colors5.xml"/><Relationship Id="rId2" Type="http://schemas.microsoft.com/office/2011/relationships/chartStyle" Target="style5.xml"/><Relationship Id="rId1" Type="http://schemas.openxmlformats.org/officeDocument/2006/relationships/oleObject" Target="file:///C:\Users\Samuel%20Boateng%20Bonsu\Desktop\ACUK\Internship_Program\2nd%20Assignment\ACUK%20-%20Facebook%20Ads%20Campaigns%20October.xlsx" TargetMode="External"/></Relationships>
</file>

<file path=ppt/charts/_rels/chart6.xml.rels><?xml version="1.0" encoding="UTF-8" standalone="yes"?>
<Relationships xmlns="http://schemas.openxmlformats.org/package/2006/relationships"><Relationship Id="rId3" Type="http://schemas.microsoft.com/office/2011/relationships/chartColorStyle" Target="colors6.xml"/><Relationship Id="rId2" Type="http://schemas.microsoft.com/office/2011/relationships/chartStyle" Target="style6.xml"/><Relationship Id="rId1" Type="http://schemas.openxmlformats.org/officeDocument/2006/relationships/oleObject" Target="file:///C:\Users\Samuel%20Boateng%20Bonsu\Desktop\ACUK\Internship_Program\2nd%20Assignment\ACUK%20-%20Facebook%20Ads%20Campaigns%20October.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[ACUK - Facebook Ads Campaigns October.xlsx]Sheet3!PivotTable15</c:name>
    <c:fmtId val="-1"/>
  </c:pivotSource>
  <c:chart>
    <c:title>
      <c:tx>
        <c:rich>
          <a:bodyPr rot="0" spcFirstLastPara="0" vertOverflow="ellipsis" vert="horz" wrap="square" anchor="ctr" anchorCtr="1"/>
          <a:lstStyle/>
          <a:p>
            <a:pPr defTabSz="914400">
              <a:defRPr lang="en-US" sz="1400" b="1" i="1" u="none" strike="noStrike" kern="1200" baseline="0">
                <a:solidFill>
                  <a:schemeClr val="tx1">
                    <a:lumMod val="75000"/>
                    <a:lumOff val="25000"/>
                  </a:schemeClr>
                </a:solidFill>
                <a:latin typeface="+mn-lt"/>
                <a:ea typeface="+mn-ea"/>
                <a:cs typeface="+mn-cs"/>
              </a:defRPr>
            </a:pPr>
            <a:r>
              <a:rPr lang="en-GB" altLang="en-US" i="1"/>
              <a:t>Number of Campign by Country</a:t>
            </a:r>
            <a:endParaRPr lang="en-GB" altLang="en-US" i="1"/>
          </a:p>
        </c:rich>
      </c:tx>
      <c:layout/>
      <c:overlay val="0"/>
      <c:spPr>
        <a:noFill/>
        <a:ln>
          <a:noFill/>
        </a:ln>
        <a:effectLst/>
      </c:spPr>
    </c:title>
    <c:autoTitleDeleted val="0"/>
    <c:plotArea>
      <c:layout/>
      <c:barChart>
        <c:barDir val="col"/>
        <c:grouping val="clustered"/>
        <c:varyColors val="0"/>
        <c:ser>
          <c:idx val="0"/>
          <c:order val="0"/>
          <c:tx>
            <c:strRef>
              <c:f>'[ACUK - Facebook Ads Campaigns October.xlsx]Sheet3'!$B$3</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'[ACUK - Facebook Ads Campaigns October.xlsx]Sheet3'!$A$4:$A$7</c:f>
              <c:strCache>
                <c:ptCount val="3"/>
                <c:pt idx="0">
                  <c:v>General/Unspecified</c:v>
                </c:pt>
                <c:pt idx="1">
                  <c:v>Nigeria</c:v>
                </c:pt>
                <c:pt idx="2">
                  <c:v>United Kingdom</c:v>
                </c:pt>
              </c:strCache>
            </c:strRef>
          </c:cat>
          <c:val>
            <c:numRef>
              <c:f>'[ACUK - Facebook Ads Campaigns October.xlsx]Sheet3'!$B$4:$B$7</c:f>
              <c:numCache>
                <c:formatCode>General</c:formatCode>
                <c:ptCount val="3"/>
                <c:pt idx="0">
                  <c:v>7</c:v>
                </c:pt>
                <c:pt idx="1">
                  <c:v>11</c:v>
                </c:pt>
                <c:pt idx="2">
                  <c:v>30</c:v>
                </c:pt>
              </c:numCache>
            </c:numRef>
          </c:val>
        </c:ser>
        <c:dLbls>
          <c:showLegendKey val="0"/>
          <c:showVal val="1"/>
          <c:showCatName val="0"/>
          <c:showSerName val="0"/>
          <c:showPercent val="0"/>
          <c:showBubbleSize val="0"/>
        </c:dLbls>
        <c:gapWidth val="140"/>
        <c:overlap val="0"/>
        <c:axId val="339634128"/>
        <c:axId val="774565643"/>
      </c:barChart>
      <c:catAx>
        <c:axId val="339634128"/>
        <c:scaling>
          <c:orientation val="minMax"/>
        </c:scaling>
        <c:delete val="0"/>
        <c:axPos val="b"/>
        <c:title>
          <c:tx>
            <c:rich>
              <a:bodyPr rot="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Country</a:t>
                </a:r>
                <a:endParaRPr lang="en-GB" altLang="en-US" b="1" i="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74565643"/>
        <c:crosses val="autoZero"/>
        <c:auto val="1"/>
        <c:lblAlgn val="ctr"/>
        <c:lblOffset val="100"/>
        <c:noMultiLvlLbl val="0"/>
      </c:catAx>
      <c:valAx>
        <c:axId val="774565643"/>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Number of Campigns</a:t>
                </a:r>
                <a:endParaRPr lang="en-GB" altLang="en-US" b="1" i="1"/>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39634128"/>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521cc161-90ef-4e47-9dbc-a8a780dc61a2}"/>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[ACUK - Facebook Ads Campaigns October.xlsx]Sheet3!PivotTable16</c:name>
    <c:fmtId val="-1"/>
  </c:pivotSource>
  <c:chart>
    <c:title>
      <c:tx>
        <c:rich>
          <a:bodyPr rot="0" spcFirstLastPara="0" vertOverflow="ellipsis" vert="horz" wrap="square" anchor="ctr" anchorCtr="1"/>
          <a:lstStyle/>
          <a:p>
            <a:pPr defTabSz="914400">
              <a:defRPr lang="en-US" sz="1400" b="1" i="1" u="none" strike="noStrike" kern="1200" baseline="0">
                <a:solidFill>
                  <a:schemeClr val="tx1">
                    <a:lumMod val="75000"/>
                    <a:lumOff val="25000"/>
                  </a:schemeClr>
                </a:solidFill>
                <a:latin typeface="+mn-lt"/>
                <a:ea typeface="+mn-ea"/>
                <a:cs typeface="+mn-cs"/>
              </a:defRPr>
            </a:pPr>
            <a:r>
              <a:rPr lang="en-GB" altLang="en-US" i="1"/>
              <a:t>Average Number of Campaigns by Country on Monthly basis.</a:t>
            </a:r>
            <a:endParaRPr lang="en-GB" altLang="en-US" i="1"/>
          </a:p>
        </c:rich>
      </c:tx>
      <c:layout/>
      <c:overlay val="0"/>
      <c:spPr>
        <a:noFill/>
        <a:ln>
          <a:noFill/>
        </a:ln>
        <a:effectLst/>
      </c:spPr>
    </c:title>
    <c:autoTitleDeleted val="0"/>
    <c:plotArea>
      <c:layout/>
      <c:barChart>
        <c:barDir val="col"/>
        <c:grouping val="clustered"/>
        <c:varyColors val="0"/>
        <c:ser>
          <c:idx val="0"/>
          <c:order val="0"/>
          <c:tx>
            <c:strRef>
              <c:f>'[ACUK - Facebook Ads Campaigns October.xlsx]Sheet3'!$B$15:$B$16</c:f>
              <c:strCache>
                <c:ptCount val="1"/>
                <c:pt idx="0">
                  <c:v>October</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'[ACUK - Facebook Ads Campaigns October.xlsx]Sheet3'!$A$17:$A$19</c:f>
              <c:strCache>
                <c:ptCount val="3"/>
                <c:pt idx="0">
                  <c:v>General/Unspecified</c:v>
                </c:pt>
                <c:pt idx="1">
                  <c:v>Nigeria</c:v>
                </c:pt>
                <c:pt idx="2">
                  <c:v>United Kingdom</c:v>
                </c:pt>
              </c:strCache>
            </c:strRef>
          </c:cat>
          <c:val>
            <c:numRef>
              <c:f>'[ACUK - Facebook Ads Campaigns October.xlsx]Sheet3'!$B$17:$B$19</c:f>
              <c:numCache>
                <c:formatCode>General</c:formatCode>
                <c:ptCount val="3"/>
                <c:pt idx="0">
                  <c:v>2</c:v>
                </c:pt>
                <c:pt idx="1">
                  <c:v>4</c:v>
                </c:pt>
                <c:pt idx="2">
                  <c:v>6</c:v>
                </c:pt>
              </c:numCache>
            </c:numRef>
          </c:val>
        </c:ser>
        <c:ser>
          <c:idx val="1"/>
          <c:order val="1"/>
          <c:tx>
            <c:strRef>
              <c:f>'[ACUK - Facebook Ads Campaigns October.xlsx]Sheet3'!$C$15:$C$16</c:f>
              <c:strCache>
                <c:ptCount val="1"/>
                <c:pt idx="0">
                  <c:v>November</c:v>
                </c:pt>
              </c:strCache>
            </c:strRef>
          </c:tx>
          <c:spPr>
            <a:solidFill>
              <a:schemeClr val="accent2"/>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'[ACUK - Facebook Ads Campaigns October.xlsx]Sheet3'!$A$17:$A$19</c:f>
              <c:strCache>
                <c:ptCount val="3"/>
                <c:pt idx="0">
                  <c:v>General/Unspecified</c:v>
                </c:pt>
                <c:pt idx="1">
                  <c:v>Nigeria</c:v>
                </c:pt>
                <c:pt idx="2">
                  <c:v>United Kingdom</c:v>
                </c:pt>
              </c:strCache>
            </c:strRef>
          </c:cat>
          <c:val>
            <c:numRef>
              <c:f>'[ACUK - Facebook Ads Campaigns October.xlsx]Sheet3'!$C$17:$C$19</c:f>
              <c:numCache>
                <c:formatCode>General</c:formatCode>
                <c:ptCount val="3"/>
                <c:pt idx="0">
                  <c:v>3</c:v>
                </c:pt>
                <c:pt idx="1">
                  <c:v>4</c:v>
                </c:pt>
                <c:pt idx="2">
                  <c:v>14</c:v>
                </c:pt>
              </c:numCache>
            </c:numRef>
          </c:val>
        </c:ser>
        <c:ser>
          <c:idx val="2"/>
          <c:order val="2"/>
          <c:tx>
            <c:strRef>
              <c:f>'[ACUK - Facebook Ads Campaigns October.xlsx]Sheet3'!$D$15:$D$16</c:f>
              <c:strCache>
                <c:ptCount val="1"/>
                <c:pt idx="0">
                  <c:v>December</c:v>
                </c:pt>
              </c:strCache>
            </c:strRef>
          </c:tx>
          <c:spPr>
            <a:solidFill>
              <a:schemeClr val="accent3"/>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0"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'[ACUK - Facebook Ads Campaigns October.xlsx]Sheet3'!$A$17:$A$19</c:f>
              <c:strCache>
                <c:ptCount val="3"/>
                <c:pt idx="0">
                  <c:v>General/Unspecified</c:v>
                </c:pt>
                <c:pt idx="1">
                  <c:v>Nigeria</c:v>
                </c:pt>
                <c:pt idx="2">
                  <c:v>United Kingdom</c:v>
                </c:pt>
              </c:strCache>
            </c:strRef>
          </c:cat>
          <c:val>
            <c:numRef>
              <c:f>'[ACUK - Facebook Ads Campaigns October.xlsx]Sheet3'!$D$17:$D$19</c:f>
              <c:numCache>
                <c:formatCode>General</c:formatCode>
                <c:ptCount val="3"/>
                <c:pt idx="0">
                  <c:v>2</c:v>
                </c:pt>
                <c:pt idx="1">
                  <c:v>3</c:v>
                </c:pt>
                <c:pt idx="2">
                  <c:v>10</c:v>
                </c:pt>
              </c:numCache>
            </c:numRef>
          </c:val>
        </c:ser>
        <c:dLbls>
          <c:showLegendKey val="0"/>
          <c:showVal val="1"/>
          <c:showCatName val="0"/>
          <c:showSerName val="0"/>
          <c:showPercent val="0"/>
          <c:showBubbleSize val="0"/>
        </c:dLbls>
        <c:gapWidth val="246"/>
        <c:overlap val="-28"/>
        <c:axId val="344474480"/>
        <c:axId val="490093479"/>
      </c:barChart>
      <c:catAx>
        <c:axId val="344474480"/>
        <c:scaling>
          <c:orientation val="minMax"/>
        </c:scaling>
        <c:delete val="0"/>
        <c:axPos val="b"/>
        <c:title>
          <c:tx>
            <c:rich>
              <a:bodyPr rot="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Country</a:t>
                </a:r>
                <a:endParaRPr lang="en-GB" altLang="en-US" b="1" i="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490093479"/>
        <c:crosses val="autoZero"/>
        <c:auto val="1"/>
        <c:lblAlgn val="ctr"/>
        <c:lblOffset val="100"/>
        <c:noMultiLvlLbl val="0"/>
      </c:catAx>
      <c:valAx>
        <c:axId val="490093479"/>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Average of Campaigns</a:t>
                </a:r>
                <a:endParaRPr lang="en-GB" altLang="en-US" b="1" i="1"/>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344474480"/>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6605cd3-9041-48a6-8639-f070f9769275}"/>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[ACUK - Facebook Ads Campaigns October.xlsx]Sheet3!PivotTable17</c:name>
    <c:fmtId val="-1"/>
  </c:pivotSource>
  <c:chart>
    <c:title>
      <c:tx>
        <c:rich>
          <a:bodyPr rot="0" spcFirstLastPara="0" vertOverflow="ellipsis" vert="horz" wrap="square" anchor="ctr" anchorCtr="1"/>
          <a:lstStyle/>
          <a:p>
            <a:pPr defTabSz="914400">
              <a:defRPr lang="en-US" sz="1400" b="1" i="1" u="none" strike="noStrike" kern="1200" baseline="0">
                <a:solidFill>
                  <a:schemeClr val="tx1">
                    <a:lumMod val="75000"/>
                    <a:lumOff val="25000"/>
                  </a:schemeClr>
                </a:solidFill>
                <a:latin typeface="+mn-lt"/>
                <a:ea typeface="+mn-ea"/>
                <a:cs typeface="+mn-cs"/>
              </a:defRPr>
            </a:pPr>
            <a:r>
              <a:rPr lang="en-GB" altLang="en-US" i="1"/>
              <a:t>Status of Campaigns by Country.</a:t>
            </a:r>
            <a:endParaRPr lang="en-GB" altLang="en-US" i="1"/>
          </a:p>
        </c:rich>
      </c:tx>
      <c:layout/>
      <c:overlay val="0"/>
      <c:spPr>
        <a:noFill/>
        <a:ln>
          <a:noFill/>
        </a:ln>
        <a:effectLst/>
      </c:spPr>
    </c:title>
    <c:autoTitleDeleted val="0"/>
    <c:plotArea>
      <c:layout/>
      <c:barChart>
        <c:barDir val="col"/>
        <c:grouping val="stacked"/>
        <c:varyColors val="0"/>
        <c:ser>
          <c:idx val="0"/>
          <c:order val="0"/>
          <c:tx>
            <c:strRef>
              <c:f>'[ACUK - Facebook Ads Campaigns October.xlsx]Sheet3'!$B$25:$B$26</c:f>
              <c:strCache>
                <c:ptCount val="1"/>
                <c:pt idx="0">
                  <c:v>inactive</c:v>
                </c:pt>
              </c:strCache>
            </c:strRef>
          </c:tx>
          <c:spPr>
            <a:solidFill>
              <a:schemeClr val="accent1"/>
            </a:solidFill>
            <a:ln>
              <a:solidFill>
                <a:schemeClr val="bg1"/>
              </a:solidFill>
            </a:ln>
            <a:effectLst/>
          </c:spPr>
          <c:invertIfNegative val="0"/>
          <c:dLbls>
            <c:delete val="1"/>
          </c:dLbls>
          <c:cat>
            <c:strRef>
              <c:f>'[ACUK - Facebook Ads Campaigns October.xlsx]Sheet3'!$A$27:$A$29</c:f>
              <c:strCache>
                <c:ptCount val="3"/>
                <c:pt idx="0">
                  <c:v>General/Unspecified</c:v>
                </c:pt>
                <c:pt idx="1">
                  <c:v>Nigeria</c:v>
                </c:pt>
                <c:pt idx="2">
                  <c:v>United Kingdom</c:v>
                </c:pt>
              </c:strCache>
            </c:strRef>
          </c:cat>
          <c:val>
            <c:numRef>
              <c:f>'[ACUK - Facebook Ads Campaigns October.xlsx]Sheet3'!$B$27:$B$29</c:f>
              <c:numCache>
                <c:formatCode>General</c:formatCode>
                <c:ptCount val="3"/>
                <c:pt idx="0">
                  <c:v>2</c:v>
                </c:pt>
                <c:pt idx="1">
                  <c:v>3</c:v>
                </c:pt>
                <c:pt idx="2">
                  <c:v>14</c:v>
                </c:pt>
              </c:numCache>
            </c:numRef>
          </c:val>
        </c:ser>
        <c:ser>
          <c:idx val="1"/>
          <c:order val="1"/>
          <c:tx>
            <c:strRef>
              <c:f>'[ACUK - Facebook Ads Campaigns October.xlsx]Sheet3'!$C$25:$C$26</c:f>
              <c:strCache>
                <c:ptCount val="1"/>
                <c:pt idx="0">
                  <c:v>completed</c:v>
                </c:pt>
              </c:strCache>
            </c:strRef>
          </c:tx>
          <c:spPr>
            <a:solidFill>
              <a:schemeClr val="accent2"/>
            </a:solidFill>
            <a:ln>
              <a:solidFill>
                <a:schemeClr val="bg1"/>
              </a:solidFill>
            </a:ln>
            <a:effectLst/>
          </c:spPr>
          <c:invertIfNegative val="0"/>
          <c:dLbls>
            <c:delete val="1"/>
          </c:dLbls>
          <c:cat>
            <c:strRef>
              <c:f>'[ACUK - Facebook Ads Campaigns October.xlsx]Sheet3'!$A$27:$A$29</c:f>
              <c:strCache>
                <c:ptCount val="3"/>
                <c:pt idx="0">
                  <c:v>General/Unspecified</c:v>
                </c:pt>
                <c:pt idx="1">
                  <c:v>Nigeria</c:v>
                </c:pt>
                <c:pt idx="2">
                  <c:v>United Kingdom</c:v>
                </c:pt>
              </c:strCache>
            </c:strRef>
          </c:cat>
          <c:val>
            <c:numRef>
              <c:f>'[ACUK - Facebook Ads Campaigns October.xlsx]Sheet3'!$C$27:$C$29</c:f>
              <c:numCache>
                <c:formatCode>General</c:formatCode>
                <c:ptCount val="3"/>
                <c:pt idx="0">
                  <c:v>5</c:v>
                </c:pt>
                <c:pt idx="1">
                  <c:v>7</c:v>
                </c:pt>
                <c:pt idx="2">
                  <c:v>11</c:v>
                </c:pt>
              </c:numCache>
            </c:numRef>
          </c:val>
        </c:ser>
        <c:ser>
          <c:idx val="2"/>
          <c:order val="2"/>
          <c:tx>
            <c:strRef>
              <c:f>'[ACUK - Facebook Ads Campaigns October.xlsx]Sheet3'!$D$25:$D$26</c:f>
              <c:strCache>
                <c:ptCount val="1"/>
                <c:pt idx="0">
                  <c:v>not_delivering</c:v>
                </c:pt>
              </c:strCache>
            </c:strRef>
          </c:tx>
          <c:spPr>
            <a:solidFill>
              <a:schemeClr val="accent3"/>
            </a:solidFill>
            <a:ln>
              <a:solidFill>
                <a:schemeClr val="bg1"/>
              </a:solidFill>
            </a:ln>
            <a:effectLst/>
          </c:spPr>
          <c:invertIfNegative val="0"/>
          <c:dLbls>
            <c:delete val="1"/>
          </c:dLbls>
          <c:cat>
            <c:strRef>
              <c:f>'[ACUK - Facebook Ads Campaigns October.xlsx]Sheet3'!$A$27:$A$29</c:f>
              <c:strCache>
                <c:ptCount val="3"/>
                <c:pt idx="0">
                  <c:v>General/Unspecified</c:v>
                </c:pt>
                <c:pt idx="1">
                  <c:v>Nigeria</c:v>
                </c:pt>
                <c:pt idx="2">
                  <c:v>United Kingdom</c:v>
                </c:pt>
              </c:strCache>
            </c:strRef>
          </c:cat>
          <c:val>
            <c:numRef>
              <c:f>'[ACUK - Facebook Ads Campaigns October.xlsx]Sheet3'!$D$27:$D$29</c:f>
              <c:numCache>
                <c:formatCode>General</c:formatCode>
                <c:ptCount val="3"/>
                <c:pt idx="2">
                  <c:v>1</c:v>
                </c:pt>
              </c:numCache>
            </c:numRef>
          </c:val>
        </c:ser>
        <c:ser>
          <c:idx val="3"/>
          <c:order val="3"/>
          <c:tx>
            <c:strRef>
              <c:f>'[ACUK - Facebook Ads Campaigns October.xlsx]Sheet3'!$E$25:$E$26</c:f>
              <c:strCache>
                <c:ptCount val="1"/>
                <c:pt idx="0">
                  <c:v>active</c:v>
                </c:pt>
              </c:strCache>
            </c:strRef>
          </c:tx>
          <c:spPr>
            <a:solidFill>
              <a:schemeClr val="accent4"/>
            </a:solidFill>
            <a:ln>
              <a:solidFill>
                <a:schemeClr val="bg1"/>
              </a:solidFill>
            </a:ln>
            <a:effectLst/>
          </c:spPr>
          <c:invertIfNegative val="0"/>
          <c:dLbls>
            <c:delete val="1"/>
          </c:dLbls>
          <c:cat>
            <c:strRef>
              <c:f>'[ACUK - Facebook Ads Campaigns October.xlsx]Sheet3'!$A$27:$A$29</c:f>
              <c:strCache>
                <c:ptCount val="3"/>
                <c:pt idx="0">
                  <c:v>General/Unspecified</c:v>
                </c:pt>
                <c:pt idx="1">
                  <c:v>Nigeria</c:v>
                </c:pt>
                <c:pt idx="2">
                  <c:v>United Kingdom</c:v>
                </c:pt>
              </c:strCache>
            </c:strRef>
          </c:cat>
          <c:val>
            <c:numRef>
              <c:f>'[ACUK - Facebook Ads Campaigns October.xlsx]Sheet3'!$E$27:$E$29</c:f>
              <c:numCache>
                <c:formatCode>General</c:formatCode>
                <c:ptCount val="3"/>
                <c:pt idx="1">
                  <c:v>1</c:v>
                </c:pt>
                <c:pt idx="2">
                  <c:v>4</c:v>
                </c:pt>
              </c:numCache>
            </c:numRef>
          </c:val>
        </c:ser>
        <c:dLbls>
          <c:showLegendKey val="0"/>
          <c:showVal val="0"/>
          <c:showCatName val="0"/>
          <c:showSerName val="0"/>
          <c:showPercent val="0"/>
          <c:showBubbleSize val="0"/>
        </c:dLbls>
        <c:gapWidth val="246"/>
        <c:overlap val="100"/>
        <c:axId val="741799105"/>
        <c:axId val="110547394"/>
      </c:barChart>
      <c:catAx>
        <c:axId val="741799105"/>
        <c:scaling>
          <c:orientation val="minMax"/>
        </c:scaling>
        <c:delete val="0"/>
        <c:axPos val="b"/>
        <c:title>
          <c:tx>
            <c:rich>
              <a:bodyPr rot="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Country</a:t>
                </a:r>
                <a:endParaRPr lang="en-GB" altLang="en-US" b="1" i="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110547394"/>
        <c:crosses val="autoZero"/>
        <c:auto val="1"/>
        <c:lblAlgn val="ctr"/>
        <c:lblOffset val="100"/>
        <c:noMultiLvlLbl val="0"/>
      </c:catAx>
      <c:valAx>
        <c:axId val="110547394"/>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Count of Status of Campaign</a:t>
                </a:r>
                <a:endParaRPr lang="en-GB" altLang="en-US" b="1" i="1"/>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41799105"/>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6151ce70-7cd6-4828-8e93-586953092bb4}"/>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[ACUK - Facebook Ads Campaigns October.xlsx]Sheet3!PivotTable18</c:name>
    <c:fmtId val="-1"/>
  </c:pivotSource>
  <c:chart>
    <c:title>
      <c:tx>
        <c:rich>
          <a:bodyPr rot="0" spcFirstLastPara="0" vertOverflow="ellipsis" vert="horz" wrap="square" anchor="ctr" anchorCtr="1"/>
          <a:lstStyle/>
          <a:p>
            <a:pPr defTabSz="914400">
              <a:defRPr lang="en-US" sz="1400" b="1" i="1" u="none" strike="noStrike" kern="1200" baseline="0">
                <a:solidFill>
                  <a:schemeClr val="tx1">
                    <a:lumMod val="75000"/>
                    <a:lumOff val="25000"/>
                  </a:schemeClr>
                </a:solidFill>
                <a:latin typeface="+mn-lt"/>
                <a:ea typeface="+mn-ea"/>
                <a:cs typeface="+mn-cs"/>
              </a:defRPr>
            </a:pPr>
            <a:r>
              <a:rPr lang="en-GB" altLang="en-US" i="1"/>
              <a:t>Amount Spent per Month on Campaigns.</a:t>
            </a:r>
            <a:endParaRPr lang="en-GB" altLang="en-US" i="1"/>
          </a:p>
        </c:rich>
      </c:tx>
      <c:layout/>
      <c:overlay val="0"/>
      <c:spPr>
        <a:noFill/>
        <a:ln>
          <a:noFill/>
        </a:ln>
        <a:effectLst/>
      </c:spPr>
    </c:title>
    <c:autoTitleDeleted val="0"/>
    <c:plotArea>
      <c:layout/>
      <c:barChart>
        <c:barDir val="bar"/>
        <c:grouping val="clustered"/>
        <c:varyColors val="0"/>
        <c:ser>
          <c:idx val="0"/>
          <c:order val="0"/>
          <c:tx>
            <c:strRef>
              <c:f>'[ACUK - Facebook Ads Campaigns October.xlsx]Sheet3'!$B$36</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'[ACUK - Facebook Ads Campaigns October.xlsx]Sheet3'!$A$37:$A$39</c:f>
              <c:strCache>
                <c:ptCount val="3"/>
                <c:pt idx="0">
                  <c:v>October</c:v>
                </c:pt>
                <c:pt idx="1">
                  <c:v>November</c:v>
                </c:pt>
                <c:pt idx="2">
                  <c:v>December</c:v>
                </c:pt>
              </c:strCache>
            </c:strRef>
          </c:cat>
          <c:val>
            <c:numRef>
              <c:f>'[ACUK - Facebook Ads Campaigns October.xlsx]Sheet3'!$B$37:$B$39</c:f>
              <c:numCache>
                <c:formatCode>General</c:formatCode>
                <c:ptCount val="3"/>
                <c:pt idx="0">
                  <c:v>1873.1</c:v>
                </c:pt>
                <c:pt idx="1">
                  <c:v>2364.46</c:v>
                </c:pt>
                <c:pt idx="2">
                  <c:v>3175.49</c:v>
                </c:pt>
              </c:numCache>
            </c:numRef>
          </c:val>
        </c:ser>
        <c:dLbls>
          <c:showLegendKey val="0"/>
          <c:showVal val="1"/>
          <c:showCatName val="0"/>
          <c:showSerName val="0"/>
          <c:showPercent val="0"/>
          <c:showBubbleSize val="0"/>
        </c:dLbls>
        <c:gapWidth val="140"/>
        <c:overlap val="-40"/>
        <c:axId val="835590553"/>
        <c:axId val="534687318"/>
      </c:barChart>
      <c:catAx>
        <c:axId val="835590553"/>
        <c:scaling>
          <c:orientation val="minMax"/>
        </c:scaling>
        <c:delete val="0"/>
        <c:axPos val="l"/>
        <c:title>
          <c:tx>
            <c:rich>
              <a:bodyPr rot="-540000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Month</a:t>
                </a:r>
                <a:endParaRPr lang="en-GB" altLang="en-US" b="1" i="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534687318"/>
        <c:crosses val="autoZero"/>
        <c:auto val="1"/>
        <c:lblAlgn val="ctr"/>
        <c:lblOffset val="100"/>
        <c:noMultiLvlLbl val="0"/>
      </c:catAx>
      <c:valAx>
        <c:axId val="534687318"/>
        <c:scaling>
          <c:orientation val="minMax"/>
        </c:scaling>
        <c:delete val="0"/>
        <c:axPos val="b"/>
        <c:majorGridlines>
          <c:spPr>
            <a:ln w="9525" cap="flat" cmpd="sng" algn="ctr">
              <a:solidFill>
                <a:schemeClr val="lt1">
                  <a:lumMod val="90200"/>
                </a:schemeClr>
              </a:solidFill>
              <a:round/>
            </a:ln>
            <a:effectLst/>
          </c:spPr>
        </c:majorGridlines>
        <c:title>
          <c:tx>
            <c:rich>
              <a:bodyPr rot="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Total Amount Spent</a:t>
                </a:r>
                <a:endParaRPr lang="en-GB" altLang="en-US" b="1" i="1"/>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35590553"/>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db00b29-c41b-4bba-80ef-ff5de8cc14ec}"/>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[ACUK - Facebook Ads Campaigns October.xlsx]Sheet3!PivotTable19</c:name>
    <c:fmtId val="-1"/>
  </c:pivotSource>
  <c:chart>
    <c:title>
      <c:tx>
        <c:rich>
          <a:bodyPr rot="0" spcFirstLastPara="0" vertOverflow="ellipsis" vert="horz" wrap="square" anchor="ctr" anchorCtr="1"/>
          <a:lstStyle/>
          <a:p>
            <a:pPr defTabSz="914400">
              <a:defRPr lang="en-US" sz="1400" b="1" i="1" u="none" strike="noStrike" kern="1200" baseline="0">
                <a:solidFill>
                  <a:schemeClr val="tx1">
                    <a:lumMod val="75000"/>
                    <a:lumOff val="25000"/>
                  </a:schemeClr>
                </a:solidFill>
                <a:latin typeface="+mn-lt"/>
                <a:ea typeface="+mn-ea"/>
                <a:cs typeface="+mn-cs"/>
              </a:defRPr>
            </a:pPr>
            <a:r>
              <a:rPr lang="en-GB" altLang="en-US" i="1"/>
              <a:t>Leads Generated in Countries.</a:t>
            </a:r>
            <a:endParaRPr lang="en-GB" altLang="en-US" i="1"/>
          </a:p>
        </c:rich>
      </c:tx>
      <c:layout/>
      <c:overlay val="0"/>
      <c:spPr>
        <a:noFill/>
        <a:ln>
          <a:noFill/>
        </a:ln>
        <a:effectLst/>
      </c:spPr>
    </c:title>
    <c:autoTitleDeleted val="0"/>
    <c:plotArea>
      <c:layout/>
      <c:barChart>
        <c:barDir val="bar"/>
        <c:grouping val="clustered"/>
        <c:varyColors val="0"/>
        <c:ser>
          <c:idx val="0"/>
          <c:order val="0"/>
          <c:tx>
            <c:strRef>
              <c:f>'[ACUK - Facebook Ads Campaigns October.xlsx]Sheet3'!$B$47</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'[ACUK - Facebook Ads Campaigns October.xlsx]Sheet3'!$A$48:$A$50</c:f>
              <c:strCache>
                <c:ptCount val="3"/>
                <c:pt idx="0">
                  <c:v>General/Unspecified</c:v>
                </c:pt>
                <c:pt idx="1">
                  <c:v>Nigeria</c:v>
                </c:pt>
                <c:pt idx="2">
                  <c:v>United Kingdom</c:v>
                </c:pt>
              </c:strCache>
            </c:strRef>
          </c:cat>
          <c:val>
            <c:numRef>
              <c:f>'[ACUK - Facebook Ads Campaigns October.xlsx]Sheet3'!$B$48:$B$50</c:f>
              <c:numCache>
                <c:formatCode>General</c:formatCode>
                <c:ptCount val="3"/>
                <c:pt idx="0">
                  <c:v>354</c:v>
                </c:pt>
                <c:pt idx="1">
                  <c:v>3640.5</c:v>
                </c:pt>
                <c:pt idx="2">
                  <c:v>41769.25</c:v>
                </c:pt>
              </c:numCache>
            </c:numRef>
          </c:val>
        </c:ser>
        <c:dLbls>
          <c:showLegendKey val="0"/>
          <c:showVal val="1"/>
          <c:showCatName val="0"/>
          <c:showSerName val="0"/>
          <c:showPercent val="0"/>
          <c:showBubbleSize val="0"/>
        </c:dLbls>
        <c:gapWidth val="140"/>
        <c:overlap val="-40"/>
        <c:axId val="855792237"/>
        <c:axId val="767218389"/>
      </c:barChart>
      <c:catAx>
        <c:axId val="855792237"/>
        <c:scaling>
          <c:orientation val="minMax"/>
        </c:scaling>
        <c:delete val="0"/>
        <c:axPos val="l"/>
        <c:title>
          <c:tx>
            <c:rich>
              <a:bodyPr rot="-540000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Country</a:t>
                </a:r>
                <a:endParaRPr lang="en-GB" altLang="en-US" b="1" i="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767218389"/>
        <c:crosses val="autoZero"/>
        <c:auto val="1"/>
        <c:lblAlgn val="ctr"/>
        <c:lblOffset val="100"/>
        <c:noMultiLvlLbl val="0"/>
      </c:catAx>
      <c:valAx>
        <c:axId val="767218389"/>
        <c:scaling>
          <c:orientation val="minMax"/>
        </c:scaling>
        <c:delete val="0"/>
        <c:axPos val="b"/>
        <c:majorGridlines>
          <c:spPr>
            <a:ln w="9525" cap="flat" cmpd="sng" algn="ctr">
              <a:solidFill>
                <a:schemeClr val="lt1">
                  <a:lumMod val="90200"/>
                </a:schemeClr>
              </a:solidFill>
              <a:round/>
            </a:ln>
            <a:effectLst/>
          </c:spPr>
        </c:majorGridlines>
        <c:title>
          <c:tx>
            <c:rich>
              <a:bodyPr rot="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Leads generated</a:t>
                </a:r>
                <a:endParaRPr lang="en-GB" altLang="en-US" b="1" i="1"/>
              </a:p>
            </c:rich>
          </c:tx>
          <c:layout/>
          <c:overlay val="0"/>
          <c:spPr>
            <a:noFill/>
            <a:ln>
              <a:noFill/>
            </a:ln>
            <a:effectLst/>
          </c:spPr>
        </c:title>
        <c:numFmt formatCode="General"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55792237"/>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069f551b-907e-4f0c-95c1-db0d26aed905}"/>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Series val="1"/>
        <c14:dropZonesVisible val="1"/>
      </c14:pivotOptions>
    </c:ext>
  </c:extLst>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pivotSource>
    <c:name>[ACUK - Facebook Ads Campaigns October.xlsx]Sheet3!PivotTable20</c:name>
    <c:fmtId val="-1"/>
  </c:pivotSource>
  <c:chart>
    <c:title>
      <c:tx>
        <c:rich>
          <a:bodyPr rot="0" spcFirstLastPara="0" vertOverflow="ellipsis" vert="horz" wrap="square" anchor="ctr" anchorCtr="1"/>
          <a:lstStyle/>
          <a:p>
            <a:pPr defTabSz="914400">
              <a:defRPr lang="en-US" sz="1400" b="1" i="1" u="none" strike="noStrike" kern="1200" baseline="0">
                <a:solidFill>
                  <a:schemeClr val="tx1">
                    <a:lumMod val="75000"/>
                    <a:lumOff val="25000"/>
                  </a:schemeClr>
                </a:solidFill>
                <a:latin typeface="+mn-lt"/>
                <a:ea typeface="+mn-ea"/>
                <a:cs typeface="+mn-cs"/>
              </a:defRPr>
            </a:pPr>
            <a:r>
              <a:rPr lang="en-GB" altLang="en-US" i="1"/>
              <a:t>Cost per Results of Campaigns by Country.</a:t>
            </a:r>
            <a:endParaRPr lang="en-GB" altLang="en-US" i="1"/>
          </a:p>
        </c:rich>
      </c:tx>
      <c:layout/>
      <c:overlay val="0"/>
      <c:spPr>
        <a:noFill/>
        <a:ln>
          <a:noFill/>
        </a:ln>
        <a:effectLst/>
      </c:spPr>
    </c:title>
    <c:autoTitleDeleted val="0"/>
    <c:plotArea>
      <c:layout/>
      <c:barChart>
        <c:barDir val="col"/>
        <c:grouping val="clustered"/>
        <c:varyColors val="0"/>
        <c:ser>
          <c:idx val="0"/>
          <c:order val="0"/>
          <c:tx>
            <c:strRef>
              <c:f>'[ACUK - Facebook Ads Campaigns October.xlsx]Sheet3'!$B$60</c:f>
              <c:strCache>
                <c:ptCount val="1"/>
                <c:pt idx="0">
                  <c:v>Total</c:v>
                </c:pt>
              </c:strCache>
            </c:strRef>
          </c:tx>
          <c:spPr>
            <a:solidFill>
              <a:schemeClr val="accent1"/>
            </a:solidFill>
            <a:ln>
              <a:noFill/>
            </a:ln>
            <a:effectLst/>
          </c:spPr>
          <c:invertIfNegative val="0"/>
          <c:dLbls>
            <c:spPr>
              <a:noFill/>
              <a:ln>
                <a:noFill/>
              </a:ln>
              <a:effectLst/>
            </c:spPr>
            <c:txPr>
              <a:bodyPr rot="0" spcFirstLastPara="0" vertOverflow="ellipsis" vert="horz" wrap="square" lIns="38100" tIns="19050" rIns="38100" bIns="19050" anchor="ctr" anchorCtr="1"/>
              <a:lstStyle/>
              <a:p>
                <a:pPr>
                  <a:defRPr lang="en-US" sz="1000" b="1" i="0" u="none" strike="noStrike" kern="1200" baseline="0">
                    <a:solidFill>
                      <a:schemeClr val="tx1">
                        <a:lumMod val="75000"/>
                        <a:lumOff val="25000"/>
                      </a:schemeClr>
                    </a:solidFill>
                    <a:latin typeface="+mn-lt"/>
                    <a:ea typeface="+mn-ea"/>
                    <a:cs typeface="+mn-cs"/>
                  </a:defRPr>
                </a:pPr>
              </a:p>
            </c:txPr>
            <c:dLblPos val="outEnd"/>
            <c:showLegendKey val="0"/>
            <c:showVal val="1"/>
            <c:showCatName val="0"/>
            <c:showSerName val="0"/>
            <c:showPercent val="0"/>
            <c:showBubbleSize val="0"/>
            <c:showLeaderLines val="0"/>
            <c:extLst>
              <c:ext xmlns:c15="http://schemas.microsoft.com/office/drawing/2012/chart" uri="{CE6537A1-D6FC-4f65-9D91-7224C49458BB}">
                <c15:layout/>
                <c15:showLeaderLines val="1"/>
                <c15:leaderLines>
                  <c:spPr>
                    <a:ln w="9525" cap="flat" cmpd="sng" algn="ctr">
                      <a:solidFill>
                        <a:schemeClr val="tx1">
                          <a:lumMod val="35000"/>
                          <a:lumOff val="65000"/>
                        </a:schemeClr>
                      </a:solidFill>
                      <a:round/>
                    </a:ln>
                    <a:effectLst/>
                  </c:spPr>
                </c15:leaderLines>
              </c:ext>
            </c:extLst>
          </c:dLbls>
          <c:cat>
            <c:strRef>
              <c:f>'[ACUK - Facebook Ads Campaigns October.xlsx]Sheet3'!$A$61:$A$63</c:f>
              <c:strCache>
                <c:ptCount val="3"/>
                <c:pt idx="0">
                  <c:v>General/Unspecified</c:v>
                </c:pt>
                <c:pt idx="1">
                  <c:v>Nigeria</c:v>
                </c:pt>
                <c:pt idx="2">
                  <c:v>United Kingdom</c:v>
                </c:pt>
              </c:strCache>
            </c:strRef>
          </c:cat>
          <c:val>
            <c:numRef>
              <c:f>'[ACUK - Facebook Ads Campaigns October.xlsx]Sheet3'!$B$61:$B$63</c:f>
              <c:numCache>
                <c:formatCode>_-"£"* #,##0.00_-;\-"£"* #,##0.00_-;_-"£"* "-"??_-;_-@_-</c:formatCode>
                <c:ptCount val="3"/>
                <c:pt idx="0">
                  <c:v>17.3142465154056</c:v>
                </c:pt>
                <c:pt idx="1">
                  <c:v>5.50734308942396</c:v>
                </c:pt>
                <c:pt idx="2">
                  <c:v>193.755223168423</c:v>
                </c:pt>
              </c:numCache>
            </c:numRef>
          </c:val>
        </c:ser>
        <c:dLbls>
          <c:showLegendKey val="0"/>
          <c:showVal val="1"/>
          <c:showCatName val="0"/>
          <c:showSerName val="0"/>
          <c:showPercent val="0"/>
          <c:showBubbleSize val="0"/>
        </c:dLbls>
        <c:gapWidth val="246"/>
        <c:overlap val="-28"/>
        <c:axId val="832736529"/>
        <c:axId val="698548417"/>
      </c:barChart>
      <c:catAx>
        <c:axId val="832736529"/>
        <c:scaling>
          <c:orientation val="minMax"/>
        </c:scaling>
        <c:delete val="0"/>
        <c:axPos val="b"/>
        <c:title>
          <c:tx>
            <c:rich>
              <a:bodyPr rot="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Country</a:t>
                </a:r>
                <a:endParaRPr lang="en-GB" altLang="en-US" b="1" i="1"/>
              </a:p>
            </c:rich>
          </c:tx>
          <c:layout/>
          <c:overlay val="0"/>
          <c:spPr>
            <a:noFill/>
            <a:ln>
              <a:noFill/>
            </a:ln>
            <a:effectLst/>
          </c:spPr>
        </c:title>
        <c:majorTickMark val="none"/>
        <c:minorTickMark val="none"/>
        <c:tickLblPos val="nextTo"/>
        <c:spPr>
          <a:noFill/>
          <a:ln w="9525" cap="flat" cmpd="sng" algn="ctr">
            <a:solidFill>
              <a:schemeClr val="tx1">
                <a:lumMod val="15000"/>
                <a:lumOff val="85000"/>
              </a:schemeClr>
            </a:solidFill>
            <a:round/>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698548417"/>
        <c:crosses val="autoZero"/>
        <c:auto val="1"/>
        <c:lblAlgn val="ctr"/>
        <c:lblOffset val="100"/>
        <c:noMultiLvlLbl val="0"/>
      </c:catAx>
      <c:valAx>
        <c:axId val="698548417"/>
        <c:scaling>
          <c:orientation val="minMax"/>
        </c:scaling>
        <c:delete val="0"/>
        <c:axPos val="l"/>
        <c:majorGridlines>
          <c:spPr>
            <a:ln w="9525" cap="flat" cmpd="sng" algn="ctr">
              <a:solidFill>
                <a:schemeClr val="lt1">
                  <a:lumMod val="90200"/>
                </a:schemeClr>
              </a:solidFill>
              <a:round/>
            </a:ln>
            <a:effectLst/>
          </c:spPr>
        </c:majorGridlines>
        <c:title>
          <c:tx>
            <c:rich>
              <a:bodyPr rot="-5400000" spcFirstLastPara="0" vertOverflow="ellipsis" vert="horz" wrap="square" anchor="ctr" anchorCtr="1"/>
              <a:lstStyle/>
              <a:p>
                <a:pPr defTabSz="914400">
                  <a:defRPr lang="en-US" sz="1000" b="1" i="1" u="none" strike="noStrike" kern="1200" baseline="0">
                    <a:solidFill>
                      <a:schemeClr val="tx1">
                        <a:lumMod val="65000"/>
                        <a:lumOff val="35000"/>
                      </a:schemeClr>
                    </a:solidFill>
                    <a:latin typeface="+mn-lt"/>
                    <a:ea typeface="+mn-ea"/>
                    <a:cs typeface="+mn-cs"/>
                  </a:defRPr>
                </a:pPr>
                <a:r>
                  <a:rPr lang="en-GB" altLang="en-US" b="1" i="1"/>
                  <a:t>Cost per Results</a:t>
                </a:r>
                <a:endParaRPr lang="en-GB" altLang="en-US" b="1" i="1"/>
              </a:p>
            </c:rich>
          </c:tx>
          <c:layout/>
          <c:overlay val="0"/>
          <c:spPr>
            <a:noFill/>
            <a:ln>
              <a:noFill/>
            </a:ln>
            <a:effectLst/>
          </c:spPr>
        </c:title>
        <c:numFmt formatCode="_-&quot;£&quot;* #,##0.00_-;\-&quot;£&quot;* #,##0.00_-;_-&quot;£&quot;* &quot;-&quot;??_-;_-@_-" sourceLinked="1"/>
        <c:majorTickMark val="none"/>
        <c:minorTickMark val="none"/>
        <c:tickLblPos val="nextTo"/>
        <c:spPr>
          <a:noFill/>
          <a:ln>
            <a:noFill/>
          </a:ln>
          <a:effectLst/>
        </c:spPr>
        <c:txPr>
          <a:bodyPr rot="-6000000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crossAx val="832736529"/>
        <c:crosses val="autoZero"/>
        <c:crossBetween val="between"/>
      </c:valAx>
      <c:spPr>
        <a:noFill/>
        <a:ln>
          <a:noFill/>
        </a:ln>
        <a:effectLst/>
      </c:spPr>
    </c:plotArea>
    <c:legend>
      <c:legendPos val="r"/>
      <c:layout/>
      <c:overlay val="0"/>
      <c:spPr>
        <a:noFill/>
        <a:ln>
          <a:noFill/>
        </a:ln>
        <a:effectLst/>
      </c:spPr>
      <c:txPr>
        <a:bodyPr rot="0" spcFirstLastPara="0" vertOverflow="ellipsis" vert="horz" wrap="square" anchor="ctr" anchorCtr="1"/>
        <a:lstStyle/>
        <a:p>
          <a:pPr>
            <a:defRPr lang="en-US" sz="900" b="0" i="0" u="none" strike="noStrike" kern="1200" baseline="0">
              <a:solidFill>
                <a:schemeClr val="tx1">
                  <a:lumMod val="65000"/>
                  <a:lumOff val="35000"/>
                </a:schemeClr>
              </a:solidFill>
              <a:latin typeface="+mn-lt"/>
              <a:ea typeface="+mn-ea"/>
              <a:cs typeface="+mn-cs"/>
            </a:defRPr>
          </a:pPr>
        </a:p>
      </c:txPr>
    </c:legend>
    <c:plotVisOnly val="1"/>
    <c:dispBlanksAs val="gap"/>
    <c:showDLblsOverMax val="0"/>
    <c:extLst>
      <c:ext uri="{0b15fc19-7d7d-44ad-8c2d-2c3a37ce22c3}">
        <chartProps xmlns="https://web.wps.cn/et/2018/main" chartId="{b210c1f0-c4b9-4ce2-b3e5-8762c1b713ec}"/>
      </c:ext>
    </c:extLst>
  </c:chart>
  <c:spPr>
    <a:solidFill>
      <a:schemeClr val="bg1"/>
    </a:solidFill>
    <a:ln w="9525" cap="flat" cmpd="sng" algn="ctr">
      <a:solidFill>
        <a:schemeClr val="tx1">
          <a:lumMod val="15000"/>
          <a:lumOff val="85000"/>
        </a:schemeClr>
      </a:solidFill>
      <a:round/>
    </a:ln>
    <a:effectLst/>
  </c:spPr>
  <c:txPr>
    <a:bodyPr/>
    <a:lstStyle/>
    <a:p>
      <a:pPr>
        <a:defRPr lang="en-US"/>
      </a:pPr>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1001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solidFill>
          <a:schemeClr val="bg1"/>
        </a:solid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10118">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2DCD6380-5CCF-432D-BF57-02340AAD12EA}"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2DCD6380-5CCF-432D-BF57-02340AAD12EA}"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2DCD6380-5CCF-432D-BF57-02340AAD12EA}"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DCD6380-5CCF-432D-BF57-02340AAD12EA}"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2DCD6380-5CCF-432D-BF57-02340AAD12EA}"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B87F55-2545-4F20-88AF-7FF309FA9E64}"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CD6380-5CCF-432D-BF57-02340AAD12EA}"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87F55-2545-4F20-88AF-7FF309FA9E6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chart" Target="../charts/chart5.xml"/><Relationship Id="rId1" Type="http://schemas.openxmlformats.org/officeDocument/2006/relationships/chart" Target="../charts/chart4.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1.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chart" Target="../charts/char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36115" y="491490"/>
            <a:ext cx="8477885" cy="1154430"/>
          </a:xfrm>
        </p:spPr>
        <p:txBody>
          <a:bodyPr>
            <a:normAutofit fontScale="90000"/>
          </a:bodyPr>
          <a:lstStyle/>
          <a:p>
            <a:r>
              <a:rPr lang="en-US" altLang="en-US" sz="4000" b="1" i="1" dirty="0"/>
              <a:t>Facebook Ads Campaign Marketing Data</a:t>
            </a:r>
            <a:r>
              <a:rPr lang="en-GB" altLang="en-US" sz="4000" b="1" i="1" dirty="0"/>
              <a:t>.</a:t>
            </a:r>
            <a:endParaRPr lang="en-GB" altLang="en-US" sz="4000" b="1" i="1" dirty="0"/>
          </a:p>
        </p:txBody>
      </p:sp>
      <p:sp>
        <p:nvSpPr>
          <p:cNvPr id="3" name="Subtitle 2"/>
          <p:cNvSpPr>
            <a:spLocks noGrp="1"/>
          </p:cNvSpPr>
          <p:nvPr>
            <p:ph type="subTitle" idx="1"/>
          </p:nvPr>
        </p:nvSpPr>
        <p:spPr>
          <a:xfrm>
            <a:off x="325755" y="1908175"/>
            <a:ext cx="10801985" cy="4236720"/>
          </a:xfrm>
        </p:spPr>
        <p:txBody>
          <a:bodyPr>
            <a:normAutofit/>
          </a:bodyPr>
          <a:lstStyle/>
          <a:p>
            <a:pPr algn="l"/>
            <a:r>
              <a:rPr lang="en-US" altLang="en-US" sz="2800" i="1" dirty="0">
                <a:solidFill>
                  <a:schemeClr val="tx1"/>
                </a:solidFill>
              </a:rPr>
              <a:t>Facebook Marketing Ads Campaign Performance</a:t>
            </a:r>
            <a:endParaRPr lang="en-US" altLang="en-US" sz="2800" i="1" dirty="0">
              <a:solidFill>
                <a:schemeClr val="tx1"/>
              </a:solidFill>
            </a:endParaRPr>
          </a:p>
          <a:p>
            <a:pPr algn="l"/>
            <a:endParaRPr lang="en-US" sz="2800" i="1" dirty="0">
              <a:solidFill>
                <a:schemeClr val="tx1"/>
              </a:solidFill>
            </a:endParaRPr>
          </a:p>
          <a:p>
            <a:pPr algn="l"/>
            <a:r>
              <a:rPr lang="en-US" sz="2800" b="1" i="1" dirty="0">
                <a:solidFill>
                  <a:schemeClr val="tx1"/>
                </a:solidFill>
              </a:rPr>
              <a:t>DATA TYPE:</a:t>
            </a:r>
            <a:r>
              <a:rPr lang="en-US" sz="2800" i="1" dirty="0">
                <a:solidFill>
                  <a:schemeClr val="tx1"/>
                </a:solidFill>
              </a:rPr>
              <a:t> </a:t>
            </a:r>
            <a:r>
              <a:rPr lang="en-US" altLang="en-US" sz="3200" i="1" dirty="0">
                <a:solidFill>
                  <a:schemeClr val="tx1"/>
                </a:solidFill>
              </a:rPr>
              <a:t>Facebook Ads Campaign Marketing Data</a:t>
            </a:r>
            <a:r>
              <a:rPr lang="en-US" altLang="en-US" sz="3200" i="1" dirty="0">
                <a:solidFill>
                  <a:schemeClr val="tx1"/>
                </a:solidFill>
              </a:rPr>
              <a:t> </a:t>
            </a:r>
            <a:endParaRPr lang="en-US" altLang="en-US" sz="2800" i="1" dirty="0">
              <a:solidFill>
                <a:schemeClr val="tx1"/>
              </a:solidFill>
            </a:endParaRPr>
          </a:p>
          <a:p>
            <a:pPr algn="l"/>
            <a:r>
              <a:rPr lang="en-US" sz="2800" b="1" i="1" dirty="0">
                <a:solidFill>
                  <a:schemeClr val="tx1"/>
                </a:solidFill>
              </a:rPr>
              <a:t>REPORTING CYCLE: </a:t>
            </a:r>
            <a:r>
              <a:rPr lang="en-US" altLang="en-US" sz="2800" i="1" dirty="0">
                <a:solidFill>
                  <a:schemeClr val="tx1"/>
                </a:solidFill>
              </a:rPr>
              <a:t>4th Quarter Report (October to December 2023)</a:t>
            </a:r>
            <a:endParaRPr lang="en-US" altLang="en-US" sz="2800" i="1" dirty="0">
              <a:solidFill>
                <a:schemeClr val="tx1"/>
              </a:solidFill>
            </a:endParaRPr>
          </a:p>
          <a:p>
            <a:pPr algn="l"/>
            <a:endParaRPr lang="en-US" sz="2800" i="1" dirty="0">
              <a:solidFill>
                <a:schemeClr val="tx1"/>
              </a:solidFill>
            </a:endParaRPr>
          </a:p>
          <a:p>
            <a:pPr algn="l"/>
            <a:r>
              <a:rPr lang="en-US" sz="2800" b="1" i="1" dirty="0">
                <a:solidFill>
                  <a:schemeClr val="tx1"/>
                </a:solidFill>
              </a:rPr>
              <a:t>PRESENTED BY</a:t>
            </a:r>
            <a:r>
              <a:rPr lang="en-GB" altLang="en-US" sz="2800" b="1" i="1" dirty="0">
                <a:solidFill>
                  <a:schemeClr val="tx1"/>
                </a:solidFill>
              </a:rPr>
              <a:t>:</a:t>
            </a:r>
            <a:endParaRPr lang="en-US" sz="2800" b="1" i="1" dirty="0">
              <a:solidFill>
                <a:schemeClr val="tx1"/>
              </a:solidFill>
            </a:endParaRPr>
          </a:p>
          <a:p>
            <a:pPr algn="l"/>
            <a:r>
              <a:rPr lang="en-US" altLang="en-US" sz="2800" i="1" dirty="0">
                <a:solidFill>
                  <a:schemeClr val="tx1"/>
                </a:solidFill>
              </a:rPr>
              <a:t>GROUP 1 DABI FEBRUARY_2025 INTERNSHIP PROJECT</a:t>
            </a:r>
            <a:endParaRPr lang="en-US" altLang="en-US" sz="2800" i="1" dirty="0">
              <a:solidFill>
                <a:schemeClr val="tx1"/>
              </a:solidFill>
            </a:endParaRPr>
          </a:p>
          <a:p>
            <a:pPr algn="l"/>
            <a:endParaRPr lang="en-US" altLang="en-US" sz="2800" i="1" dirty="0">
              <a:solidFill>
                <a:schemeClr val="tx1"/>
              </a:solidFill>
            </a:endParaRPr>
          </a:p>
        </p:txBody>
      </p:sp>
      <p:pic>
        <p:nvPicPr>
          <p:cNvPr id="6" name="Picture 5" descr="A close up of a sign&#10;&#10;Description automatically generated"/>
          <p:cNvPicPr/>
          <p:nvPr/>
        </p:nvPicPr>
        <p:blipFill>
          <a:blip r:embed="rId1"/>
          <a:stretch>
            <a:fillRect/>
          </a:stretch>
        </p:blipFill>
        <p:spPr>
          <a:xfrm>
            <a:off x="190173" y="134750"/>
            <a:ext cx="2136169" cy="115644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normAutofit/>
          </a:bodyPr>
          <a:lstStyle/>
          <a:p>
            <a:r>
              <a:rPr lang="en-GB" sz="4000" b="1" dirty="0"/>
              <a:t>KPI 4: </a:t>
            </a:r>
            <a:r>
              <a:rPr lang="en-US" altLang="en-US" sz="4000" b="1" dirty="0"/>
              <a:t>Amount spent per month on campaigns and </a:t>
            </a:r>
            <a:r>
              <a:rPr lang="en-GB" altLang="en-US" sz="4000" b="1" dirty="0"/>
              <a:t>L</a:t>
            </a:r>
            <a:r>
              <a:rPr lang="en-US" altLang="en-US" sz="4000" b="1" dirty="0"/>
              <a:t>eads generated in all countries</a:t>
            </a:r>
            <a:r>
              <a:rPr lang="en-GB" sz="4000" b="1" dirty="0"/>
              <a:t>.</a:t>
            </a:r>
            <a:endParaRPr lang="en-GB" sz="4000" b="1" dirty="0"/>
          </a:p>
        </p:txBody>
      </p:sp>
      <p:sp>
        <p:nvSpPr>
          <p:cNvPr id="3" name="TextBox 2"/>
          <p:cNvSpPr txBox="1"/>
          <p:nvPr/>
        </p:nvSpPr>
        <p:spPr>
          <a:xfrm>
            <a:off x="8198485" y="1548130"/>
            <a:ext cx="3993515" cy="5309870"/>
          </a:xfrm>
          <a:prstGeom prst="rect">
            <a:avLst/>
          </a:prstGeom>
          <a:noFill/>
        </p:spPr>
        <p:txBody>
          <a:bodyPr wrap="square" rtlCol="0">
            <a:no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GB" altLang="en-US" sz="2000" dirty="0"/>
              <a:t>The first graph shows the amount spent every month on campaigns. With December having 42.84% of the amount spent. November with 31.90% of the amount and October with 25.27% of the amount.</a:t>
            </a:r>
            <a:endParaRPr lang="en-GB" altLang="en-US" sz="2000" dirty="0"/>
          </a:p>
          <a:p>
            <a:pPr marL="285750" indent="-285750">
              <a:buFont typeface="Arial" panose="020B0604020202020204" pitchFamily="34" charset="0"/>
              <a:buChar char="•"/>
            </a:pPr>
            <a:r>
              <a:rPr lang="en-GB" altLang="en-US" sz="2000" dirty="0"/>
              <a:t>The second graph show the leads generated by country from campaigns. With United Kingdom generating 91.27% of the leads. Nigeria generating 7.95% of the leads and General/Unspecified countries generating 0.77% of the leads.</a:t>
            </a:r>
            <a:endParaRPr lang="en-GB" altLang="en-US" sz="2000" dirty="0"/>
          </a:p>
        </p:txBody>
      </p:sp>
      <p:graphicFrame>
        <p:nvGraphicFramePr>
          <p:cNvPr id="5" name="Chart 4"/>
          <p:cNvGraphicFramePr/>
          <p:nvPr/>
        </p:nvGraphicFramePr>
        <p:xfrm>
          <a:off x="262890" y="1548130"/>
          <a:ext cx="7559675" cy="2560320"/>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6" name="Chart 5"/>
          <p:cNvGraphicFramePr/>
          <p:nvPr/>
        </p:nvGraphicFramePr>
        <p:xfrm>
          <a:off x="262890" y="4109085"/>
          <a:ext cx="7559675" cy="2468245"/>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normAutofit/>
          </a:bodyPr>
          <a:lstStyle/>
          <a:p>
            <a:r>
              <a:rPr lang="en-GB" sz="4000" b="1" dirty="0"/>
              <a:t>KPI 5: Cost per Result of Campaigns by Country.</a:t>
            </a:r>
            <a:endParaRPr lang="en-GB" sz="4000" b="1" dirty="0"/>
          </a:p>
        </p:txBody>
      </p:sp>
      <p:sp>
        <p:nvSpPr>
          <p:cNvPr id="3" name="TextBox 2"/>
          <p:cNvSpPr txBox="1"/>
          <p:nvPr/>
        </p:nvSpPr>
        <p:spPr>
          <a:xfrm>
            <a:off x="8198485" y="1539240"/>
            <a:ext cx="3993515" cy="5309870"/>
          </a:xfrm>
          <a:prstGeom prst="rect">
            <a:avLst/>
          </a:prstGeom>
          <a:noFill/>
        </p:spPr>
        <p:txBody>
          <a:bodyPr wrap="square" rtlCol="0">
            <a:no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GB" altLang="en-US" sz="2000" dirty="0"/>
              <a:t>This shows the Cost per Results of campaigns by country. United Kingdom achieved the benchmark.</a:t>
            </a:r>
            <a:endParaRPr lang="en-GB" altLang="en-US" sz="2000" dirty="0"/>
          </a:p>
          <a:p>
            <a:pPr marL="285750" indent="-285750">
              <a:buFont typeface="Arial" panose="020B0604020202020204" pitchFamily="34" charset="0"/>
              <a:buChar char="•"/>
            </a:pPr>
            <a:r>
              <a:rPr lang="en-GB" altLang="en-US" sz="2000" dirty="0"/>
              <a:t>Nigeria is also achieved the benchmark when compared to the $0.30 benchmark.</a:t>
            </a:r>
            <a:endParaRPr lang="en-GB" altLang="en-US" sz="2000" dirty="0"/>
          </a:p>
          <a:p>
            <a:pPr marL="285750" indent="-285750">
              <a:buFont typeface="Arial" panose="020B0604020202020204" pitchFamily="34" charset="0"/>
              <a:buChar char="•"/>
            </a:pPr>
            <a:r>
              <a:rPr lang="en-GB" altLang="en-US" sz="2000" dirty="0"/>
              <a:t>General/Unspecified countries all together, achieved the benchmark.</a:t>
            </a:r>
            <a:endParaRPr lang="en-GB" altLang="en-US" sz="2000" dirty="0"/>
          </a:p>
        </p:txBody>
      </p:sp>
      <p:graphicFrame>
        <p:nvGraphicFramePr>
          <p:cNvPr id="7" name="Chart 6"/>
          <p:cNvGraphicFramePr/>
          <p:nvPr/>
        </p:nvGraphicFramePr>
        <p:xfrm>
          <a:off x="341630" y="1468755"/>
          <a:ext cx="7433310" cy="479552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168" y="167183"/>
            <a:ext cx="5292437" cy="863311"/>
          </a:xfrm>
        </p:spPr>
        <p:txBody>
          <a:bodyPr/>
          <a:lstStyle/>
          <a:p>
            <a:r>
              <a:rPr lang="en-GB" b="1" dirty="0"/>
              <a:t>CONCLUSION</a:t>
            </a:r>
            <a:endParaRPr lang="en-GB" b="1" dirty="0"/>
          </a:p>
        </p:txBody>
      </p:sp>
      <p:sp>
        <p:nvSpPr>
          <p:cNvPr id="3" name="Text Box 2"/>
          <p:cNvSpPr txBox="1"/>
          <p:nvPr/>
        </p:nvSpPr>
        <p:spPr>
          <a:xfrm>
            <a:off x="635" y="932180"/>
            <a:ext cx="12191365" cy="5925820"/>
          </a:xfrm>
          <a:prstGeom prst="rect">
            <a:avLst/>
          </a:prstGeom>
          <a:noFill/>
        </p:spPr>
        <p:txBody>
          <a:bodyPr wrap="square" rtlCol="0">
            <a:noAutofit/>
          </a:bodyPr>
          <a:p>
            <a:pPr marL="342900" indent="-342900">
              <a:lnSpc>
                <a:spcPct val="140000"/>
              </a:lnSpc>
              <a:buFont typeface="Arial" panose="020B0604020202020204" pitchFamily="34" charset="0"/>
              <a:buChar char="•"/>
            </a:pPr>
            <a:r>
              <a:rPr lang="en-GB" altLang="en-US" sz="2000" b="1" i="1"/>
              <a:t>To conclude, a total of 48 campaigns were made.</a:t>
            </a:r>
            <a:r>
              <a:rPr lang="en-GB" altLang="en-US" sz="2000" b="1" i="1" dirty="0">
                <a:sym typeface="+mn-ea"/>
              </a:rPr>
              <a:t>The total number of campaigns is 48. With United Kingdom having 30 campaigns, Nigeria having 12 campaigns and General/Unspecified countries having 7 campaigns.</a:t>
            </a:r>
            <a:endParaRPr lang="en-GB" altLang="en-US" sz="2000" b="1" i="1" dirty="0">
              <a:sym typeface="+mn-ea"/>
            </a:endParaRPr>
          </a:p>
          <a:p>
            <a:pPr marL="342900" indent="-342900">
              <a:lnSpc>
                <a:spcPct val="140000"/>
              </a:lnSpc>
              <a:buFont typeface="Arial" panose="020B0604020202020204" pitchFamily="34" charset="0"/>
              <a:buChar char="•"/>
            </a:pPr>
            <a:r>
              <a:rPr lang="en-GB" altLang="en-US" sz="2000" b="1" i="1"/>
              <a:t>There is a total of </a:t>
            </a:r>
            <a:r>
              <a:rPr sz="2000" b="1" i="1">
                <a:solidFill>
                  <a:srgbClr val="000000"/>
                </a:solidFill>
                <a:latin typeface="Calibri" panose="020F0502020204030204"/>
                <a:ea typeface="Calibri" panose="020F0502020204030204"/>
                <a:sym typeface="+mn-ea"/>
              </a:rPr>
              <a:t>45763.75</a:t>
            </a:r>
            <a:r>
              <a:rPr lang="en-GB" sz="2000" b="1" i="1">
                <a:solidFill>
                  <a:srgbClr val="000000"/>
                </a:solidFill>
                <a:latin typeface="Calibri" panose="020F0502020204030204"/>
                <a:ea typeface="Calibri" panose="020F0502020204030204"/>
                <a:sym typeface="+mn-ea"/>
              </a:rPr>
              <a:t> of leads genereated. There is a total of </a:t>
            </a:r>
            <a:endParaRPr lang="en-GB" altLang="en-US" sz="2000" b="1" i="1"/>
          </a:p>
          <a:p>
            <a:pPr marL="342900" indent="-342900">
              <a:lnSpc>
                <a:spcPct val="140000"/>
              </a:lnSpc>
              <a:buFont typeface="Arial" panose="020B0604020202020204" pitchFamily="34" charset="0"/>
              <a:buChar char="•"/>
            </a:pPr>
            <a:r>
              <a:rPr lang="en-GB" altLang="en-US" sz="2000" b="1" i="1"/>
              <a:t>E</a:t>
            </a:r>
            <a:r>
              <a:rPr lang="en-US" altLang="en-US" sz="2000" b="1" i="1"/>
              <a:t>valuation of marketing campaign performance reveals significant deviations from established benchmarks across all markets. Key findings show Nigeria's CPR at </a:t>
            </a:r>
            <a:r>
              <a:rPr lang="en-GB" altLang="en-US" sz="2000" b="1" i="1"/>
              <a:t>$</a:t>
            </a:r>
            <a:r>
              <a:rPr lang="en-US" altLang="en-US" sz="2000" b="1" i="1"/>
              <a:t>5.51 (1,737% above its £0.30 target), the </a:t>
            </a:r>
            <a:r>
              <a:rPr lang="en-GB" altLang="en-US" sz="2000" b="1" i="1"/>
              <a:t>General/Unspecified</a:t>
            </a:r>
            <a:r>
              <a:rPr lang="en-US" altLang="en-US" sz="2000" b="1" i="1"/>
              <a:t> at </a:t>
            </a:r>
            <a:r>
              <a:rPr lang="en-GB" altLang="en-US" sz="2000" b="1" i="1"/>
              <a:t>$</a:t>
            </a:r>
            <a:r>
              <a:rPr lang="en-US" altLang="en-US" sz="2000" b="1" i="1"/>
              <a:t>17.31 (246% over £5 benchmark), and </a:t>
            </a:r>
            <a:r>
              <a:rPr lang="en-GB" altLang="en-US" sz="2000" b="1" i="1"/>
              <a:t>United Kingdom</a:t>
            </a:r>
            <a:r>
              <a:rPr lang="en-US" altLang="en-US" sz="2000" b="1" i="1"/>
              <a:t> at an unsustainable </a:t>
            </a:r>
            <a:r>
              <a:rPr lang="en-GB" altLang="en-US" sz="2000" b="1" i="1"/>
              <a:t>$</a:t>
            </a:r>
            <a:r>
              <a:rPr lang="en-US" altLang="en-US" sz="2000" b="1" i="1"/>
              <a:t>193.76 CPR.</a:t>
            </a:r>
            <a:endParaRPr lang="en-US" altLang="en-US" sz="2000" b="1" i="1"/>
          </a:p>
          <a:p>
            <a:pPr marL="342900" indent="-342900">
              <a:lnSpc>
                <a:spcPct val="140000"/>
              </a:lnSpc>
              <a:buFont typeface="Arial" panose="020B0604020202020204" pitchFamily="34" charset="0"/>
              <a:buChar char="•"/>
            </a:pPr>
            <a:r>
              <a:rPr lang="en-US" altLang="en-US" sz="2000" b="1" i="1"/>
              <a:t>These results indicate systemic issues in campaign execution, including inefficient targeting, budget misalignment, and potential tracking inaccuracies. </a:t>
            </a:r>
            <a:endParaRPr lang="en-US" altLang="en-US" sz="2000" b="1" i="1"/>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27168" y="167183"/>
            <a:ext cx="5292437" cy="863311"/>
          </a:xfrm>
        </p:spPr>
        <p:txBody>
          <a:bodyPr/>
          <a:lstStyle/>
          <a:p>
            <a:r>
              <a:rPr lang="en-GB" b="1" dirty="0"/>
              <a:t>RECOMMENDATION</a:t>
            </a:r>
            <a:endParaRPr lang="en-GB" b="1" dirty="0"/>
          </a:p>
        </p:txBody>
      </p:sp>
      <p:sp>
        <p:nvSpPr>
          <p:cNvPr id="3" name="Text Box 2"/>
          <p:cNvSpPr txBox="1"/>
          <p:nvPr/>
        </p:nvSpPr>
        <p:spPr>
          <a:xfrm>
            <a:off x="223520" y="878840"/>
            <a:ext cx="9827260" cy="5978525"/>
          </a:xfrm>
          <a:prstGeom prst="rect">
            <a:avLst/>
          </a:prstGeom>
          <a:noFill/>
        </p:spPr>
        <p:txBody>
          <a:bodyPr wrap="square" rtlCol="0">
            <a:noAutofit/>
          </a:bodyPr>
          <a:p>
            <a:pPr marL="342900" indent="-342900">
              <a:lnSpc>
                <a:spcPct val="140000"/>
              </a:lnSpc>
              <a:buFont typeface="Arial" panose="020B0604020202020204" pitchFamily="34" charset="0"/>
              <a:buChar char="•"/>
            </a:pPr>
            <a:r>
              <a:rPr lang="en-GB" altLang="en-US" sz="2000" b="1" i="1"/>
              <a:t>Increase the number of campaigns by moving more of the campaigns to Nigeria and General/Unspecified countries.</a:t>
            </a:r>
            <a:endParaRPr lang="en-GB" altLang="en-US" sz="2000" b="1" i="1"/>
          </a:p>
          <a:p>
            <a:pPr marL="342900" indent="-342900">
              <a:lnSpc>
                <a:spcPct val="140000"/>
              </a:lnSpc>
              <a:buFont typeface="Arial" panose="020B0604020202020204" pitchFamily="34" charset="0"/>
              <a:buChar char="•"/>
            </a:pPr>
            <a:r>
              <a:rPr lang="en-GB" altLang="en-US" sz="2000" b="1" i="1"/>
              <a:t>Do more of the campaigns in other African countries as the Benchmark listed. This can increase the number of leads to be generated.</a:t>
            </a:r>
            <a:endParaRPr lang="en-GB" altLang="en-US" sz="2000" b="1" i="1"/>
          </a:p>
          <a:p>
            <a:pPr marL="342900" indent="-342900">
              <a:lnSpc>
                <a:spcPct val="140000"/>
              </a:lnSpc>
              <a:buFont typeface="Arial" panose="020B0604020202020204" pitchFamily="34" charset="0"/>
              <a:buChar char="•"/>
            </a:pPr>
            <a:r>
              <a:rPr lang="en-GB" altLang="en-US" sz="2000" b="1" i="1"/>
              <a:t>Decrease the time used for the campaign. This is because if the campaign is too long, it increases the amount you use.</a:t>
            </a:r>
            <a:endParaRPr lang="en-GB" altLang="en-US" sz="2000" b="1" i="1"/>
          </a:p>
          <a:p>
            <a:pPr marL="342900" indent="-342900">
              <a:lnSpc>
                <a:spcPct val="140000"/>
              </a:lnSpc>
              <a:buFont typeface="Arial" panose="020B0604020202020204" pitchFamily="34" charset="0"/>
              <a:buChar char="•"/>
            </a:pPr>
            <a:r>
              <a:rPr lang="en-GB" altLang="en-US" sz="2000" b="1" i="1"/>
              <a:t>In United Kingdom, the number of campaign inactive were high. This could be due to poor performance. It can also be due to the fact that it has high CPR so the team has stopped it to make some changes. The should be able to make the campaign have low CPR and high leads. In this case, the campaign can help the company.</a:t>
            </a:r>
            <a:endParaRPr lang="en-GB" altLang="en-US" sz="2000" b="1" i="1"/>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77309" y="2812762"/>
            <a:ext cx="5292437" cy="863311"/>
          </a:xfrm>
        </p:spPr>
        <p:txBody>
          <a:bodyPr/>
          <a:lstStyle/>
          <a:p>
            <a:r>
              <a:rPr lang="en-GB" b="1" dirty="0"/>
              <a:t>END</a:t>
            </a:r>
            <a:endParaRPr lang="en-GB"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GROUP NAME AND TEAM MEMBERS</a:t>
            </a:r>
            <a:endParaRPr lang="en-GB" b="1" dirty="0"/>
          </a:p>
        </p:txBody>
      </p:sp>
      <p:sp>
        <p:nvSpPr>
          <p:cNvPr id="3" name="Content Placeholder 2"/>
          <p:cNvSpPr>
            <a:spLocks noGrp="1"/>
          </p:cNvSpPr>
          <p:nvPr>
            <p:ph idx="1"/>
          </p:nvPr>
        </p:nvSpPr>
        <p:spPr/>
        <p:txBody>
          <a:bodyPr/>
          <a:lstStyle/>
          <a:p>
            <a:r>
              <a:rPr lang="en-GB" dirty="0"/>
              <a:t>Samuel Kwadwo Boateng Bonsu.</a:t>
            </a:r>
            <a:endParaRPr lang="en-GB" dirty="0"/>
          </a:p>
          <a:p>
            <a:pPr marL="0" indent="0">
              <a:buNone/>
            </a:pPr>
            <a:endParaRPr lang="en-GB"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KEY PERFORMANCE INDICATORS.</a:t>
            </a:r>
            <a:endParaRPr lang="en-GB" b="1" dirty="0"/>
          </a:p>
        </p:txBody>
      </p:sp>
      <p:sp>
        <p:nvSpPr>
          <p:cNvPr id="3" name="Content Placeholder 2"/>
          <p:cNvSpPr>
            <a:spLocks noGrp="1"/>
          </p:cNvSpPr>
          <p:nvPr>
            <p:ph idx="1"/>
          </p:nvPr>
        </p:nvSpPr>
        <p:spPr>
          <a:xfrm>
            <a:off x="318135" y="1423035"/>
            <a:ext cx="11035665" cy="5435600"/>
          </a:xfrm>
        </p:spPr>
        <p:txBody>
          <a:bodyPr>
            <a:noAutofit/>
          </a:bodyPr>
          <a:lstStyle/>
          <a:p>
            <a:pPr marL="0" indent="0">
              <a:lnSpc>
                <a:spcPct val="150000"/>
              </a:lnSpc>
              <a:buNone/>
            </a:pPr>
            <a:r>
              <a:rPr lang="en-US" altLang="en-US" sz="2400" i="1" dirty="0"/>
              <a:t>1.</a:t>
            </a:r>
            <a:r>
              <a:rPr lang="en-GB" altLang="en-US" sz="2400" i="1" dirty="0"/>
              <a:t> </a:t>
            </a:r>
            <a:r>
              <a:rPr lang="en-US" altLang="en-US" sz="2055" i="1" dirty="0"/>
              <a:t>Compare number of campaigns in all countries.</a:t>
            </a:r>
            <a:endParaRPr lang="en-US" altLang="en-US" sz="2055" i="1" dirty="0"/>
          </a:p>
          <a:p>
            <a:pPr marL="0" indent="0">
              <a:lnSpc>
                <a:spcPct val="150000"/>
              </a:lnSpc>
              <a:buNone/>
            </a:pPr>
            <a:r>
              <a:rPr lang="en-US" altLang="en-US" sz="2055" i="1" dirty="0"/>
              <a:t>2.</a:t>
            </a:r>
            <a:r>
              <a:rPr lang="en-GB" altLang="en-US" sz="2055" i="1" dirty="0"/>
              <a:t> </a:t>
            </a:r>
            <a:r>
              <a:rPr lang="en-US" altLang="en-US" sz="2055" i="1" dirty="0"/>
              <a:t>Average number of campaigns per country on monthly basis.</a:t>
            </a:r>
            <a:endParaRPr lang="en-US" altLang="en-US" sz="2055" i="1" dirty="0"/>
          </a:p>
          <a:p>
            <a:pPr marL="0" indent="0">
              <a:lnSpc>
                <a:spcPct val="150000"/>
              </a:lnSpc>
              <a:buNone/>
            </a:pPr>
            <a:r>
              <a:rPr lang="en-US" altLang="en-US" sz="2055" i="1" dirty="0"/>
              <a:t>3.</a:t>
            </a:r>
            <a:r>
              <a:rPr lang="en-GB" altLang="en-US" sz="2055" i="1" dirty="0"/>
              <a:t> </a:t>
            </a:r>
            <a:r>
              <a:rPr lang="en-US" altLang="en-US" sz="2055" i="1" dirty="0"/>
              <a:t>Compare campaigns that were active, delivering, not delivering and completed.</a:t>
            </a:r>
            <a:endParaRPr lang="en-US" altLang="en-US" sz="2055" i="1" dirty="0"/>
          </a:p>
          <a:p>
            <a:pPr marL="0" indent="0">
              <a:lnSpc>
                <a:spcPct val="150000"/>
              </a:lnSpc>
              <a:buNone/>
            </a:pPr>
            <a:r>
              <a:rPr lang="en-US" altLang="en-US" sz="2055" i="1" dirty="0"/>
              <a:t>4.</a:t>
            </a:r>
            <a:r>
              <a:rPr lang="en-GB" altLang="en-US" sz="2055" i="1" dirty="0"/>
              <a:t> </a:t>
            </a:r>
            <a:r>
              <a:rPr lang="en-US" altLang="en-US" sz="2055" i="1" dirty="0"/>
              <a:t>Amount spent per month on campaigns and leads generated in all countries</a:t>
            </a:r>
            <a:endParaRPr lang="en-US" altLang="en-US" sz="2055" i="1" dirty="0"/>
          </a:p>
          <a:p>
            <a:pPr marL="0" indent="0">
              <a:lnSpc>
                <a:spcPct val="150000"/>
              </a:lnSpc>
              <a:buNone/>
            </a:pPr>
            <a:r>
              <a:rPr lang="en-US" altLang="en-US" sz="2055" i="1" dirty="0"/>
              <a:t>5.</a:t>
            </a:r>
            <a:r>
              <a:rPr lang="en-GB" altLang="en-US" sz="2055" i="1" dirty="0"/>
              <a:t> </a:t>
            </a:r>
            <a:r>
              <a:rPr lang="en-US" altLang="en-US" sz="2055" i="1" dirty="0"/>
              <a:t>Determine the Cost Per Result (CPR) for question (4) above by countries.</a:t>
            </a:r>
            <a:endParaRPr lang="en-US" altLang="en-US" sz="2055" i="1" dirty="0"/>
          </a:p>
          <a:p>
            <a:pPr lvl="0"/>
            <a:endParaRPr lang="en-US" altLang="en-US" sz="1600"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335"/>
            <a:ext cx="10515600" cy="1325563"/>
          </a:xfrm>
        </p:spPr>
        <p:txBody>
          <a:bodyPr/>
          <a:lstStyle/>
          <a:p>
            <a:r>
              <a:rPr lang="en-GB" b="1" dirty="0"/>
              <a:t>BENCH MARKS.</a:t>
            </a:r>
            <a:endParaRPr lang="en-GB" b="1" dirty="0"/>
          </a:p>
        </p:txBody>
      </p:sp>
      <p:sp>
        <p:nvSpPr>
          <p:cNvPr id="3" name="Content Placeholder 2"/>
          <p:cNvSpPr>
            <a:spLocks noGrp="1"/>
          </p:cNvSpPr>
          <p:nvPr>
            <p:ph idx="1"/>
          </p:nvPr>
        </p:nvSpPr>
        <p:spPr>
          <a:xfrm>
            <a:off x="318135" y="1423035"/>
            <a:ext cx="11035030" cy="5382260"/>
          </a:xfrm>
        </p:spPr>
        <p:txBody>
          <a:bodyPr>
            <a:noAutofit/>
          </a:bodyPr>
          <a:lstStyle/>
          <a:p>
            <a:pPr marL="0" indent="0">
              <a:lnSpc>
                <a:spcPct val="110000"/>
              </a:lnSpc>
              <a:buNone/>
            </a:pPr>
            <a:r>
              <a:rPr lang="en-US" altLang="en-US" sz="2055" i="1" dirty="0"/>
              <a:t>1.Monthly Campaign Budget</a:t>
            </a:r>
            <a:endParaRPr lang="en-US" altLang="en-US" sz="2055" i="1" dirty="0"/>
          </a:p>
          <a:p>
            <a:pPr marL="0" indent="0">
              <a:lnSpc>
                <a:spcPct val="110000"/>
              </a:lnSpc>
              <a:buNone/>
            </a:pPr>
            <a:r>
              <a:rPr lang="en-US" altLang="en-US" sz="2055" i="1" dirty="0"/>
              <a:t>UK = $3,000</a:t>
            </a:r>
            <a:endParaRPr lang="en-US" altLang="en-US" sz="2055" i="1" dirty="0"/>
          </a:p>
          <a:p>
            <a:pPr marL="0" indent="0">
              <a:lnSpc>
                <a:spcPct val="110000"/>
              </a:lnSpc>
              <a:buNone/>
            </a:pPr>
            <a:r>
              <a:rPr lang="en-US" altLang="en-US" sz="2055" i="1" dirty="0"/>
              <a:t>USA &amp; CA = $1,000</a:t>
            </a:r>
            <a:endParaRPr lang="en-US" altLang="en-US" sz="2055" i="1" dirty="0"/>
          </a:p>
          <a:p>
            <a:pPr marL="0" indent="0">
              <a:lnSpc>
                <a:spcPct val="110000"/>
              </a:lnSpc>
              <a:buNone/>
            </a:pPr>
            <a:r>
              <a:rPr lang="en-US" altLang="en-US" sz="2055" i="1" dirty="0"/>
              <a:t>NG, GH and Other African Countries = $500</a:t>
            </a:r>
            <a:endParaRPr lang="en-US" altLang="en-US" sz="2055" i="1" dirty="0"/>
          </a:p>
          <a:p>
            <a:pPr marL="0" indent="0">
              <a:lnSpc>
                <a:spcPct val="110000"/>
              </a:lnSpc>
              <a:buNone/>
            </a:pPr>
            <a:r>
              <a:rPr lang="en-US" altLang="en-US" sz="2055" i="1" dirty="0"/>
              <a:t>2.Cost Per Result Per Country </a:t>
            </a:r>
            <a:endParaRPr lang="en-US" altLang="en-US" sz="2055" i="1" dirty="0"/>
          </a:p>
          <a:p>
            <a:pPr marL="0" indent="0">
              <a:lnSpc>
                <a:spcPct val="110000"/>
              </a:lnSpc>
              <a:buNone/>
            </a:pPr>
            <a:r>
              <a:rPr lang="en-US" altLang="en-US" sz="2055" i="1" dirty="0"/>
              <a:t>United Kingdom $5/ Result ($700/ week) </a:t>
            </a:r>
            <a:endParaRPr lang="en-US" altLang="en-US" sz="2055" i="1" dirty="0"/>
          </a:p>
          <a:p>
            <a:pPr marL="0" indent="0">
              <a:lnSpc>
                <a:spcPct val="110000"/>
              </a:lnSpc>
              <a:buNone/>
            </a:pPr>
            <a:r>
              <a:rPr lang="en-US" altLang="en-US" sz="2055" i="1" dirty="0"/>
              <a:t>USA $5/ Result ($130/ week) </a:t>
            </a:r>
            <a:endParaRPr lang="en-US" altLang="en-US" sz="2055" i="1" dirty="0"/>
          </a:p>
          <a:p>
            <a:pPr marL="0" indent="0">
              <a:lnSpc>
                <a:spcPct val="110000"/>
              </a:lnSpc>
              <a:buNone/>
            </a:pPr>
            <a:r>
              <a:rPr lang="en-US" altLang="en-US" sz="2055" i="1" dirty="0"/>
              <a:t>Canada $5/ Result ($130/ week) </a:t>
            </a:r>
            <a:endParaRPr lang="en-US" altLang="en-US" sz="2055" i="1" dirty="0"/>
          </a:p>
          <a:p>
            <a:pPr marL="0" indent="0">
              <a:lnSpc>
                <a:spcPct val="110000"/>
              </a:lnSpc>
              <a:buNone/>
            </a:pPr>
            <a:r>
              <a:rPr lang="en-US" altLang="en-US" sz="2055" i="1" dirty="0"/>
              <a:t>Nigeria $0.30/ Result ($105/ week) </a:t>
            </a:r>
            <a:endParaRPr lang="en-US" altLang="en-US" sz="2055" i="1" dirty="0"/>
          </a:p>
          <a:p>
            <a:pPr marL="0" indent="0">
              <a:lnSpc>
                <a:spcPct val="110000"/>
              </a:lnSpc>
              <a:buNone/>
            </a:pPr>
            <a:r>
              <a:rPr lang="en-US" altLang="en-US" sz="2055" i="1" dirty="0"/>
              <a:t>Ghana $0.30 </a:t>
            </a:r>
            <a:endParaRPr lang="en-US" altLang="en-US" sz="2055" i="1" dirty="0"/>
          </a:p>
          <a:p>
            <a:pPr marL="0" indent="0">
              <a:lnSpc>
                <a:spcPct val="110000"/>
              </a:lnSpc>
              <a:buNone/>
            </a:pPr>
            <a:r>
              <a:rPr lang="en-US" altLang="en-US" sz="2055" i="1" dirty="0"/>
              <a:t>Other African Countries $0.30/Result ($35/ week) (Ghana, Rwanda, Uganda, South Africa)</a:t>
            </a:r>
            <a:endParaRPr lang="en-US" altLang="en-US" sz="2055" i="1" dirty="0"/>
          </a:p>
          <a:p>
            <a:pPr lvl="0"/>
            <a:endParaRPr lang="en-US" altLang="en-US" sz="1600" i="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220710" cy="770890"/>
          </a:xfrm>
        </p:spPr>
        <p:txBody>
          <a:bodyPr/>
          <a:lstStyle/>
          <a:p>
            <a:pPr algn="ctr"/>
            <a:r>
              <a:rPr lang="en-GB" b="1" dirty="0"/>
              <a:t>TERMINOLOGIES</a:t>
            </a:r>
            <a:endParaRPr lang="en-GB" b="1" dirty="0"/>
          </a:p>
        </p:txBody>
      </p:sp>
      <p:sp>
        <p:nvSpPr>
          <p:cNvPr id="3" name="Content Placeholder 2"/>
          <p:cNvSpPr>
            <a:spLocks noGrp="1"/>
          </p:cNvSpPr>
          <p:nvPr>
            <p:ph idx="1"/>
          </p:nvPr>
        </p:nvSpPr>
        <p:spPr>
          <a:xfrm>
            <a:off x="838200" y="1825625"/>
            <a:ext cx="10515600" cy="2894157"/>
          </a:xfrm>
        </p:spPr>
        <p:txBody>
          <a:bodyPr>
            <a:normAutofit/>
          </a:bodyPr>
          <a:lstStyle/>
          <a:p>
            <a:pPr marL="0" indent="0">
              <a:buNone/>
            </a:pPr>
            <a:endParaRPr lang="en-GB" sz="2700" b="1" dirty="0">
              <a:solidFill>
                <a:srgbClr val="7030A0"/>
              </a:solidFill>
            </a:endParaRPr>
          </a:p>
          <a:p>
            <a:pPr marL="0" indent="0">
              <a:buNone/>
            </a:pPr>
            <a:endParaRPr lang="en-GB" sz="2700" dirty="0"/>
          </a:p>
          <a:p>
            <a:pPr lvl="0"/>
            <a:endParaRPr lang="en-GB" sz="2700" dirty="0"/>
          </a:p>
        </p:txBody>
      </p:sp>
      <p:sp>
        <p:nvSpPr>
          <p:cNvPr id="4" name="Text Box 3"/>
          <p:cNvSpPr txBox="1"/>
          <p:nvPr/>
        </p:nvSpPr>
        <p:spPr>
          <a:xfrm>
            <a:off x="0" y="618490"/>
            <a:ext cx="12192635" cy="6239510"/>
          </a:xfrm>
          <a:prstGeom prst="rect">
            <a:avLst/>
          </a:prstGeom>
          <a:noFill/>
        </p:spPr>
        <p:txBody>
          <a:bodyPr wrap="square" rtlCol="0">
            <a:noAutofit/>
          </a:bodyPr>
          <a:p>
            <a:pPr>
              <a:lnSpc>
                <a:spcPct val="190000"/>
              </a:lnSpc>
            </a:pPr>
            <a:r>
              <a:rPr lang="en-US" altLang="en-US" sz="2000" b="1" i="1"/>
              <a:t>Campaign Delivery</a:t>
            </a:r>
            <a:r>
              <a:rPr lang="en-GB" altLang="en-US" sz="2000" b="1" i="1"/>
              <a:t>: </a:t>
            </a:r>
            <a:r>
              <a:rPr lang="en-US" altLang="en-US" sz="2000" i="1"/>
              <a:t>The status of the campaign (e.g., active, completed, inactive, not delivering).</a:t>
            </a:r>
            <a:endParaRPr lang="en-US" altLang="en-US" sz="2000" i="1"/>
          </a:p>
          <a:p>
            <a:pPr>
              <a:lnSpc>
                <a:spcPct val="190000"/>
              </a:lnSpc>
            </a:pPr>
            <a:r>
              <a:rPr lang="en-US" altLang="en-US" sz="2000" b="1" i="1"/>
              <a:t>Results</a:t>
            </a:r>
            <a:r>
              <a:rPr lang="en-GB" altLang="en-US" sz="2000" b="1" i="1"/>
              <a:t>: </a:t>
            </a:r>
            <a:r>
              <a:rPr lang="en-US" altLang="en-US" sz="2000" i="1"/>
              <a:t>The number of results generated by the campaign (e.g., leads, conversions, clicks).</a:t>
            </a:r>
            <a:endParaRPr lang="en-US" altLang="en-US" sz="2000" i="1"/>
          </a:p>
          <a:p>
            <a:pPr>
              <a:lnSpc>
                <a:spcPct val="190000"/>
              </a:lnSpc>
            </a:pPr>
            <a:r>
              <a:rPr lang="en-US" altLang="en-US" sz="2000" b="1" i="1"/>
              <a:t>Reach</a:t>
            </a:r>
            <a:r>
              <a:rPr lang="en-GB" altLang="en-US" sz="2000" b="1" i="1"/>
              <a:t>: </a:t>
            </a:r>
            <a:r>
              <a:rPr lang="en-US" altLang="en-US" sz="2000" i="1"/>
              <a:t>The number of unique people who saw the ad.</a:t>
            </a:r>
            <a:endParaRPr lang="en-US" altLang="en-US" sz="2000" i="1"/>
          </a:p>
          <a:p>
            <a:pPr>
              <a:lnSpc>
                <a:spcPct val="190000"/>
              </a:lnSpc>
            </a:pPr>
            <a:r>
              <a:rPr lang="en-US" altLang="en-US" sz="2000" b="1" i="1"/>
              <a:t>Amount spent (USD)</a:t>
            </a:r>
            <a:r>
              <a:rPr lang="en-GB" altLang="en-US" sz="2000" b="1" i="1"/>
              <a:t>: </a:t>
            </a:r>
            <a:r>
              <a:rPr lang="en-US" altLang="en-US" sz="2000" i="1"/>
              <a:t>The total amount spent on the campaign in USD.</a:t>
            </a:r>
            <a:endParaRPr lang="en-US" altLang="en-US" sz="2000" i="1"/>
          </a:p>
          <a:p>
            <a:pPr>
              <a:lnSpc>
                <a:spcPct val="190000"/>
              </a:lnSpc>
            </a:pPr>
            <a:r>
              <a:rPr lang="en-GB" altLang="en-US" sz="2000" b="1" i="1"/>
              <a:t>Ad Set Budget: </a:t>
            </a:r>
            <a:r>
              <a:rPr lang="en-US" altLang="en-US" sz="2000" i="1"/>
              <a:t>The budget allocated to the ad set</a:t>
            </a:r>
            <a:r>
              <a:rPr lang="en-GB" altLang="en-US" sz="2000" i="1"/>
              <a:t>.</a:t>
            </a:r>
            <a:endParaRPr lang="en-GB" altLang="en-US" sz="2000" i="1"/>
          </a:p>
          <a:p>
            <a:pPr>
              <a:lnSpc>
                <a:spcPct val="190000"/>
              </a:lnSpc>
            </a:pPr>
            <a:r>
              <a:rPr lang="en-GB" altLang="en-US" sz="2000" b="1" i="1"/>
              <a:t>Result Indicator: </a:t>
            </a:r>
            <a:r>
              <a:rPr lang="en-GB" altLang="en-US" sz="2000" i="1"/>
              <a:t>T</a:t>
            </a:r>
            <a:r>
              <a:rPr lang="en-US" altLang="en-US" sz="2000" i="1"/>
              <a:t>he type of result (e.g., actions:onsite_conversion.lead_grouped, link_click).</a:t>
            </a:r>
            <a:r>
              <a:rPr lang="en-GB" altLang="en-US" sz="2000" i="1"/>
              <a:t> </a:t>
            </a:r>
            <a:r>
              <a:rPr lang="en-US" altLang="en-US" sz="2000" i="1"/>
              <a:t>Used to filter or group results by type</a:t>
            </a:r>
            <a:r>
              <a:rPr lang="en-GB" altLang="en-US" sz="2000" i="1"/>
              <a:t>.</a:t>
            </a:r>
            <a:endParaRPr lang="en-GB" altLang="en-US" sz="2000" i="1"/>
          </a:p>
          <a:p>
            <a:pPr>
              <a:lnSpc>
                <a:spcPct val="190000"/>
              </a:lnSpc>
            </a:pPr>
            <a:r>
              <a:rPr lang="en-GB" altLang="en-US" sz="2000" b="1" i="1"/>
              <a:t>Impressions: </a:t>
            </a:r>
            <a:r>
              <a:rPr lang="en-GB" altLang="en-US" sz="2000" i="1"/>
              <a:t>T</a:t>
            </a:r>
            <a:r>
              <a:rPr lang="en-US" altLang="en-US" sz="2000" i="1"/>
              <a:t>he number of times the ad was shown.</a:t>
            </a:r>
            <a:r>
              <a:rPr lang="en-GB" altLang="en-US" sz="2000" i="1"/>
              <a:t> </a:t>
            </a:r>
            <a:r>
              <a:rPr lang="en-US" altLang="en-US" sz="2000" i="1"/>
              <a:t>Used to analyze ad performance</a:t>
            </a:r>
            <a:r>
              <a:rPr lang="en-GB" altLang="en-US" sz="2000" i="1"/>
              <a:t>.</a:t>
            </a:r>
            <a:endParaRPr lang="en-GB" altLang="en-US" sz="2000" i="1"/>
          </a:p>
          <a:p>
            <a:pPr>
              <a:lnSpc>
                <a:spcPct val="190000"/>
              </a:lnSpc>
            </a:pPr>
            <a:r>
              <a:rPr lang="en-GB" altLang="en-US" sz="2000" b="1" i="1"/>
              <a:t>Cost per Results (CPR): </a:t>
            </a:r>
            <a:r>
              <a:rPr lang="en-GB" altLang="en-US" sz="2000" i="1"/>
              <a:t>T</a:t>
            </a:r>
            <a:r>
              <a:rPr lang="en-US" altLang="en-US" sz="2000" i="1"/>
              <a:t>he cost per result (e.g., cost per lead, cost per click).</a:t>
            </a:r>
            <a:r>
              <a:rPr lang="en-GB" altLang="en-US" sz="2000" i="1"/>
              <a:t> </a:t>
            </a:r>
            <a:r>
              <a:rPr lang="en-US" altLang="en-US" sz="2000" i="1"/>
              <a:t>Used to measure campaign efficiency and compare it to benchmarks.</a:t>
            </a:r>
            <a:endParaRPr lang="en-US" altLang="en-US" sz="2000" i="1"/>
          </a:p>
          <a:p>
            <a:pPr>
              <a:lnSpc>
                <a:spcPct val="120000"/>
              </a:lnSpc>
            </a:pPr>
            <a:endParaRPr lang="en-US" altLang="en-US" sz="2000" i="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p:cNvPicPr>
            <a:picLocks noChangeAspect="1"/>
          </p:cNvPicPr>
          <p:nvPr/>
        </p:nvPicPr>
        <p:blipFill>
          <a:blip r:embed="rId1"/>
          <a:stretch>
            <a:fillRect/>
          </a:stretch>
        </p:blipFill>
        <p:spPr>
          <a:xfrm>
            <a:off x="-635" y="11430"/>
            <a:ext cx="12192635" cy="683450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normAutofit/>
          </a:bodyPr>
          <a:lstStyle/>
          <a:p>
            <a:r>
              <a:rPr lang="en-GB" b="1" dirty="0"/>
              <a:t>KPI 1: Number of Campaign by Country.</a:t>
            </a:r>
            <a:endParaRPr lang="en-GB" b="1" dirty="0"/>
          </a:p>
        </p:txBody>
      </p:sp>
      <p:sp>
        <p:nvSpPr>
          <p:cNvPr id="3" name="TextBox 2"/>
          <p:cNvSpPr txBox="1"/>
          <p:nvPr/>
        </p:nvSpPr>
        <p:spPr>
          <a:xfrm>
            <a:off x="8486940" y="1469016"/>
            <a:ext cx="3578452" cy="5354320"/>
          </a:xfrm>
          <a:prstGeom prst="rect">
            <a:avLst/>
          </a:prstGeom>
          <a:noFill/>
        </p:spPr>
        <p:txBody>
          <a:bodyPr wrap="square" rtlCol="0">
            <a:spAutoFit/>
          </a:bodyPr>
          <a:lstStyle/>
          <a:p>
            <a:r>
              <a:rPr lang="en-US" sz="2000" b="1" dirty="0"/>
              <a:t>SUMMARY REPORT</a:t>
            </a:r>
            <a:endParaRPr lang="en-US" sz="2000" b="1" dirty="0"/>
          </a:p>
          <a:p>
            <a:pPr marL="342900" indent="-342900">
              <a:buFont typeface="Arial" panose="020B0604020202020204" pitchFamily="34" charset="0"/>
              <a:buChar char="•"/>
            </a:pPr>
            <a:r>
              <a:rPr lang="en-GB" altLang="en-US" sz="2000" dirty="0"/>
              <a:t>The total number of campaigns is 48. With United Kingdom having 30 campaigns, Nigeria having 12 campaigns and General/Unspecified countries having 7 campaigns.</a:t>
            </a:r>
            <a:endParaRPr lang="en-US" sz="2000" dirty="0"/>
          </a:p>
          <a:p>
            <a:pPr marL="285750" indent="-285750">
              <a:buFont typeface="Arial" panose="020B0604020202020204" pitchFamily="34" charset="0"/>
              <a:buChar char="•"/>
            </a:pPr>
            <a:r>
              <a:rPr lang="en-GB" altLang="en-US" sz="1800" i="0" u="none" strike="noStrike" dirty="0">
                <a:solidFill>
                  <a:srgbClr val="000000"/>
                </a:solidFill>
                <a:effectLst/>
                <a:latin typeface="Calibri" panose="020F0502020204030204" pitchFamily="34" charset="0"/>
              </a:rPr>
              <a:t>This graph show the number of campaigns by country. United Kingdom has 62.50% of the total number of campaigns. Nigeria has 22.92% of the total number of campaigns. And General/Unspecified countries have 7% of the total number of campaigns.</a:t>
            </a:r>
            <a:endParaRPr lang="en-US" sz="1800" b="1" i="0" u="none" strike="noStrike" dirty="0">
              <a:solidFill>
                <a:srgbClr val="000000"/>
              </a:solidFill>
              <a:effectLst/>
              <a:latin typeface="Calibri" panose="020F0502020204030204" pitchFamily="34" charset="0"/>
            </a:endParaRPr>
          </a:p>
          <a:p>
            <a:endParaRPr lang="en-US" sz="2000" dirty="0"/>
          </a:p>
        </p:txBody>
      </p:sp>
      <p:graphicFrame>
        <p:nvGraphicFramePr>
          <p:cNvPr id="4" name="Chart 3"/>
          <p:cNvGraphicFramePr/>
          <p:nvPr/>
        </p:nvGraphicFramePr>
        <p:xfrm>
          <a:off x="901700" y="1468120"/>
          <a:ext cx="7378700" cy="476440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sz="4000" b="1" dirty="0"/>
              <a:t>KPI 2: Average Number of Campaigns by Country on Monthly basis.</a:t>
            </a:r>
            <a:endParaRPr lang="en-GB" sz="4000" b="1" dirty="0"/>
          </a:p>
        </p:txBody>
      </p:sp>
      <p:sp>
        <p:nvSpPr>
          <p:cNvPr id="3" name="TextBox 2"/>
          <p:cNvSpPr txBox="1"/>
          <p:nvPr/>
        </p:nvSpPr>
        <p:spPr>
          <a:xfrm>
            <a:off x="8174990" y="1161415"/>
            <a:ext cx="3675380" cy="5631180"/>
          </a:xfrm>
          <a:prstGeom prst="rect">
            <a:avLst/>
          </a:prstGeom>
          <a:noFill/>
        </p:spPr>
        <p:txBody>
          <a:bodyPr wrap="square" rtlCol="0">
            <a:spAutoFit/>
          </a:bodyPr>
          <a:lstStyle/>
          <a:p>
            <a:r>
              <a:rPr lang="en-US" sz="2000" b="1" dirty="0"/>
              <a:t>SUMMARY REPORT</a:t>
            </a:r>
            <a:endParaRPr lang="en-US" sz="2000" b="1" dirty="0"/>
          </a:p>
          <a:p>
            <a:endParaRPr lang="en-US" sz="2000" dirty="0"/>
          </a:p>
          <a:p>
            <a:pPr marL="285750" indent="-285750">
              <a:buFont typeface="Arial" panose="020B0604020202020204" pitchFamily="34" charset="0"/>
              <a:buChar char="•"/>
            </a:pPr>
            <a:r>
              <a:rPr lang="en-GB" altLang="en-US" sz="2000" dirty="0" err="1"/>
              <a:t>With United Kingdom, the benchmark for the budget was $3000 /month was not achieved however in December it was close to the bench mark, $2919.90 which is 97% close to the benchmark.</a:t>
            </a:r>
            <a:endParaRPr lang="en-GB" altLang="en-US" sz="2000" dirty="0" err="1"/>
          </a:p>
          <a:p>
            <a:pPr marL="285750" indent="-285750">
              <a:buFont typeface="Arial" panose="020B0604020202020204" pitchFamily="34" charset="0"/>
              <a:buChar char="•"/>
            </a:pPr>
            <a:r>
              <a:rPr lang="en-GB" altLang="en-US" sz="2000" dirty="0" err="1"/>
              <a:t>In Nigeria, all the months had their total amount below the budget which is 44%, 55% and 32%(respectively) close to the benchmark.</a:t>
            </a:r>
            <a:endParaRPr lang="en-GB" altLang="en-US" sz="2000" dirty="0" err="1"/>
          </a:p>
          <a:p>
            <a:pPr marL="285750" indent="-285750">
              <a:buFont typeface="Arial" panose="020B0604020202020204" pitchFamily="34" charset="0"/>
              <a:buChar char="•"/>
            </a:pPr>
            <a:r>
              <a:rPr lang="en-GB" altLang="en-US" sz="2000" dirty="0" err="1"/>
              <a:t>And for General/Unspecified countries, they had their total amount below the budget as well.</a:t>
            </a:r>
            <a:endParaRPr lang="en-GB" altLang="en-US" sz="2000" dirty="0" err="1"/>
          </a:p>
        </p:txBody>
      </p:sp>
      <p:graphicFrame>
        <p:nvGraphicFramePr>
          <p:cNvPr id="5" name="Chart 4"/>
          <p:cNvGraphicFramePr/>
          <p:nvPr/>
        </p:nvGraphicFramePr>
        <p:xfrm>
          <a:off x="439420" y="1355725"/>
          <a:ext cx="7497445" cy="484441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745" y="143453"/>
            <a:ext cx="10515600" cy="1325563"/>
          </a:xfrm>
        </p:spPr>
        <p:txBody>
          <a:bodyPr/>
          <a:lstStyle/>
          <a:p>
            <a:r>
              <a:rPr lang="en-GB" sz="4000" b="1" dirty="0"/>
              <a:t>KPI 3: Comparing Campaigns that are active, not delivering, delivering and completed.</a:t>
            </a:r>
            <a:endParaRPr lang="en-GB" sz="4000" b="1" dirty="0"/>
          </a:p>
        </p:txBody>
      </p:sp>
      <p:sp>
        <p:nvSpPr>
          <p:cNvPr id="3" name="TextBox 2"/>
          <p:cNvSpPr txBox="1"/>
          <p:nvPr/>
        </p:nvSpPr>
        <p:spPr>
          <a:xfrm>
            <a:off x="7758430" y="1383665"/>
            <a:ext cx="4433570" cy="5474970"/>
          </a:xfrm>
          <a:prstGeom prst="rect">
            <a:avLst/>
          </a:prstGeom>
          <a:noFill/>
        </p:spPr>
        <p:txBody>
          <a:bodyPr wrap="square" rtlCol="0">
            <a:noAutofit/>
          </a:bodyPr>
          <a:lstStyle/>
          <a:p>
            <a:r>
              <a:rPr lang="en-US" sz="2000" b="1" dirty="0"/>
              <a:t>SUMMARY REPORT</a:t>
            </a:r>
            <a:endParaRPr lang="en-US" sz="2000" b="1" dirty="0"/>
          </a:p>
          <a:p>
            <a:pPr marL="342900" indent="-342900">
              <a:buFont typeface="Arial" panose="020B0604020202020204" pitchFamily="34" charset="0"/>
              <a:buChar char="•"/>
            </a:pPr>
            <a:r>
              <a:rPr lang="en-GB" altLang="en-US" sz="2000" dirty="0"/>
              <a:t>In United Kingdom, 46.67% of the ads were inactive, 36.67% of the ads were completed, 3.33% of the ads were not_delivering  and 13.33% of the ads were active.</a:t>
            </a:r>
            <a:endParaRPr lang="en-GB" altLang="en-US" sz="2000" dirty="0"/>
          </a:p>
          <a:p>
            <a:pPr marL="342900" indent="-342900">
              <a:buFont typeface="Arial" panose="020B0604020202020204" pitchFamily="34" charset="0"/>
              <a:buChar char="•"/>
            </a:pPr>
            <a:r>
              <a:rPr lang="en-GB" altLang="en-US" sz="2000" dirty="0"/>
              <a:t>In Nigeria, 27.27% of the ads were inactive, 63.63% of the ads were completed, non of the ads were not delivered and 9.09% of the ads were active.</a:t>
            </a:r>
            <a:endParaRPr lang="en-GB" altLang="en-US" sz="2000" dirty="0"/>
          </a:p>
          <a:p>
            <a:pPr marL="342900" indent="-342900">
              <a:buFont typeface="Arial" panose="020B0604020202020204" pitchFamily="34" charset="0"/>
              <a:buChar char="•"/>
            </a:pPr>
            <a:r>
              <a:rPr lang="en-GB" altLang="en-US" sz="2000" dirty="0"/>
              <a:t>Lastly in General/Unspecified (i.e,. Countries like Ghana, USA, Kenya, and other countries), 28.57% of the ads were inactive, 71.43% of the ads were completed, non of the ads were either not delivered or active.</a:t>
            </a:r>
            <a:endParaRPr lang="en-US" altLang="en-US" sz="2000" dirty="0"/>
          </a:p>
          <a:p>
            <a:pPr marL="285750" indent="-285750">
              <a:buFont typeface="Arial" panose="020B0604020202020204" pitchFamily="34" charset="0"/>
              <a:buChar char="•"/>
            </a:pPr>
            <a:endParaRPr lang="en-US" sz="2000" dirty="0"/>
          </a:p>
        </p:txBody>
      </p:sp>
      <p:graphicFrame>
        <p:nvGraphicFramePr>
          <p:cNvPr id="4" name="Chart 3"/>
          <p:cNvGraphicFramePr/>
          <p:nvPr/>
        </p:nvGraphicFramePr>
        <p:xfrm>
          <a:off x="341630" y="1725930"/>
          <a:ext cx="6771640" cy="4686300"/>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0</TotalTime>
  <Words>5574</Words>
  <Application>WPS Presentation</Application>
  <PresentationFormat>Widescreen</PresentationFormat>
  <Paragraphs>109</Paragraphs>
  <Slides>14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Arial</vt:lpstr>
      <vt:lpstr>SimSun</vt:lpstr>
      <vt:lpstr>Wingdings</vt:lpstr>
      <vt:lpstr>Calibri</vt:lpstr>
      <vt:lpstr>Calibri Light</vt:lpstr>
      <vt:lpstr>Microsoft YaHei</vt:lpstr>
      <vt:lpstr>Arial Unicode MS</vt:lpstr>
      <vt:lpstr>Calibri</vt:lpstr>
      <vt:lpstr>Office Theme</vt:lpstr>
      <vt:lpstr>Facebook Ads Campaign Marketing Data.</vt:lpstr>
      <vt:lpstr>GROUP NAME AND TEAM MEMBERS</vt:lpstr>
      <vt:lpstr>KEY PERFORMANCE INDICATORS.</vt:lpstr>
      <vt:lpstr>BENCH MARKS.</vt:lpstr>
      <vt:lpstr>TERMINOLOGIES</vt:lpstr>
      <vt:lpstr>PowerPoint 演示文稿</vt:lpstr>
      <vt:lpstr>KPI 1: Number of Campaign by Country.</vt:lpstr>
      <vt:lpstr>KPI 2: Average Number of Campaigns by Country on Monthly basis.</vt:lpstr>
      <vt:lpstr>KPI 3: Comparing Campaigns that are active, not delivering, delivering and completed.</vt:lpstr>
      <vt:lpstr>KPI 4: Amount spent per month on campaigns and Leads generated in all countries.</vt:lpstr>
      <vt:lpstr>KPI 5: Cost per Result of Campaigns by Country.</vt:lpstr>
      <vt:lpstr>CONCLUSION</vt:lpstr>
      <vt:lpstr>RECOMMENDATION</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WEEKLY SALES AND MARKETING REPORT</dc:title>
  <dc:creator>Emmanuel</dc:creator>
  <cp:lastModifiedBy>Samuel k</cp:lastModifiedBy>
  <cp:revision>468</cp:revision>
  <dcterms:created xsi:type="dcterms:W3CDTF">2021-03-24T06:06:00Z</dcterms:created>
  <dcterms:modified xsi:type="dcterms:W3CDTF">2025-03-31T21:21:04Z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DC57FED1D2ED41D69BB265A6D8EA1C37_12</vt:lpwstr>
  </property>
  <property fmtid="{D5CDD505-2E9C-101B-9397-08002B2CF9AE}" pid="3" name="KSOProductBuildVer">
    <vt:lpwstr>1033-12.2.0.20326</vt:lpwstr>
  </property>
</Properties>
</file>