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258" r:id="rId4"/>
    <p:sldId id="260" r:id="rId5"/>
    <p:sldId id="274" r:id="rId6"/>
    <p:sldId id="263" r:id="rId7"/>
    <p:sldId id="261" r:id="rId8"/>
    <p:sldId id="264" r:id="rId9"/>
    <p:sldId id="265" r:id="rId10"/>
    <p:sldId id="266" r:id="rId11"/>
    <p:sldId id="267" r:id="rId12"/>
    <p:sldId id="273"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muel%20Boateng%20Bonsu\Desktop\ACUK\Internship_Program\1st%20Assignment\ANALYSIS_ON_THI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amuel%20Boateng%20Bonsu\Desktop\ACUK\Internship_Program\1st%20Assignment\ANALYSIS_ON_THIS.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amuel%20Boateng%20Bonsu\Desktop\ACUK\Internship_Program\1st%20Assignment\ANALYSIS_ON_THIS.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amuel%20Boateng%20Bonsu\Desktop\ACUK\Internship_Program\1st%20Assignment\ANALYSIS_ON_TH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[ANALYSIS_ON_THIS.xlsx]Sheet1!PivotTable1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a:t>Average of Mails Sent </a:t>
            </a:r>
            <a:endParaRPr lang="en-GB" altLang="en-US"/>
          </a:p>
        </c:rich>
      </c:tx>
      <c:layout/>
      <c:overlay val="0"/>
      <c:spPr>
        <a:noFill/>
        <a:ln>
          <a:noFill/>
        </a:ln>
        <a:effectLst/>
      </c:spPr>
    </c:title>
    <c:autoTitleDeleted val="0"/>
    <c:plotArea>
      <c:layout/>
      <c:barChart>
        <c:barDir val="col"/>
        <c:grouping val="clustered"/>
        <c:varyColors val="0"/>
        <c:ser>
          <c:idx val="0"/>
          <c:order val="0"/>
          <c:tx>
            <c:strRef>
              <c:f>[ANALYSIS_ON_THIS.xlsx]Sheet1!$B$3</c:f>
              <c:strCache>
                <c:ptCount val="1"/>
                <c:pt idx="0">
                  <c:v>Total</c:v>
                </c:pt>
              </c:strCache>
            </c:strRef>
          </c:tx>
          <c:spPr>
            <a:solidFill>
              <a:schemeClr val="accent1"/>
            </a:solidFill>
            <a:ln>
              <a:noFill/>
            </a:ln>
            <a:effectLst/>
          </c:spPr>
          <c:invertIfNegative val="0"/>
          <c:dLbls>
            <c:dLbl>
              <c:idx val="0"/>
              <c:layout>
                <c:manualLayout>
                  <c:x val="0.0031145548465512"/>
                  <c:y val="-0.10154317351867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539349741719842"/>
                  <c:y val="-0.038284839203675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010635065329687"/>
                  <c:y val="-0.059959948168217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107110300820419"/>
                  <c:y val="-0.051596183296030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205104831358246"/>
                  <c:y val="-0.0083637648721875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
                  <c:y val="-0.0315702674048769"/>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128380431479793"/>
                  <c:y val="-0.071622099187183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0"/>
                  <c:y val="-0.055012368948050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0.00113947128532361"/>
                  <c:y val="-0.059959948168217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0.00752051048313582"/>
                  <c:y val="-0.066556720461774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3"/>
              <c:layout>
                <c:manualLayout>
                  <c:x val="-0.012914007900334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4"/>
              <c:layout>
                <c:manualLayout>
                  <c:x val="-0.0107869948343968"/>
                  <c:y val="-0.023324302037931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5"/>
              <c:layout>
                <c:manualLayout>
                  <c:x val="-0.0021270130659374"/>
                  <c:y val="-0.0299210743314878"/>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7"/>
              <c:layout>
                <c:manualLayout>
                  <c:x val="-0.0021270130659374"/>
                  <c:y val="-0.0382848392036753"/>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9"/>
              <c:layout>
                <c:manualLayout>
                  <c:x val="0"/>
                  <c:y val="-0.033337259983508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0"/>
              <c:layout>
                <c:manualLayout>
                  <c:x val="-0.00744454573078092"/>
                  <c:y val="0"/>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1"/>
              <c:layout>
                <c:manualLayout>
                  <c:x val="-0.0021270130659374"/>
                  <c:y val="-0.059959948168217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2"/>
              <c:layout>
                <c:manualLayout>
                  <c:x val="-0.00858401701610453"/>
                  <c:y val="-0.023324302037931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3"/>
              <c:layout>
                <c:manualLayout>
                  <c:x val="-0.00752051048313582"/>
                  <c:y val="-0.051713982801272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4"/>
              <c:layout>
                <c:manualLayout>
                  <c:x val="0"/>
                  <c:y val="-0.018376722817764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5"/>
              <c:layout>
                <c:manualLayout>
                  <c:x val="-0.00113947128532361"/>
                  <c:y val="-0.10331016609730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6"/>
              <c:layout>
                <c:manualLayout>
                  <c:x val="0"/>
                  <c:y val="-0.04488161149723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0"/>
              <c:layout>
                <c:manualLayout>
                  <c:x val="-0.00220297781829231"/>
                  <c:y val="-0.026740487689951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31"/>
              <c:layout>
                <c:manualLayout>
                  <c:x val="0.0300820419325433"/>
                  <c:y val="-0.0167275297443751"/>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[ANALYSIS_ON_THIS.xlsx]Sheet1!$A$4:$A$36</c:f>
              <c:strCache>
                <c:ptCount val="32"/>
                <c:pt idx="0">
                  <c:v>Apple iCloud</c:v>
                </c:pt>
                <c:pt idx="1">
                  <c:v>Ascio Technologies</c:v>
                </c:pt>
                <c:pt idx="2">
                  <c:v>AT&amp;T</c:v>
                </c:pt>
                <c:pt idx="3">
                  <c:v>BT Internet</c:v>
                </c:pt>
                <c:pt idx="4">
                  <c:v>Carrierzone</c:v>
                </c:pt>
                <c:pt idx="5">
                  <c:v>CenturyLink</c:v>
                </c:pt>
                <c:pt idx="6">
                  <c:v>Charter</c:v>
                </c:pt>
                <c:pt idx="7">
                  <c:v>Cisco Ironport</c:v>
                </c:pt>
                <c:pt idx="8">
                  <c:v>Cloudmark</c:v>
                </c:pt>
                <c:pt idx="9">
                  <c:v>Comcast</c:v>
                </c:pt>
                <c:pt idx="10">
                  <c:v>Gmail</c:v>
                </c:pt>
                <c:pt idx="11">
                  <c:v>GoDaddy</c:v>
                </c:pt>
                <c:pt idx="12">
                  <c:v>Google Apps</c:v>
                </c:pt>
                <c:pt idx="13">
                  <c:v>GoSecure</c:v>
                </c:pt>
                <c:pt idx="14">
                  <c:v>Hostedecom</c:v>
                </c:pt>
                <c:pt idx="15">
                  <c:v>MailChannels Corporation</c:v>
                </c:pt>
                <c:pt idx="16">
                  <c:v>Messagelabs</c:v>
                </c:pt>
                <c:pt idx="17">
                  <c:v>Microsoft 365</c:v>
                </c:pt>
                <c:pt idx="18">
                  <c:v>Microsoft Outlook</c:v>
                </c:pt>
                <c:pt idx="19">
                  <c:v>Onet</c:v>
                </c:pt>
                <c:pt idx="20">
                  <c:v>Other Providers</c:v>
                </c:pt>
                <c:pt idx="21">
                  <c:v>Proofpoint</c:v>
                </c:pt>
                <c:pt idx="22">
                  <c:v>ProtonMail</c:v>
                </c:pt>
                <c:pt idx="23">
                  <c:v>Rackspace</c:v>
                </c:pt>
                <c:pt idx="24">
                  <c:v>Rediff</c:v>
                </c:pt>
                <c:pt idx="25">
                  <c:v>TrendMicro</c:v>
                </c:pt>
                <c:pt idx="26">
                  <c:v>United Internet</c:v>
                </c:pt>
                <c:pt idx="27">
                  <c:v>University or Education</c:v>
                </c:pt>
                <c:pt idx="28">
                  <c:v>Yahoo</c:v>
                </c:pt>
                <c:pt idx="29">
                  <c:v>Yahoo Japan</c:v>
                </c:pt>
                <c:pt idx="30">
                  <c:v>Yandex</c:v>
                </c:pt>
                <c:pt idx="31">
                  <c:v>ZEROSPAM</c:v>
                </c:pt>
              </c:strCache>
            </c:strRef>
          </c:cat>
          <c:val>
            <c:numRef>
              <c:f>[ANALYSIS_ON_THIS.xlsx]Sheet1!$B$4:$B$36</c:f>
              <c:numCache>
                <c:formatCode>0.00</c:formatCode>
                <c:ptCount val="32"/>
                <c:pt idx="0">
                  <c:v>12.6888888888889</c:v>
                </c:pt>
                <c:pt idx="1">
                  <c:v>0.488888888888889</c:v>
                </c:pt>
                <c:pt idx="2">
                  <c:v>0.0111111111111111</c:v>
                </c:pt>
                <c:pt idx="3">
                  <c:v>0.477777777777778</c:v>
                </c:pt>
                <c:pt idx="4">
                  <c:v>0.477777777777778</c:v>
                </c:pt>
                <c:pt idx="5">
                  <c:v>0.488888888888889</c:v>
                </c:pt>
                <c:pt idx="6">
                  <c:v>0.488888888888889</c:v>
                </c:pt>
                <c:pt idx="7">
                  <c:v>0.477777777777778</c:v>
                </c:pt>
                <c:pt idx="8">
                  <c:v>0.0111111111111111</c:v>
                </c:pt>
                <c:pt idx="9">
                  <c:v>0.311111111111111</c:v>
                </c:pt>
                <c:pt idx="10">
                  <c:v>5612.43333333333</c:v>
                </c:pt>
                <c:pt idx="11">
                  <c:v>0.933333333333333</c:v>
                </c:pt>
                <c:pt idx="12">
                  <c:v>11.5888888888889</c:v>
                </c:pt>
                <c:pt idx="13">
                  <c:v>0.466666666666667</c:v>
                </c:pt>
                <c:pt idx="14">
                  <c:v>0.0111111111111111</c:v>
                </c:pt>
                <c:pt idx="15">
                  <c:v>0.0444444444444444</c:v>
                </c:pt>
                <c:pt idx="16">
                  <c:v>0</c:v>
                </c:pt>
                <c:pt idx="17">
                  <c:v>3.73333333333333</c:v>
                </c:pt>
                <c:pt idx="18">
                  <c:v>161.877777777778</c:v>
                </c:pt>
                <c:pt idx="19">
                  <c:v>0.355555555555556</c:v>
                </c:pt>
                <c:pt idx="20">
                  <c:v>33.2</c:v>
                </c:pt>
                <c:pt idx="21">
                  <c:v>0.177777777777778</c:v>
                </c:pt>
                <c:pt idx="22">
                  <c:v>0.555555555555556</c:v>
                </c:pt>
                <c:pt idx="23">
                  <c:v>0.0111111111111111</c:v>
                </c:pt>
                <c:pt idx="24">
                  <c:v>0.144444444444444</c:v>
                </c:pt>
                <c:pt idx="25">
                  <c:v>0.0888888888888889</c:v>
                </c:pt>
                <c:pt idx="26">
                  <c:v>11.2222222222222</c:v>
                </c:pt>
                <c:pt idx="27">
                  <c:v>0.0111111111111111</c:v>
                </c:pt>
                <c:pt idx="28">
                  <c:v>1496.01111111111</c:v>
                </c:pt>
                <c:pt idx="29">
                  <c:v>0.0111111111111111</c:v>
                </c:pt>
                <c:pt idx="30">
                  <c:v>0.0666666666666667</c:v>
                </c:pt>
                <c:pt idx="31">
                  <c:v>0.5</c:v>
                </c:pt>
              </c:numCache>
            </c:numRef>
          </c:val>
        </c:ser>
        <c:dLbls>
          <c:showLegendKey val="0"/>
          <c:showVal val="1"/>
          <c:showCatName val="0"/>
          <c:showSerName val="0"/>
          <c:showPercent val="0"/>
          <c:showBubbleSize val="0"/>
        </c:dLbls>
        <c:gapWidth val="140"/>
        <c:overlap val="0"/>
        <c:axId val="81517688"/>
        <c:axId val="541866651"/>
      </c:barChart>
      <c:catAx>
        <c:axId val="81517688"/>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Mailbox Provider</a:t>
                </a:r>
                <a:endParaRPr lang="en-GB" altLang="en-US" b="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1866651"/>
        <c:crosses val="autoZero"/>
        <c:auto val="1"/>
        <c:lblAlgn val="ctr"/>
        <c:lblOffset val="100"/>
        <c:noMultiLvlLbl val="0"/>
      </c:catAx>
      <c:valAx>
        <c:axId val="54186665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Average Sent</a:t>
                </a:r>
                <a:endParaRPr lang="en-GB" altLang="en-US" b="1"/>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151768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112a2cc7-3642-425b-bfe2-45a262d36993}"/>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'[ANALYSIS_ON_THIS.xlsx]mailbox_providers_stats(1)'!$V$2</c:f>
              <c:strCache>
                <c:ptCount val="1"/>
                <c:pt idx="0">
                  <c:v>Delivered Rate</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'[ANALYSIS_ON_THIS.xlsx]mailbox_providers_stats(1)'!$R$3:$R$5</c:f>
              <c:strCache>
                <c:ptCount val="3"/>
                <c:pt idx="0">
                  <c:v>January</c:v>
                </c:pt>
                <c:pt idx="1">
                  <c:v>February</c:v>
                </c:pt>
                <c:pt idx="2">
                  <c:v>March</c:v>
                </c:pt>
              </c:strCache>
            </c:strRef>
          </c:cat>
          <c:val>
            <c:numRef>
              <c:f>'[ANALYSIS_ON_THIS.xlsx]mailbox_providers_stats(1)'!$V$3:$V$5</c:f>
              <c:numCache>
                <c:formatCode>0.00%</c:formatCode>
                <c:ptCount val="3"/>
                <c:pt idx="0">
                  <c:v>0.968386842060091</c:v>
                </c:pt>
                <c:pt idx="1">
                  <c:v>0.967574836053704</c:v>
                </c:pt>
                <c:pt idx="2">
                  <c:v>0.965927691761335</c:v>
                </c:pt>
              </c:numCache>
            </c:numRef>
          </c:val>
        </c:ser>
        <c:dLbls>
          <c:showLegendKey val="0"/>
          <c:showVal val="1"/>
          <c:showCatName val="0"/>
          <c:showSerName val="0"/>
          <c:showPercent val="0"/>
          <c:showBubbleSize val="0"/>
        </c:dLbls>
        <c:gapWidth val="246"/>
        <c:overlap val="-28"/>
        <c:axId val="123716291"/>
        <c:axId val="131940770"/>
      </c:barChart>
      <c:catAx>
        <c:axId val="123716291"/>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Month</a:t>
                </a:r>
                <a:endParaRPr lang="en-GB" altLang="en-US" b="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131940770"/>
        <c:crosses val="autoZero"/>
        <c:auto val="1"/>
        <c:lblAlgn val="ctr"/>
        <c:lblOffset val="100"/>
        <c:noMultiLvlLbl val="0"/>
      </c:catAx>
      <c:valAx>
        <c:axId val="131940770"/>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Rate of Delivery</a:t>
                </a:r>
                <a:endParaRPr lang="en-GB" altLang="en-US" b="1"/>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123716291"/>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ayout>
        <c:manualLayout>
          <c:xMode val="edge"/>
          <c:yMode val="edge"/>
          <c:x val="0.75453947368421"/>
          <c:y val="0.890046296296296"/>
        </c:manualLayout>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1b82e990-24f7-47fc-a530-1f02a76a4aa6}"/>
      </c:ext>
    </c:extLst>
  </c:chart>
  <c:spPr>
    <a:solidFill>
      <a:schemeClr val="bg1"/>
    </a:solidFill>
    <a:ln w="9525" cap="flat" cmpd="sng" algn="ctr">
      <a:solidFill>
        <a:schemeClr val="tx1">
          <a:lumMod val="15000"/>
          <a:lumOff val="85000"/>
        </a:schemeClr>
      </a:solidFill>
      <a:round/>
    </a:ln>
    <a:effectLst/>
  </c:spPr>
  <c:txPr>
    <a:bodyPr/>
    <a:lstStyle/>
    <a:p>
      <a:pPr>
        <a:defRPr lang="en-US" b="1"/>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b="1"/>
              <a:t>Monthly Rate of Performance for Unique Clicks and Unique Opens.</a:t>
            </a:r>
            <a:endParaRPr lang="en-GB" altLang="en-US" b="1"/>
          </a:p>
        </c:rich>
      </c:tx>
      <c:layout/>
      <c:overlay val="0"/>
      <c:spPr>
        <a:noFill/>
        <a:ln>
          <a:noFill/>
        </a:ln>
        <a:effectLst/>
      </c:spPr>
    </c:title>
    <c:autoTitleDeleted val="0"/>
    <c:plotArea>
      <c:layout/>
      <c:lineChart>
        <c:grouping val="standard"/>
        <c:varyColors val="0"/>
        <c:ser>
          <c:idx val="0"/>
          <c:order val="0"/>
          <c:tx>
            <c:strRef>
              <c:f>'[ANALYSIS_ON_THIS.xlsx]mailbox_providers_stats(1)'!$V$22</c:f>
              <c:strCache>
                <c:ptCount val="1"/>
                <c:pt idx="0">
                  <c:v>Unique Opens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'[ANALYSIS_ON_THIS.xlsx]mailbox_providers_stats(1)'!$R$23:$R$25</c:f>
              <c:strCache>
                <c:ptCount val="3"/>
                <c:pt idx="0">
                  <c:v>January</c:v>
                </c:pt>
                <c:pt idx="1">
                  <c:v>February</c:v>
                </c:pt>
                <c:pt idx="2">
                  <c:v>March</c:v>
                </c:pt>
              </c:strCache>
            </c:strRef>
          </c:cat>
          <c:val>
            <c:numRef>
              <c:f>'[ANALYSIS_ON_THIS.xlsx]mailbox_providers_stats(1)'!$V$23:$V$25</c:f>
              <c:numCache>
                <c:formatCode>0.00%</c:formatCode>
                <c:ptCount val="3"/>
                <c:pt idx="0">
                  <c:v>0.241527026068871</c:v>
                </c:pt>
                <c:pt idx="1">
                  <c:v>0.255415679600441</c:v>
                </c:pt>
                <c:pt idx="2">
                  <c:v>0.260231076101288</c:v>
                </c:pt>
              </c:numCache>
            </c:numRef>
          </c:val>
          <c:smooth val="0"/>
        </c:ser>
        <c:ser>
          <c:idx val="1"/>
          <c:order val="1"/>
          <c:tx>
            <c:strRef>
              <c:f>'[ANALYSIS_ON_THIS.xlsx]mailbox_providers_stats(1)'!$W$22</c:f>
              <c:strCache>
                <c:ptCount val="1"/>
                <c:pt idx="0">
                  <c:v>Unique Clicks Rate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'[ANALYSIS_ON_THIS.xlsx]mailbox_providers_stats(1)'!$R$23:$R$25</c:f>
              <c:strCache>
                <c:ptCount val="3"/>
                <c:pt idx="0">
                  <c:v>January</c:v>
                </c:pt>
                <c:pt idx="1">
                  <c:v>February</c:v>
                </c:pt>
                <c:pt idx="2">
                  <c:v>March</c:v>
                </c:pt>
              </c:strCache>
            </c:strRef>
          </c:cat>
          <c:val>
            <c:numRef>
              <c:f>'[ANALYSIS_ON_THIS.xlsx]mailbox_providers_stats(1)'!$W$23:$W$25</c:f>
              <c:numCache>
                <c:formatCode>0.00%</c:formatCode>
                <c:ptCount val="3"/>
                <c:pt idx="0">
                  <c:v>0.0122367705797547</c:v>
                </c:pt>
                <c:pt idx="1">
                  <c:v>0.00844957196247295</c:v>
                </c:pt>
                <c:pt idx="2">
                  <c:v>0.00870972649514858</c:v>
                </c:pt>
              </c:numCache>
            </c:numRef>
          </c:val>
          <c:smooth val="0"/>
        </c:ser>
        <c:dLbls>
          <c:showLegendKey val="0"/>
          <c:showVal val="1"/>
          <c:showCatName val="0"/>
          <c:showSerName val="0"/>
          <c:showPercent val="0"/>
          <c:showBubbleSize val="0"/>
        </c:dLbls>
        <c:marker val="1"/>
        <c:smooth val="0"/>
        <c:axId val="170636966"/>
        <c:axId val="926355094"/>
      </c:lineChart>
      <c:catAx>
        <c:axId val="170636966"/>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Month</a:t>
                </a:r>
                <a:endParaRPr lang="en-GB" altLang="en-US" b="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926355094"/>
        <c:crosses val="autoZero"/>
        <c:auto val="1"/>
        <c:lblAlgn val="ctr"/>
        <c:lblOffset val="100"/>
        <c:noMultiLvlLbl val="0"/>
      </c:catAx>
      <c:valAx>
        <c:axId val="926355094"/>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Rate of Performance</a:t>
                </a:r>
                <a:endParaRPr lang="en-GB" altLang="en-US" b="1"/>
              </a:p>
            </c:rich>
          </c:tx>
          <c:layout/>
          <c:overlay val="0"/>
          <c:spPr>
            <a:noFill/>
            <a:ln>
              <a:noFill/>
            </a:ln>
            <a:effectLst/>
          </c:spPr>
        </c:title>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170636966"/>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468de52d-0188-47fe-bc8c-18b6a467a911}"/>
      </c:ext>
    </c:extLst>
  </c:chart>
  <c:spPr>
    <a:solidFill>
      <a:schemeClr val="bg1"/>
    </a:solidFill>
    <a:ln w="9525" cap="flat" cmpd="sng" algn="ctr">
      <a:solidFill>
        <a:schemeClr val="tx1">
          <a:lumMod val="15000"/>
          <a:lumOff val="85000"/>
        </a:schemeClr>
      </a:solidFill>
      <a:round/>
    </a:ln>
    <a:effectLst/>
  </c:spPr>
  <c:txPr>
    <a:bodyPr/>
    <a:lstStyle/>
    <a:p>
      <a:pPr>
        <a:defRPr lang="en-US" b="1"/>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b="1"/>
              <a:t>Comparing Rates</a:t>
            </a:r>
            <a:endParaRPr lang="en-GB" altLang="en-US" b="1"/>
          </a:p>
        </c:rich>
      </c:tx>
      <c:layout/>
      <c:overlay val="0"/>
      <c:spPr>
        <a:noFill/>
        <a:ln>
          <a:noFill/>
        </a:ln>
        <a:effectLst/>
      </c:spPr>
    </c:title>
    <c:autoTitleDeleted val="0"/>
    <c:plotArea>
      <c:layout/>
      <c:lineChart>
        <c:grouping val="standard"/>
        <c:varyColors val="0"/>
        <c:ser>
          <c:idx val="0"/>
          <c:order val="0"/>
          <c:tx>
            <c:strRef>
              <c:f>'[ANALYSIS_ON_THIS.xlsx]mailbox_providers_stats(1)'!$X$37</c:f>
              <c:strCache>
                <c:ptCount val="1"/>
                <c:pt idx="0">
                  <c:v>Rate of Bounce</c:v>
                </c:pt>
              </c:strCache>
            </c:strRef>
          </c:tx>
          <c:spPr>
            <a:ln w="28575" cap="rnd">
              <a:solidFill>
                <a:schemeClr val="accent2"/>
              </a:solidFill>
              <a:round/>
            </a:ln>
            <a:effectLst/>
          </c:spPr>
          <c:marker>
            <c:symbol val="none"/>
          </c:marker>
          <c:dLbls>
            <c:delete val="1"/>
          </c:dLbls>
          <c:cat>
            <c:strRef>
              <c:f>'[ANALYSIS_ON_THIS.xlsx]mailbox_providers_stats(1)'!$R$38:$R$69</c:f>
              <c:strCache>
                <c:ptCount val="32"/>
                <c:pt idx="0">
                  <c:v>AT&amp;T</c:v>
                </c:pt>
                <c:pt idx="1">
                  <c:v>Apple iCloud</c:v>
                </c:pt>
                <c:pt idx="2">
                  <c:v>Ascio Technologies</c:v>
                </c:pt>
                <c:pt idx="3">
                  <c:v>BT Internet</c:v>
                </c:pt>
                <c:pt idx="4">
                  <c:v>Carrierzone</c:v>
                </c:pt>
                <c:pt idx="5">
                  <c:v>CenturyLink</c:v>
                </c:pt>
                <c:pt idx="6">
                  <c:v>Charter</c:v>
                </c:pt>
                <c:pt idx="7">
                  <c:v>Cisco Ironport</c:v>
                </c:pt>
                <c:pt idx="8">
                  <c:v>Cloudmark</c:v>
                </c:pt>
                <c:pt idx="9">
                  <c:v>Comcast</c:v>
                </c:pt>
                <c:pt idx="10">
                  <c:v>Gmail</c:v>
                </c:pt>
                <c:pt idx="11">
                  <c:v>GoDaddy</c:v>
                </c:pt>
                <c:pt idx="12">
                  <c:v>GoSecure</c:v>
                </c:pt>
                <c:pt idx="13">
                  <c:v>Google Apps</c:v>
                </c:pt>
                <c:pt idx="14">
                  <c:v>Hostedecom</c:v>
                </c:pt>
                <c:pt idx="15">
                  <c:v>MailChannels Corporation</c:v>
                </c:pt>
                <c:pt idx="16">
                  <c:v>Messagelabs</c:v>
                </c:pt>
                <c:pt idx="17">
                  <c:v>Microsoft 365</c:v>
                </c:pt>
                <c:pt idx="18">
                  <c:v>Microsoft Outlook</c:v>
                </c:pt>
                <c:pt idx="19">
                  <c:v>Onet</c:v>
                </c:pt>
                <c:pt idx="20">
                  <c:v>Other Providers</c:v>
                </c:pt>
                <c:pt idx="21">
                  <c:v>Proofpoint</c:v>
                </c:pt>
                <c:pt idx="22">
                  <c:v>ProtonMail</c:v>
                </c:pt>
                <c:pt idx="23">
                  <c:v>Rackspace</c:v>
                </c:pt>
                <c:pt idx="24">
                  <c:v>Rediff</c:v>
                </c:pt>
                <c:pt idx="25">
                  <c:v>TrendMicro</c:v>
                </c:pt>
                <c:pt idx="26">
                  <c:v>United Internet</c:v>
                </c:pt>
                <c:pt idx="27">
                  <c:v>University or Education</c:v>
                </c:pt>
                <c:pt idx="28">
                  <c:v>Yahoo</c:v>
                </c:pt>
                <c:pt idx="29">
                  <c:v>Yahoo Japan</c:v>
                </c:pt>
                <c:pt idx="30">
                  <c:v>Yandex</c:v>
                </c:pt>
                <c:pt idx="31">
                  <c:v>ZEROSPAM</c:v>
                </c:pt>
              </c:strCache>
            </c:strRef>
          </c:cat>
          <c:val>
            <c:numRef>
              <c:f>'[ANALYSIS_ON_THIS.xlsx]mailbox_providers_stats(1)'!$X$38:$X$69</c:f>
              <c:numCache>
                <c:formatCode>0.00%</c:formatCode>
                <c:ptCount val="32"/>
                <c:pt idx="0">
                  <c:v>0</c:v>
                </c:pt>
                <c:pt idx="1">
                  <c:v>0</c:v>
                </c:pt>
                <c:pt idx="2">
                  <c:v>0</c:v>
                </c:pt>
                <c:pt idx="3">
                  <c:v>0</c:v>
                </c:pt>
                <c:pt idx="4">
                  <c:v>0</c:v>
                </c:pt>
                <c:pt idx="5">
                  <c:v>0</c:v>
                </c:pt>
                <c:pt idx="6">
                  <c:v>0</c:v>
                </c:pt>
                <c:pt idx="7">
                  <c:v>0</c:v>
                </c:pt>
                <c:pt idx="8">
                  <c:v>0</c:v>
                </c:pt>
                <c:pt idx="9">
                  <c:v>0</c:v>
                </c:pt>
                <c:pt idx="10">
                  <c:v>0.000217150463153789</c:v>
                </c:pt>
                <c:pt idx="11">
                  <c:v>1</c:v>
                </c:pt>
                <c:pt idx="12">
                  <c:v>0</c:v>
                </c:pt>
                <c:pt idx="13">
                  <c:v>0</c:v>
                </c:pt>
                <c:pt idx="14">
                  <c:v>0</c:v>
                </c:pt>
                <c:pt idx="15">
                  <c:v>0</c:v>
                </c:pt>
                <c:pt idx="16">
                  <c:v>0</c:v>
                </c:pt>
                <c:pt idx="17">
                  <c:v>0.0138888888888889</c:v>
                </c:pt>
                <c:pt idx="18">
                  <c:v>0.000140686550365785</c:v>
                </c:pt>
                <c:pt idx="19">
                  <c:v>0</c:v>
                </c:pt>
                <c:pt idx="20">
                  <c:v>0.00973520249221184</c:v>
                </c:pt>
                <c:pt idx="21">
                  <c:v>0</c:v>
                </c:pt>
                <c:pt idx="22">
                  <c:v>0</c:v>
                </c:pt>
                <c:pt idx="23">
                  <c:v>0</c:v>
                </c:pt>
                <c:pt idx="24">
                  <c:v>0</c:v>
                </c:pt>
                <c:pt idx="25">
                  <c:v>0</c:v>
                </c:pt>
                <c:pt idx="26">
                  <c:v>0.0289855072463768</c:v>
                </c:pt>
                <c:pt idx="27">
                  <c:v>0</c:v>
                </c:pt>
                <c:pt idx="28">
                  <c:v>0.000377937876461557</c:v>
                </c:pt>
                <c:pt idx="29">
                  <c:v>0</c:v>
                </c:pt>
                <c:pt idx="30">
                  <c:v>0</c:v>
                </c:pt>
                <c:pt idx="31">
                  <c:v>0</c:v>
                </c:pt>
              </c:numCache>
            </c:numRef>
          </c:val>
          <c:smooth val="0"/>
        </c:ser>
        <c:ser>
          <c:idx val="1"/>
          <c:order val="1"/>
          <c:tx>
            <c:strRef>
              <c:f>'[ANALYSIS_ON_THIS.xlsx]mailbox_providers_stats(1)'!$Y$37</c:f>
              <c:strCache>
                <c:ptCount val="1"/>
                <c:pt idx="0">
                  <c:v>Rate of Block</c:v>
                </c:pt>
              </c:strCache>
            </c:strRef>
          </c:tx>
          <c:spPr>
            <a:ln w="28575" cap="rnd">
              <a:solidFill>
                <a:schemeClr val="accent4"/>
              </a:solidFill>
              <a:round/>
            </a:ln>
            <a:effectLst/>
          </c:spPr>
          <c:marker>
            <c:symbol val="none"/>
          </c:marker>
          <c:dLbls>
            <c:delete val="1"/>
          </c:dLbls>
          <c:cat>
            <c:strRef>
              <c:f>'[ANALYSIS_ON_THIS.xlsx]mailbox_providers_stats(1)'!$R$38:$R$69</c:f>
              <c:strCache>
                <c:ptCount val="32"/>
                <c:pt idx="0">
                  <c:v>AT&amp;T</c:v>
                </c:pt>
                <c:pt idx="1">
                  <c:v>Apple iCloud</c:v>
                </c:pt>
                <c:pt idx="2">
                  <c:v>Ascio Technologies</c:v>
                </c:pt>
                <c:pt idx="3">
                  <c:v>BT Internet</c:v>
                </c:pt>
                <c:pt idx="4">
                  <c:v>Carrierzone</c:v>
                </c:pt>
                <c:pt idx="5">
                  <c:v>CenturyLink</c:v>
                </c:pt>
                <c:pt idx="6">
                  <c:v>Charter</c:v>
                </c:pt>
                <c:pt idx="7">
                  <c:v>Cisco Ironport</c:v>
                </c:pt>
                <c:pt idx="8">
                  <c:v>Cloudmark</c:v>
                </c:pt>
                <c:pt idx="9">
                  <c:v>Comcast</c:v>
                </c:pt>
                <c:pt idx="10">
                  <c:v>Gmail</c:v>
                </c:pt>
                <c:pt idx="11">
                  <c:v>GoDaddy</c:v>
                </c:pt>
                <c:pt idx="12">
                  <c:v>GoSecure</c:v>
                </c:pt>
                <c:pt idx="13">
                  <c:v>Google Apps</c:v>
                </c:pt>
                <c:pt idx="14">
                  <c:v>Hostedecom</c:v>
                </c:pt>
                <c:pt idx="15">
                  <c:v>MailChannels Corporation</c:v>
                </c:pt>
                <c:pt idx="16">
                  <c:v>Messagelabs</c:v>
                </c:pt>
                <c:pt idx="17">
                  <c:v>Microsoft 365</c:v>
                </c:pt>
                <c:pt idx="18">
                  <c:v>Microsoft Outlook</c:v>
                </c:pt>
                <c:pt idx="19">
                  <c:v>Onet</c:v>
                </c:pt>
                <c:pt idx="20">
                  <c:v>Other Providers</c:v>
                </c:pt>
                <c:pt idx="21">
                  <c:v>Proofpoint</c:v>
                </c:pt>
                <c:pt idx="22">
                  <c:v>ProtonMail</c:v>
                </c:pt>
                <c:pt idx="23">
                  <c:v>Rackspace</c:v>
                </c:pt>
                <c:pt idx="24">
                  <c:v>Rediff</c:v>
                </c:pt>
                <c:pt idx="25">
                  <c:v>TrendMicro</c:v>
                </c:pt>
                <c:pt idx="26">
                  <c:v>United Internet</c:v>
                </c:pt>
                <c:pt idx="27">
                  <c:v>University or Education</c:v>
                </c:pt>
                <c:pt idx="28">
                  <c:v>Yahoo</c:v>
                </c:pt>
                <c:pt idx="29">
                  <c:v>Yahoo Japan</c:v>
                </c:pt>
                <c:pt idx="30">
                  <c:v>Yandex</c:v>
                </c:pt>
                <c:pt idx="31">
                  <c:v>ZEROSPAM</c:v>
                </c:pt>
              </c:strCache>
            </c:strRef>
          </c:cat>
          <c:val>
            <c:numRef>
              <c:f>'[ANALYSIS_ON_THIS.xlsx]mailbox_providers_stats(1)'!$Y$38:$Y$69</c:f>
              <c:numCache>
                <c:formatCode>0.00%</c:formatCode>
                <c:ptCount val="32"/>
                <c:pt idx="0">
                  <c:v>0</c:v>
                </c:pt>
                <c:pt idx="1">
                  <c:v>0.0840630472854641</c:v>
                </c:pt>
                <c:pt idx="2">
                  <c:v>0</c:v>
                </c:pt>
                <c:pt idx="3">
                  <c:v>0.0930232558139535</c:v>
                </c:pt>
                <c:pt idx="4">
                  <c:v>1</c:v>
                </c:pt>
                <c:pt idx="5">
                  <c:v>0</c:v>
                </c:pt>
                <c:pt idx="6">
                  <c:v>0</c:v>
                </c:pt>
                <c:pt idx="7">
                  <c:v>0</c:v>
                </c:pt>
                <c:pt idx="8">
                  <c:v>0</c:v>
                </c:pt>
                <c:pt idx="9">
                  <c:v>0</c:v>
                </c:pt>
                <c:pt idx="10">
                  <c:v>0.00446968036658215</c:v>
                </c:pt>
                <c:pt idx="11">
                  <c:v>0</c:v>
                </c:pt>
                <c:pt idx="12">
                  <c:v>0</c:v>
                </c:pt>
                <c:pt idx="13">
                  <c:v>0.00126103404791929</c:v>
                </c:pt>
                <c:pt idx="14">
                  <c:v>0</c:v>
                </c:pt>
                <c:pt idx="15">
                  <c:v>0</c:v>
                </c:pt>
                <c:pt idx="16">
                  <c:v>0</c:v>
                </c:pt>
                <c:pt idx="17">
                  <c:v>0.0208333333333333</c:v>
                </c:pt>
                <c:pt idx="18">
                  <c:v>0.0018992684299381</c:v>
                </c:pt>
                <c:pt idx="19">
                  <c:v>0</c:v>
                </c:pt>
                <c:pt idx="20">
                  <c:v>0.66316199376947</c:v>
                </c:pt>
                <c:pt idx="21">
                  <c:v>0</c:v>
                </c:pt>
                <c:pt idx="22">
                  <c:v>0</c:v>
                </c:pt>
                <c:pt idx="23">
                  <c:v>0</c:v>
                </c:pt>
                <c:pt idx="24">
                  <c:v>0</c:v>
                </c:pt>
                <c:pt idx="25">
                  <c:v>0</c:v>
                </c:pt>
                <c:pt idx="26">
                  <c:v>0</c:v>
                </c:pt>
                <c:pt idx="27">
                  <c:v>0</c:v>
                </c:pt>
                <c:pt idx="28">
                  <c:v>0</c:v>
                </c:pt>
                <c:pt idx="29">
                  <c:v>0</c:v>
                </c:pt>
                <c:pt idx="30">
                  <c:v>0</c:v>
                </c:pt>
                <c:pt idx="31">
                  <c:v>0</c:v>
                </c:pt>
              </c:numCache>
            </c:numRef>
          </c:val>
          <c:smooth val="0"/>
        </c:ser>
        <c:ser>
          <c:idx val="2"/>
          <c:order val="2"/>
          <c:tx>
            <c:strRef>
              <c:f>'[ANALYSIS_ON_THIS.xlsx]mailbox_providers_stats(1)'!$Z$37</c:f>
              <c:strCache>
                <c:ptCount val="1"/>
                <c:pt idx="0">
                  <c:v>Rate of Unsubscribed Mails</c:v>
                </c:pt>
              </c:strCache>
            </c:strRef>
          </c:tx>
          <c:spPr>
            <a:ln w="28575" cap="rnd">
              <a:solidFill>
                <a:schemeClr val="accent6"/>
              </a:solidFill>
              <a:round/>
            </a:ln>
            <a:effectLst/>
          </c:spPr>
          <c:marker>
            <c:symbol val="none"/>
          </c:marker>
          <c:dLbls>
            <c:delete val="1"/>
          </c:dLbls>
          <c:cat>
            <c:strRef>
              <c:f>'[ANALYSIS_ON_THIS.xlsx]mailbox_providers_stats(1)'!$R$38:$R$69</c:f>
              <c:strCache>
                <c:ptCount val="32"/>
                <c:pt idx="0">
                  <c:v>AT&amp;T</c:v>
                </c:pt>
                <c:pt idx="1">
                  <c:v>Apple iCloud</c:v>
                </c:pt>
                <c:pt idx="2">
                  <c:v>Ascio Technologies</c:v>
                </c:pt>
                <c:pt idx="3">
                  <c:v>BT Internet</c:v>
                </c:pt>
                <c:pt idx="4">
                  <c:v>Carrierzone</c:v>
                </c:pt>
                <c:pt idx="5">
                  <c:v>CenturyLink</c:v>
                </c:pt>
                <c:pt idx="6">
                  <c:v>Charter</c:v>
                </c:pt>
                <c:pt idx="7">
                  <c:v>Cisco Ironport</c:v>
                </c:pt>
                <c:pt idx="8">
                  <c:v>Cloudmark</c:v>
                </c:pt>
                <c:pt idx="9">
                  <c:v>Comcast</c:v>
                </c:pt>
                <c:pt idx="10">
                  <c:v>Gmail</c:v>
                </c:pt>
                <c:pt idx="11">
                  <c:v>GoDaddy</c:v>
                </c:pt>
                <c:pt idx="12">
                  <c:v>GoSecure</c:v>
                </c:pt>
                <c:pt idx="13">
                  <c:v>Google Apps</c:v>
                </c:pt>
                <c:pt idx="14">
                  <c:v>Hostedecom</c:v>
                </c:pt>
                <c:pt idx="15">
                  <c:v>MailChannels Corporation</c:v>
                </c:pt>
                <c:pt idx="16">
                  <c:v>Messagelabs</c:v>
                </c:pt>
                <c:pt idx="17">
                  <c:v>Microsoft 365</c:v>
                </c:pt>
                <c:pt idx="18">
                  <c:v>Microsoft Outlook</c:v>
                </c:pt>
                <c:pt idx="19">
                  <c:v>Onet</c:v>
                </c:pt>
                <c:pt idx="20">
                  <c:v>Other Providers</c:v>
                </c:pt>
                <c:pt idx="21">
                  <c:v>Proofpoint</c:v>
                </c:pt>
                <c:pt idx="22">
                  <c:v>ProtonMail</c:v>
                </c:pt>
                <c:pt idx="23">
                  <c:v>Rackspace</c:v>
                </c:pt>
                <c:pt idx="24">
                  <c:v>Rediff</c:v>
                </c:pt>
                <c:pt idx="25">
                  <c:v>TrendMicro</c:v>
                </c:pt>
                <c:pt idx="26">
                  <c:v>United Internet</c:v>
                </c:pt>
                <c:pt idx="27">
                  <c:v>University or Education</c:v>
                </c:pt>
                <c:pt idx="28">
                  <c:v>Yahoo</c:v>
                </c:pt>
                <c:pt idx="29">
                  <c:v>Yahoo Japan</c:v>
                </c:pt>
                <c:pt idx="30">
                  <c:v>Yandex</c:v>
                </c:pt>
                <c:pt idx="31">
                  <c:v>ZEROSPAM</c:v>
                </c:pt>
              </c:strCache>
            </c:strRef>
          </c:cat>
          <c:val>
            <c:numRef>
              <c:f>'[ANALYSIS_ON_THIS.xlsx]mailbox_providers_stats(1)'!$Z$38:$Z$69</c:f>
              <c:numCache>
                <c:formatCode>0.00%</c:formatCode>
                <c:ptCount val="3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0.000351815367295243</c:v>
                </c:pt>
                <c:pt idx="19">
                  <c:v>0</c:v>
                </c:pt>
                <c:pt idx="20">
                  <c:v>0</c:v>
                </c:pt>
                <c:pt idx="21">
                  <c:v>0</c:v>
                </c:pt>
                <c:pt idx="22">
                  <c:v>0</c:v>
                </c:pt>
                <c:pt idx="23">
                  <c:v>0</c:v>
                </c:pt>
                <c:pt idx="24">
                  <c:v>0</c:v>
                </c:pt>
                <c:pt idx="25">
                  <c:v>0</c:v>
                </c:pt>
                <c:pt idx="26">
                  <c:v>0</c:v>
                </c:pt>
                <c:pt idx="27">
                  <c:v>0</c:v>
                </c:pt>
                <c:pt idx="28">
                  <c:v>0.000228423797033641</c:v>
                </c:pt>
                <c:pt idx="29">
                  <c:v>0</c:v>
                </c:pt>
                <c:pt idx="30">
                  <c:v>0</c:v>
                </c:pt>
                <c:pt idx="31">
                  <c:v>0</c:v>
                </c:pt>
              </c:numCache>
            </c:numRef>
          </c:val>
          <c:smooth val="0"/>
        </c:ser>
        <c:dLbls>
          <c:showLegendKey val="0"/>
          <c:showVal val="0"/>
          <c:showCatName val="0"/>
          <c:showSerName val="0"/>
          <c:showPercent val="0"/>
          <c:showBubbleSize val="0"/>
        </c:dLbls>
        <c:marker val="0"/>
        <c:smooth val="0"/>
        <c:axId val="564043818"/>
        <c:axId val="695262135"/>
      </c:lineChart>
      <c:catAx>
        <c:axId val="564043818"/>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Mailbox Provider</a:t>
                </a:r>
                <a:endParaRPr lang="en-GB" altLang="en-US" b="1"/>
              </a:p>
            </c:rich>
          </c:tx>
          <c:layout>
            <c:manualLayout>
              <c:xMode val="edge"/>
              <c:yMode val="edge"/>
              <c:x val="0.537474825716499"/>
              <c:y val="0.852026390197926"/>
            </c:manualLayout>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695262135"/>
        <c:crosses val="autoZero"/>
        <c:auto val="1"/>
        <c:lblAlgn val="ctr"/>
        <c:lblOffset val="100"/>
        <c:noMultiLvlLbl val="0"/>
      </c:catAx>
      <c:valAx>
        <c:axId val="695262135"/>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Rate</a:t>
                </a:r>
                <a:endParaRPr lang="en-GB" altLang="en-US" b="1"/>
              </a:p>
            </c:rich>
          </c:tx>
          <c:layout>
            <c:manualLayout>
              <c:xMode val="edge"/>
              <c:yMode val="edge"/>
              <c:x val="0.0181254841208366"/>
              <c:y val="0.343037229029218"/>
            </c:manualLayout>
          </c:layout>
          <c:overlay val="0"/>
          <c:spPr>
            <a:noFill/>
            <a:ln>
              <a:noFill/>
            </a:ln>
            <a:effectLst/>
          </c:spPr>
        </c:title>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564043818"/>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1"/>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egendEntry>
        <c:idx val="2"/>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ayout>
        <c:manualLayout>
          <c:xMode val="edge"/>
          <c:yMode val="edge"/>
          <c:x val="0.116808675445391"/>
          <c:y val="0.909990574929312"/>
          <c:w val="0.639349341595662"/>
          <c:h val="0.0721017907634307"/>
        </c:manualLayout>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9b06b80-c424-4ac4-b567-c4453360e6ec}"/>
      </c:ext>
    </c:extLst>
  </c:chart>
  <c:spPr>
    <a:solidFill>
      <a:schemeClr val="bg1"/>
    </a:solidFill>
    <a:ln w="9525" cap="flat" cmpd="sng" algn="ctr">
      <a:solidFill>
        <a:schemeClr val="tx1">
          <a:lumMod val="15000"/>
          <a:lumOff val="85000"/>
        </a:schemeClr>
      </a:solidFill>
      <a:round/>
    </a:ln>
    <a:effectLst/>
  </c:spPr>
  <c:txPr>
    <a:bodyPr/>
    <a:lstStyle/>
    <a:p>
      <a:pPr>
        <a:defRPr lang="en-US" b="1"/>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5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dk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CD6380-5CCF-432D-BF57-02340AAD12E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DCD6380-5CCF-432D-BF57-02340AAD12E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D6380-5CCF-432D-BF57-02340AAD12E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D6380-5CCF-432D-BF57-02340AAD12E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87F55-2545-4F20-88AF-7FF309FA9E6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6342" y="712973"/>
            <a:ext cx="8477991" cy="932987"/>
          </a:xfrm>
        </p:spPr>
        <p:txBody>
          <a:bodyPr>
            <a:normAutofit/>
          </a:bodyPr>
          <a:lstStyle/>
          <a:p>
            <a:r>
              <a:rPr lang="en-US" altLang="en-US" sz="4000" b="1" i="1" dirty="0"/>
              <a:t>Email Marketing Campaign</a:t>
            </a:r>
            <a:r>
              <a:rPr lang="en-GB" altLang="en-US" sz="4000" b="1" i="1" dirty="0"/>
              <a:t>.</a:t>
            </a:r>
            <a:endParaRPr lang="en-GB" altLang="en-US" sz="4000" b="1" i="1" dirty="0"/>
          </a:p>
        </p:txBody>
      </p:sp>
      <p:sp>
        <p:nvSpPr>
          <p:cNvPr id="3" name="Subtitle 2"/>
          <p:cNvSpPr>
            <a:spLocks noGrp="1"/>
          </p:cNvSpPr>
          <p:nvPr>
            <p:ph type="subTitle" idx="1"/>
          </p:nvPr>
        </p:nvSpPr>
        <p:spPr>
          <a:xfrm>
            <a:off x="325755" y="1908175"/>
            <a:ext cx="10801985" cy="4236720"/>
          </a:xfrm>
        </p:spPr>
        <p:txBody>
          <a:bodyPr>
            <a:normAutofit/>
          </a:bodyPr>
          <a:lstStyle/>
          <a:p>
            <a:pPr algn="l"/>
            <a:r>
              <a:rPr lang="en-US" altLang="en-US" sz="2800" i="1" dirty="0">
                <a:solidFill>
                  <a:schemeClr val="tx1"/>
                </a:solidFill>
              </a:rPr>
              <a:t>Email Deliverability performance for first Quarter (January – March 2023)</a:t>
            </a:r>
            <a:endParaRPr lang="en-US" altLang="en-US" sz="2800" i="1" dirty="0">
              <a:solidFill>
                <a:schemeClr val="tx1"/>
              </a:solidFill>
            </a:endParaRPr>
          </a:p>
          <a:p>
            <a:pPr algn="l"/>
            <a:endParaRPr lang="en-US" sz="2800" i="1" dirty="0">
              <a:solidFill>
                <a:schemeClr val="tx1"/>
              </a:solidFill>
            </a:endParaRPr>
          </a:p>
          <a:p>
            <a:pPr algn="l"/>
            <a:r>
              <a:rPr lang="en-US" sz="2800" b="1" i="1" dirty="0">
                <a:solidFill>
                  <a:schemeClr val="tx1"/>
                </a:solidFill>
              </a:rPr>
              <a:t>DATA TYPE:</a:t>
            </a:r>
            <a:r>
              <a:rPr lang="en-US" sz="2800" i="1" dirty="0">
                <a:solidFill>
                  <a:schemeClr val="tx1"/>
                </a:solidFill>
              </a:rPr>
              <a:t> </a:t>
            </a:r>
            <a:r>
              <a:rPr lang="en-US" altLang="en-US" sz="2800" i="1" dirty="0">
                <a:solidFill>
                  <a:schemeClr val="tx1"/>
                </a:solidFill>
              </a:rPr>
              <a:t></a:t>
            </a:r>
            <a:r>
              <a:rPr lang="en-US" altLang="en-US" sz="3200" i="1" dirty="0">
                <a:solidFill>
                  <a:schemeClr val="tx1"/>
                </a:solidFill>
              </a:rPr>
              <a:t>Email Marketing Campaign </a:t>
            </a:r>
            <a:endParaRPr lang="en-US" altLang="en-US" sz="2800" i="1" dirty="0">
              <a:solidFill>
                <a:schemeClr val="tx1"/>
              </a:solidFill>
            </a:endParaRPr>
          </a:p>
          <a:p>
            <a:pPr algn="l"/>
            <a:r>
              <a:rPr lang="en-US" sz="2800" b="1" i="1" dirty="0">
                <a:solidFill>
                  <a:schemeClr val="tx1"/>
                </a:solidFill>
              </a:rPr>
              <a:t>REPORTING CYCLE: </a:t>
            </a:r>
            <a:r>
              <a:rPr lang="en-US" altLang="en-US" sz="2800" i="1" dirty="0">
                <a:solidFill>
                  <a:schemeClr val="tx1"/>
                </a:solidFill>
              </a:rPr>
              <a:t>First Quarter (January – March 2023)</a:t>
            </a:r>
            <a:endParaRPr lang="en-US" altLang="en-US" sz="2800" i="1" dirty="0">
              <a:solidFill>
                <a:schemeClr val="tx1"/>
              </a:solidFill>
            </a:endParaRPr>
          </a:p>
          <a:p>
            <a:pPr algn="l"/>
            <a:endParaRPr lang="en-US" sz="2800" i="1" dirty="0">
              <a:solidFill>
                <a:schemeClr val="tx1"/>
              </a:solidFill>
            </a:endParaRPr>
          </a:p>
          <a:p>
            <a:pPr algn="l"/>
            <a:r>
              <a:rPr lang="en-US" sz="2800" b="1" i="1" dirty="0">
                <a:solidFill>
                  <a:schemeClr val="tx1"/>
                </a:solidFill>
              </a:rPr>
              <a:t>PRESENTED BY</a:t>
            </a:r>
            <a:r>
              <a:rPr lang="en-GB" altLang="en-US" sz="2800" b="1" i="1" dirty="0">
                <a:solidFill>
                  <a:schemeClr val="tx1"/>
                </a:solidFill>
              </a:rPr>
              <a:t>:</a:t>
            </a:r>
            <a:endParaRPr lang="en-US" sz="2800" b="1" i="1" dirty="0">
              <a:solidFill>
                <a:schemeClr val="tx1"/>
              </a:solidFill>
            </a:endParaRPr>
          </a:p>
          <a:p>
            <a:pPr algn="l"/>
            <a:r>
              <a:rPr lang="en-US" altLang="en-US" sz="2800" i="1" dirty="0">
                <a:solidFill>
                  <a:schemeClr val="tx1"/>
                </a:solidFill>
              </a:rPr>
              <a:t>GROUP 1 DABI FEBRUARY_2025 INTERNSHIP PROJECT</a:t>
            </a:r>
            <a:endParaRPr lang="en-US" altLang="en-US" sz="2800" i="1" dirty="0">
              <a:solidFill>
                <a:schemeClr val="tx1"/>
              </a:solidFill>
            </a:endParaRPr>
          </a:p>
          <a:p>
            <a:pPr algn="l"/>
            <a:endParaRPr lang="en-US" altLang="en-US" sz="2800" i="1" dirty="0">
              <a:solidFill>
                <a:schemeClr val="tx1"/>
              </a:solidFill>
            </a:endParaRPr>
          </a:p>
        </p:txBody>
      </p:sp>
      <p:pic>
        <p:nvPicPr>
          <p:cNvPr id="6" name="Picture 5" descr="A close up of a sign&#10;&#10;Description automatically generated"/>
          <p:cNvPicPr/>
          <p:nvPr/>
        </p:nvPicPr>
        <p:blipFill>
          <a:blip r:embed="rId1"/>
          <a:stretch>
            <a:fillRect/>
          </a:stretch>
        </p:blipFill>
        <p:spPr>
          <a:xfrm>
            <a:off x="190173" y="134750"/>
            <a:ext cx="2136169" cy="11564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lstStyle/>
          <a:p>
            <a:r>
              <a:rPr lang="en-GB" b="1" dirty="0"/>
              <a:t>CONCLUSION</a:t>
            </a:r>
            <a:endParaRPr lang="en-GB" b="1" dirty="0"/>
          </a:p>
        </p:txBody>
      </p:sp>
      <p:sp>
        <p:nvSpPr>
          <p:cNvPr id="3" name="Text Box 2"/>
          <p:cNvSpPr txBox="1"/>
          <p:nvPr/>
        </p:nvSpPr>
        <p:spPr>
          <a:xfrm>
            <a:off x="1109345" y="976630"/>
            <a:ext cx="9587865" cy="5015865"/>
          </a:xfrm>
          <a:prstGeom prst="rect">
            <a:avLst/>
          </a:prstGeom>
          <a:noFill/>
        </p:spPr>
        <p:txBody>
          <a:bodyPr wrap="square" rtlCol="0">
            <a:spAutoFit/>
          </a:bodyPr>
          <a:p>
            <a:r>
              <a:rPr lang="en-GB" altLang="en-US" sz="2000" b="1" i="1"/>
              <a:t>To conclude, out of the 643988 mails sent, 99.34% were delivered. So, it means 0.66% mails were not delivered due to maybe the recipients mailbox is full so the rest of the mails went straight into spam or maybe mails from this institution is blacklisted on certain recipients mailbox so automatically, mails will go to spam. And mailbox providers like Gmail, Yahoo, Apple Cloud, Microsoft Outlook, etc. generated the most mails delivered.</a:t>
            </a:r>
            <a:endParaRPr lang="en-GB" altLang="en-US" sz="2000" b="1" i="1"/>
          </a:p>
          <a:p>
            <a:endParaRPr lang="en-GB" altLang="en-US" sz="2000" b="1" i="1"/>
          </a:p>
          <a:p>
            <a:r>
              <a:rPr lang="en-GB" altLang="en-US" sz="2000" b="1" i="1"/>
              <a:t>Again, Spam reports are generally low across all mailbox providers, which is good and positive sign. However, there are spikes of spam reports in the mailbox providers that generated the highest mails delivered. This means that some mails were recongnised as spam by the recipients.</a:t>
            </a:r>
            <a:endParaRPr lang="en-GB" altLang="en-US" sz="2000" b="1" i="1"/>
          </a:p>
          <a:p>
            <a:endParaRPr lang="en-GB" altLang="en-US" sz="2000" b="1" i="1"/>
          </a:p>
          <a:p>
            <a:r>
              <a:rPr lang="en-GB" altLang="en-US" sz="2000" b="1" i="1"/>
              <a:t>Also by comparing unique clicks and opens to total clicks and opens, the ratio is relatively low. Meaning that most recipients are not engaging with the mails being delivered. This can be due to that the content or information of the mail is not engaging or pleasing enough.</a:t>
            </a:r>
            <a:endParaRPr lang="en-GB" altLang="en-US" sz="2000"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lstStyle/>
          <a:p>
            <a:r>
              <a:rPr lang="en-GB" b="1" dirty="0"/>
              <a:t>RECOMMENDATION</a:t>
            </a:r>
            <a:endParaRPr lang="en-GB" b="1" dirty="0"/>
          </a:p>
        </p:txBody>
      </p:sp>
      <p:sp>
        <p:nvSpPr>
          <p:cNvPr id="3" name="Text Box 2"/>
          <p:cNvSpPr txBox="1"/>
          <p:nvPr/>
        </p:nvSpPr>
        <p:spPr>
          <a:xfrm>
            <a:off x="223520" y="878840"/>
            <a:ext cx="9827260" cy="5978525"/>
          </a:xfrm>
          <a:prstGeom prst="rect">
            <a:avLst/>
          </a:prstGeom>
          <a:noFill/>
        </p:spPr>
        <p:txBody>
          <a:bodyPr wrap="square" rtlCol="0">
            <a:noAutofit/>
          </a:bodyPr>
          <a:p>
            <a:r>
              <a:rPr lang="en-GB" altLang="en-US" sz="2000" b="1" i="1"/>
              <a:t>As some of the Mailbox Providers have low rate of mails delivered as most of them go to spam mails, bounced mails, deferred mails, and blocked mails. I recommend ways of preventing low delivery of mails. Ways like:</a:t>
            </a:r>
            <a:endParaRPr lang="en-GB" altLang="en-US" sz="2000" b="1" i="1"/>
          </a:p>
          <a:p>
            <a:pPr marL="285750" indent="-285750">
              <a:buFont typeface="Arial" panose="020B0604020202020204" pitchFamily="34" charset="0"/>
              <a:buChar char="•"/>
            </a:pPr>
            <a:r>
              <a:rPr lang="en-GB" altLang="en-US" sz="2000" b="1" i="1"/>
              <a:t>Ensuring the email addresses are well spelt to avoid the mails being deferred.</a:t>
            </a:r>
            <a:endParaRPr lang="en-GB" altLang="en-US" sz="2000" b="1" i="1"/>
          </a:p>
          <a:p>
            <a:pPr marL="285750" indent="-285750">
              <a:buFont typeface="Arial" panose="020B0604020202020204" pitchFamily="34" charset="0"/>
              <a:buChar char="•"/>
            </a:pPr>
            <a:r>
              <a:rPr lang="en-GB" altLang="en-US" sz="2000" b="1" i="1"/>
              <a:t>Avoidance of too much use of words like ‘free’, ‘urgent’, and ‘buy now’. </a:t>
            </a:r>
            <a:endParaRPr lang="en-GB" altLang="en-US" sz="2000" b="1" i="1"/>
          </a:p>
          <a:p>
            <a:pPr marL="285750" indent="-285750">
              <a:buFont typeface="Arial" panose="020B0604020202020204" pitchFamily="34" charset="0"/>
              <a:buChar char="•"/>
            </a:pPr>
            <a:r>
              <a:rPr lang="en-GB" altLang="en-US" sz="2000" b="1" i="1"/>
              <a:t>Also avoid the use of too many exclamation marks as they can be read as spam.</a:t>
            </a:r>
            <a:endParaRPr lang="en-GB" altLang="en-US" sz="2000" b="1" i="1"/>
          </a:p>
          <a:p>
            <a:pPr marL="285750" indent="-285750">
              <a:buFont typeface="Arial" panose="020B0604020202020204" pitchFamily="34" charset="0"/>
              <a:buChar char="•"/>
            </a:pPr>
            <a:r>
              <a:rPr lang="en-GB" altLang="en-US" sz="2000" b="1" i="1"/>
              <a:t>Balance the use text and images. Too much text is fine but too much images will somehow look suspicious.</a:t>
            </a:r>
            <a:endParaRPr lang="en-GB" altLang="en-US" sz="2000" b="1" i="1"/>
          </a:p>
          <a:p>
            <a:pPr marL="285750" indent="-285750">
              <a:buFont typeface="Arial" panose="020B0604020202020204" pitchFamily="34" charset="0"/>
              <a:buChar char="•"/>
            </a:pPr>
            <a:r>
              <a:rPr lang="en-GB" altLang="en-US" sz="2000" b="1" i="1"/>
              <a:t>Minimize sending too many mails as they may be blocked.</a:t>
            </a:r>
            <a:endParaRPr lang="en-GB" altLang="en-US" sz="2000" b="1" i="1"/>
          </a:p>
          <a:p>
            <a:pPr marL="285750" indent="-285750">
              <a:buFont typeface="Arial" panose="020B0604020202020204" pitchFamily="34" charset="0"/>
              <a:buChar char="•"/>
            </a:pPr>
            <a:r>
              <a:rPr lang="en-GB" altLang="en-US" sz="2000" b="1" i="1"/>
              <a:t>Make sure the mails being sent meets the security requirements of the company or business.</a:t>
            </a:r>
            <a:endParaRPr lang="en-GB" altLang="en-US" sz="2000" b="1" i="1"/>
          </a:p>
          <a:p>
            <a:pPr marL="285750" indent="-285750">
              <a:buFont typeface="Arial" panose="020B0604020202020204" pitchFamily="34" charset="0"/>
              <a:buChar char="•"/>
            </a:pPr>
            <a:r>
              <a:rPr lang="en-GB" altLang="en-US" sz="2000" b="1" i="1"/>
              <a:t>Lastly and optionally, check other companies and see how they do theirs as it can help strengthen your rate of deliverance.</a:t>
            </a:r>
            <a:endParaRPr lang="en-GB" altLang="en-US" sz="2000" b="1" i="1"/>
          </a:p>
          <a:p>
            <a:pPr marL="285750" indent="-285750">
              <a:buFont typeface="Arial" panose="020B0604020202020204" pitchFamily="34" charset="0"/>
              <a:buChar char="•"/>
            </a:pPr>
            <a:endParaRPr lang="en-GB" altLang="en-US" sz="2000" b="1" i="1"/>
          </a:p>
          <a:p>
            <a:pPr indent="0">
              <a:buFont typeface="Arial" panose="020B0604020202020204" pitchFamily="34" charset="0"/>
              <a:buNone/>
            </a:pPr>
            <a:r>
              <a:rPr lang="en-GB" altLang="en-US" sz="2000" b="1" i="1"/>
              <a:t>On the other hand, Mailbox providers such as Gmail, Yahoo, Apple Cloud, and Microsoft Outlook, have a high rate of mails delivered. And as a data analyst, I will recommend that, you keep on using your technique but improving on how to reduce bounced, deferred, blocked, and spam mails.</a:t>
            </a:r>
            <a:endParaRPr lang="en-GB" altLang="en-US" sz="2000" b="1" i="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7309" y="2812762"/>
            <a:ext cx="5292437" cy="863311"/>
          </a:xfrm>
        </p:spPr>
        <p:txBody>
          <a:bodyPr/>
          <a:lstStyle/>
          <a:p>
            <a:r>
              <a:rPr lang="en-GB" b="1" dirty="0"/>
              <a:t>END</a:t>
            </a:r>
            <a:endParaRPr 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GROUP NAME AND TEAM MEMBERS</a:t>
            </a:r>
            <a:endParaRPr lang="en-GB" b="1" dirty="0"/>
          </a:p>
        </p:txBody>
      </p:sp>
      <p:sp>
        <p:nvSpPr>
          <p:cNvPr id="3" name="Content Placeholder 2"/>
          <p:cNvSpPr>
            <a:spLocks noGrp="1"/>
          </p:cNvSpPr>
          <p:nvPr>
            <p:ph idx="1"/>
          </p:nvPr>
        </p:nvSpPr>
        <p:spPr/>
        <p:txBody>
          <a:bodyPr/>
          <a:lstStyle/>
          <a:p>
            <a:r>
              <a:rPr lang="en-GB" dirty="0"/>
              <a:t>Samuel Kwadwo Boateng Bonsu.</a:t>
            </a:r>
            <a:endParaRPr lang="en-GB" dirty="0"/>
          </a:p>
          <a:p>
            <a:pPr marL="0" indent="0">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PERFORMANCE INDICATORS</a:t>
            </a:r>
            <a:endParaRPr lang="en-GB" b="1" dirty="0"/>
          </a:p>
        </p:txBody>
      </p:sp>
      <p:sp>
        <p:nvSpPr>
          <p:cNvPr id="3" name="Content Placeholder 2"/>
          <p:cNvSpPr>
            <a:spLocks noGrp="1"/>
          </p:cNvSpPr>
          <p:nvPr>
            <p:ph idx="1"/>
          </p:nvPr>
        </p:nvSpPr>
        <p:spPr>
          <a:xfrm>
            <a:off x="318135" y="1423035"/>
            <a:ext cx="11035665" cy="5435600"/>
          </a:xfrm>
        </p:spPr>
        <p:txBody>
          <a:bodyPr>
            <a:noAutofit/>
          </a:bodyPr>
          <a:lstStyle/>
          <a:p>
            <a:pPr marL="0" indent="0">
              <a:buNone/>
            </a:pPr>
            <a:r>
              <a:rPr lang="en-US" altLang="en-US" sz="2400" i="1" dirty="0"/>
              <a:t>1.Average number of mails sent to Mailbox provider</a:t>
            </a:r>
            <a:r>
              <a:rPr lang="en-GB" altLang="en-US" sz="2400" i="1" dirty="0"/>
              <a:t>.</a:t>
            </a:r>
            <a:endParaRPr lang="en-US" altLang="en-US" sz="2400" i="1" dirty="0"/>
          </a:p>
          <a:p>
            <a:pPr marL="0" lvl="0" indent="0">
              <a:buNone/>
            </a:pPr>
            <a:r>
              <a:rPr lang="en-US" altLang="en-US" sz="2400" i="1" dirty="0"/>
              <a:t>2.Determine the rate of delivered mails monthly to mailbox provider</a:t>
            </a:r>
            <a:r>
              <a:rPr lang="en-GB" altLang="en-US" sz="2400" i="1" dirty="0"/>
              <a:t>.</a:t>
            </a:r>
            <a:endParaRPr lang="en-US" altLang="en-US" sz="2400" i="1" dirty="0"/>
          </a:p>
          <a:p>
            <a:pPr marL="0" lvl="0" indent="0">
              <a:buNone/>
            </a:pPr>
            <a:r>
              <a:rPr lang="en-US" altLang="en-US" sz="2400" i="1" dirty="0"/>
              <a:t>3.Compute monthly rate of performance for the following with regards to Mailbox Provider:</a:t>
            </a:r>
            <a:endParaRPr lang="en-US" altLang="en-US" sz="2400" i="1" dirty="0"/>
          </a:p>
          <a:p>
            <a:pPr lvl="1"/>
            <a:r>
              <a:rPr lang="en-US" altLang="en-US" sz="2055" i="1" dirty="0"/>
              <a:t>Unique Open</a:t>
            </a:r>
            <a:endParaRPr lang="en-US" altLang="en-US" sz="2055" i="1" dirty="0"/>
          </a:p>
          <a:p>
            <a:pPr lvl="1"/>
            <a:r>
              <a:rPr lang="en-US" altLang="en-US" sz="2055" i="1" dirty="0"/>
              <a:t>Unique Clicks</a:t>
            </a:r>
            <a:endParaRPr lang="en-US" altLang="en-US" sz="2055" i="1" dirty="0"/>
          </a:p>
          <a:p>
            <a:pPr marL="0" lvl="0" indent="0">
              <a:buNone/>
            </a:pPr>
            <a:r>
              <a:rPr lang="en-US" altLang="en-US" sz="2400" i="1" dirty="0"/>
              <a:t>4.Compare rate of performance by Mailbox Provider for the following:</a:t>
            </a:r>
            <a:endParaRPr lang="en-US" altLang="en-US" sz="2400" i="1" dirty="0"/>
          </a:p>
          <a:p>
            <a:pPr lvl="1"/>
            <a:r>
              <a:rPr lang="en-US" altLang="en-US" sz="2055" i="1" dirty="0"/>
              <a:t>Bounced rate</a:t>
            </a:r>
            <a:endParaRPr lang="en-US" altLang="en-US" sz="2055" i="1" dirty="0"/>
          </a:p>
          <a:p>
            <a:pPr lvl="1"/>
            <a:r>
              <a:rPr lang="en-US" altLang="en-US" sz="2055" i="1" dirty="0"/>
              <a:t>Blocked rate</a:t>
            </a:r>
            <a:endParaRPr lang="en-US" altLang="en-US" sz="2055" i="1" dirty="0"/>
          </a:p>
          <a:p>
            <a:pPr lvl="1"/>
            <a:r>
              <a:rPr lang="en-US" altLang="en-US" sz="2055" i="1" dirty="0"/>
              <a:t>Rate of unsubscribed mails </a:t>
            </a:r>
            <a:endParaRPr lang="en-US" altLang="en-US" sz="2055" i="1" dirty="0"/>
          </a:p>
          <a:p>
            <a:pPr lvl="0"/>
            <a:endParaRPr lang="en-US" altLang="en-US" sz="1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0710" cy="770890"/>
          </a:xfrm>
        </p:spPr>
        <p:txBody>
          <a:bodyPr/>
          <a:lstStyle/>
          <a:p>
            <a:pPr algn="ctr"/>
            <a:r>
              <a:rPr lang="en-GB" b="1" dirty="0"/>
              <a:t>TERMINOLOGIES</a:t>
            </a:r>
            <a:endParaRPr lang="en-GB" b="1" dirty="0"/>
          </a:p>
        </p:txBody>
      </p:sp>
      <p:sp>
        <p:nvSpPr>
          <p:cNvPr id="3" name="Content Placeholder 2"/>
          <p:cNvSpPr>
            <a:spLocks noGrp="1"/>
          </p:cNvSpPr>
          <p:nvPr>
            <p:ph idx="1"/>
          </p:nvPr>
        </p:nvSpPr>
        <p:spPr>
          <a:xfrm>
            <a:off x="838200" y="1825625"/>
            <a:ext cx="10515600" cy="2894157"/>
          </a:xfrm>
        </p:spPr>
        <p:txBody>
          <a:bodyPr>
            <a:normAutofit/>
          </a:bodyPr>
          <a:lstStyle/>
          <a:p>
            <a:pPr marL="0" indent="0">
              <a:buNone/>
            </a:pPr>
            <a:endParaRPr lang="en-GB" sz="2700" b="1" dirty="0">
              <a:solidFill>
                <a:srgbClr val="7030A0"/>
              </a:solidFill>
            </a:endParaRPr>
          </a:p>
          <a:p>
            <a:pPr marL="0" indent="0">
              <a:buNone/>
            </a:pPr>
            <a:endParaRPr lang="en-GB" sz="2700" dirty="0"/>
          </a:p>
          <a:p>
            <a:pPr lvl="0"/>
            <a:endParaRPr lang="en-GB" sz="2700" dirty="0"/>
          </a:p>
        </p:txBody>
      </p:sp>
      <p:sp>
        <p:nvSpPr>
          <p:cNvPr id="4" name="Text Box 3"/>
          <p:cNvSpPr txBox="1"/>
          <p:nvPr/>
        </p:nvSpPr>
        <p:spPr>
          <a:xfrm>
            <a:off x="0" y="618490"/>
            <a:ext cx="12192635" cy="6239510"/>
          </a:xfrm>
          <a:prstGeom prst="rect">
            <a:avLst/>
          </a:prstGeom>
          <a:noFill/>
        </p:spPr>
        <p:txBody>
          <a:bodyPr wrap="square" rtlCol="0">
            <a:noAutofit/>
          </a:bodyPr>
          <a:p>
            <a:pPr>
              <a:lnSpc>
                <a:spcPct val="120000"/>
              </a:lnSpc>
            </a:pPr>
            <a:r>
              <a:rPr lang="en-US" altLang="en-US" sz="2000" b="1" i="1"/>
              <a:t>Mailbox Provider</a:t>
            </a:r>
            <a:r>
              <a:rPr lang="en-GB" altLang="en-US" sz="2000" b="1" i="1"/>
              <a:t>:</a:t>
            </a:r>
            <a:r>
              <a:rPr lang="en-GB" altLang="en-US" sz="2000" i="1"/>
              <a:t> </a:t>
            </a:r>
            <a:r>
              <a:rPr lang="en-US" altLang="en-US" sz="2000" i="1"/>
              <a:t>The email service provider (e.g., Gmail, Yahoo, Outlook) where the emails were delivered.</a:t>
            </a:r>
            <a:endParaRPr lang="en-US" altLang="en-US" sz="2000" i="1"/>
          </a:p>
          <a:p>
            <a:pPr>
              <a:lnSpc>
                <a:spcPct val="120000"/>
              </a:lnSpc>
            </a:pPr>
            <a:r>
              <a:rPr lang="en-US" altLang="en-US" sz="2000" b="1" i="1"/>
              <a:t>Opens</a:t>
            </a:r>
            <a:r>
              <a:rPr lang="en-GB" altLang="en-US" sz="2000" b="1" i="1"/>
              <a:t>:</a:t>
            </a:r>
            <a:r>
              <a:rPr lang="en-GB" altLang="en-US" sz="2000" i="1"/>
              <a:t> </a:t>
            </a:r>
            <a:r>
              <a:rPr lang="en-US" altLang="en-US" sz="2000" i="1"/>
              <a:t>The total number of times recipients opened the email.</a:t>
            </a:r>
            <a:endParaRPr lang="en-US" altLang="en-US" sz="2000" i="1"/>
          </a:p>
          <a:p>
            <a:pPr>
              <a:lnSpc>
                <a:spcPct val="120000"/>
              </a:lnSpc>
            </a:pPr>
            <a:r>
              <a:rPr lang="en-US" altLang="en-US" sz="2000" b="1" i="1"/>
              <a:t>Unique Opens</a:t>
            </a:r>
            <a:r>
              <a:rPr lang="en-GB" altLang="en-US" sz="2000" b="1" i="1"/>
              <a:t>:</a:t>
            </a:r>
            <a:r>
              <a:rPr lang="en-US" altLang="en-US" sz="2000" i="1"/>
              <a:t> The number of distinct recipients who opened the email at least once (each recipient is counted only once).</a:t>
            </a:r>
            <a:endParaRPr lang="en-US" altLang="en-US" sz="2000" i="1"/>
          </a:p>
          <a:p>
            <a:pPr>
              <a:lnSpc>
                <a:spcPct val="120000"/>
              </a:lnSpc>
            </a:pPr>
            <a:r>
              <a:rPr lang="en-US" altLang="en-US" sz="2000" b="1" i="1"/>
              <a:t>Clicks</a:t>
            </a:r>
            <a:r>
              <a:rPr lang="en-GB" altLang="en-US" sz="2000" b="1" i="1"/>
              <a:t>:</a:t>
            </a:r>
            <a:r>
              <a:rPr lang="en-US" altLang="en-US" sz="2000" i="1"/>
              <a:t> The total number of times recipients clicked on links inside the email.</a:t>
            </a:r>
            <a:endParaRPr lang="en-US" altLang="en-US" sz="2000" i="1"/>
          </a:p>
          <a:p>
            <a:pPr>
              <a:lnSpc>
                <a:spcPct val="120000"/>
              </a:lnSpc>
            </a:pPr>
            <a:r>
              <a:rPr lang="en-US" altLang="en-US" sz="2000" b="1" i="1"/>
              <a:t>Unique Clicks</a:t>
            </a:r>
            <a:r>
              <a:rPr lang="en-GB" altLang="en-US" sz="2000" b="1" i="1"/>
              <a:t>:</a:t>
            </a:r>
            <a:r>
              <a:rPr lang="en-US" altLang="en-US" sz="2000" i="1"/>
              <a:t> The number of distinct recipients who clicked on links at least once.</a:t>
            </a:r>
            <a:endParaRPr lang="en-US" altLang="en-US" sz="2000" i="1"/>
          </a:p>
          <a:p>
            <a:pPr>
              <a:lnSpc>
                <a:spcPct val="120000"/>
              </a:lnSpc>
            </a:pPr>
            <a:r>
              <a:rPr lang="en-US" altLang="en-US" sz="2000" b="1" i="1"/>
              <a:t>Delivere</a:t>
            </a:r>
            <a:r>
              <a:rPr lang="en-GB" altLang="en-US" sz="2000" b="1" i="1"/>
              <a:t>d:</a:t>
            </a:r>
            <a:r>
              <a:rPr lang="en-US" altLang="en-US" sz="2000" i="1"/>
              <a:t> The number of emails that were successfully delivered to recipients' inboxes.</a:t>
            </a:r>
            <a:endParaRPr lang="en-US" altLang="en-US" sz="2000" i="1"/>
          </a:p>
          <a:p>
            <a:pPr>
              <a:lnSpc>
                <a:spcPct val="120000"/>
              </a:lnSpc>
            </a:pPr>
            <a:r>
              <a:rPr lang="en-US" altLang="en-US" sz="2000" b="1" i="1"/>
              <a:t>Drops</a:t>
            </a:r>
            <a:r>
              <a:rPr lang="en-GB" altLang="en-US" sz="2000" b="1" i="1"/>
              <a:t>:</a:t>
            </a:r>
            <a:r>
              <a:rPr lang="en-US" altLang="en-US" sz="2000" i="1"/>
              <a:t> The number of emails that were dropped (not sent due to invalid addresses or spam rules).</a:t>
            </a:r>
            <a:endParaRPr lang="en-US" altLang="en-US" sz="2000" i="1"/>
          </a:p>
          <a:p>
            <a:pPr>
              <a:lnSpc>
                <a:spcPct val="120000"/>
              </a:lnSpc>
            </a:pPr>
            <a:r>
              <a:rPr lang="en-US" altLang="en-US" sz="2000" b="1" i="1"/>
              <a:t>Bounces</a:t>
            </a:r>
            <a:r>
              <a:rPr lang="en-GB" altLang="en-US" sz="2000" b="1" i="1"/>
              <a:t>:</a:t>
            </a:r>
            <a:r>
              <a:rPr lang="en-US" altLang="en-US" sz="2000" i="1"/>
              <a:t> The number of emails that failed to deliver due to reasons like invalid addresses or full inboxes.</a:t>
            </a:r>
            <a:endParaRPr lang="en-US" altLang="en-US" sz="2000" i="1"/>
          </a:p>
          <a:p>
            <a:pPr>
              <a:lnSpc>
                <a:spcPct val="120000"/>
              </a:lnSpc>
            </a:pPr>
            <a:r>
              <a:rPr lang="en-US" altLang="en-US" sz="2000" b="1" i="1"/>
              <a:t>Deferred</a:t>
            </a:r>
            <a:r>
              <a:rPr lang="en-GB" altLang="en-US" sz="2000" b="1" i="1"/>
              <a:t>:</a:t>
            </a:r>
            <a:r>
              <a:rPr lang="en-US" altLang="en-US" sz="2000" i="1"/>
              <a:t> The number of emails that were temporarily delayed by the recipient’s email server.</a:t>
            </a:r>
            <a:endParaRPr lang="en-US" altLang="en-US" sz="2000" i="1"/>
          </a:p>
          <a:p>
            <a:pPr>
              <a:lnSpc>
                <a:spcPct val="120000"/>
              </a:lnSpc>
            </a:pPr>
            <a:r>
              <a:rPr lang="en-US" altLang="en-US" sz="2000" b="1" i="1"/>
              <a:t>Blocks</a:t>
            </a:r>
            <a:r>
              <a:rPr lang="en-GB" altLang="en-US" sz="2000" b="1" i="1"/>
              <a:t>:</a:t>
            </a:r>
            <a:r>
              <a:rPr lang="en-US" altLang="en-US" sz="2000" i="1"/>
              <a:t> The number of emails rejected by the recipient’s email provider (often due to spam filters).</a:t>
            </a:r>
            <a:endParaRPr lang="en-US" altLang="en-US" sz="2000" i="1"/>
          </a:p>
          <a:p>
            <a:pPr>
              <a:lnSpc>
                <a:spcPct val="120000"/>
              </a:lnSpc>
            </a:pPr>
            <a:r>
              <a:rPr lang="en-US" altLang="en-US" sz="2000" b="1" i="1"/>
              <a:t>Spam Reports</a:t>
            </a:r>
            <a:r>
              <a:rPr lang="en-GB" altLang="en-US" sz="2000" b="1" i="1"/>
              <a:t>:</a:t>
            </a:r>
            <a:r>
              <a:rPr lang="en-US" altLang="en-US" sz="2000" i="1"/>
              <a:t> The number of times recipients marked the email as spam.</a:t>
            </a:r>
            <a:endParaRPr lang="en-US" altLang="en-US" sz="2000" i="1"/>
          </a:p>
          <a:p>
            <a:pPr>
              <a:lnSpc>
                <a:spcPct val="120000"/>
              </a:lnSpc>
            </a:pPr>
            <a:r>
              <a:rPr lang="en-US" altLang="en-US" sz="2000" b="1" i="1"/>
              <a:t>Processed</a:t>
            </a:r>
            <a:r>
              <a:rPr lang="en-GB" altLang="en-US" sz="2000" b="1" i="1"/>
              <a:t>:</a:t>
            </a:r>
            <a:r>
              <a:rPr lang="en-US" altLang="en-US" sz="2000" i="1"/>
              <a:t> The total number of emails that were processed for sending (before delivery, bounce, or drop).</a:t>
            </a:r>
            <a:endParaRPr lang="en-US" altLang="en-US" sz="2000" i="1"/>
          </a:p>
          <a:p>
            <a:pPr>
              <a:lnSpc>
                <a:spcPct val="120000"/>
              </a:lnSpc>
            </a:pPr>
            <a:r>
              <a:rPr lang="en-US" altLang="en-US" sz="2000" b="1" i="1"/>
              <a:t>Requests</a:t>
            </a:r>
            <a:r>
              <a:rPr lang="en-GB" altLang="en-US" sz="2000" b="1" i="1"/>
              <a:t>:</a:t>
            </a:r>
            <a:r>
              <a:rPr lang="en-US" altLang="en-US" sz="2000" i="1"/>
              <a:t> This could represent the total number of email send requests made to the system (similar to processed but may include additional metadata).</a:t>
            </a:r>
            <a:endParaRPr lang="en-US" altLang="en-US" sz="2000"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txBox="1"/>
          <p:nvPr/>
        </p:nvSpPr>
        <p:spPr>
          <a:xfrm>
            <a:off x="369816" y="3689927"/>
            <a:ext cx="3255458" cy="1529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9" name="Content Placeholder 3"/>
          <p:cNvSpPr txBox="1"/>
          <p:nvPr/>
        </p:nvSpPr>
        <p:spPr>
          <a:xfrm>
            <a:off x="5997575" y="3689926"/>
            <a:ext cx="3255458" cy="1529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10" name="Content Placeholder 3"/>
          <p:cNvSpPr txBox="1"/>
          <p:nvPr/>
        </p:nvSpPr>
        <p:spPr>
          <a:xfrm>
            <a:off x="400015" y="3495963"/>
            <a:ext cx="3255458" cy="1529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pic>
        <p:nvPicPr>
          <p:cNvPr id="2" name="Picture 1"/>
          <p:cNvPicPr>
            <a:picLocks noChangeAspect="1"/>
          </p:cNvPicPr>
          <p:nvPr/>
        </p:nvPicPr>
        <p:blipFill>
          <a:blip r:embed="rId1"/>
          <a:stretch>
            <a:fillRect/>
          </a:stretch>
        </p:blipFill>
        <p:spPr>
          <a:xfrm>
            <a:off x="-635" y="-50800"/>
            <a:ext cx="12225655" cy="690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fontScale="90000"/>
          </a:bodyPr>
          <a:lstStyle/>
          <a:p>
            <a:r>
              <a:rPr lang="en-GB" b="1" dirty="0"/>
              <a:t>KPI 1: </a:t>
            </a:r>
            <a:r>
              <a:rPr lang="en-US" altLang="en-US" b="1" dirty="0"/>
              <a:t>Average number of mails sent to Mailbox provider</a:t>
            </a:r>
            <a:r>
              <a:rPr lang="en-GB" b="1" dirty="0"/>
              <a:t> </a:t>
            </a:r>
            <a:endParaRPr lang="en-GB" b="1" dirty="0"/>
          </a:p>
        </p:txBody>
      </p:sp>
      <p:sp>
        <p:nvSpPr>
          <p:cNvPr id="3" name="TextBox 2"/>
          <p:cNvSpPr txBox="1"/>
          <p:nvPr/>
        </p:nvSpPr>
        <p:spPr>
          <a:xfrm>
            <a:off x="8486940" y="1469016"/>
            <a:ext cx="3578452" cy="3784600"/>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sz="1800" b="1" i="0" u="none" strike="noStrike" dirty="0">
                <a:solidFill>
                  <a:srgbClr val="000000"/>
                </a:solidFill>
                <a:effectLst/>
                <a:latin typeface="Calibri" panose="020F0502020204030204" pitchFamily="34" charset="0"/>
              </a:rPr>
              <a:t>The graph shows the average number of mails sent to mailbox provider with Gmail having the highest average number of mails sent to it.</a:t>
            </a:r>
            <a:endParaRPr lang="en-GB" altLang="en-US" sz="1800" b="1" i="0" u="none" strike="noStrike" dirty="0">
              <a:solidFill>
                <a:srgbClr val="000000"/>
              </a:solidFill>
              <a:effectLst/>
              <a:latin typeface="Calibri" panose="020F0502020204030204" pitchFamily="34" charset="0"/>
            </a:endParaRPr>
          </a:p>
          <a:p>
            <a:pPr marL="285750" indent="-285750">
              <a:buFont typeface="Arial" panose="020B0604020202020204" pitchFamily="34" charset="0"/>
              <a:buChar char="•"/>
            </a:pPr>
            <a:r>
              <a:rPr lang="en-GB" altLang="en-US" sz="1800" b="1" i="0" u="none" strike="noStrike" dirty="0">
                <a:solidFill>
                  <a:srgbClr val="000000"/>
                </a:solidFill>
                <a:effectLst/>
                <a:latin typeface="Calibri" panose="020F0502020204030204" pitchFamily="34" charset="0"/>
              </a:rPr>
              <a:t>The less common sites for mail delivery has close to zero average number of mails sent to it. That is why you cannot see them properly.</a:t>
            </a:r>
            <a:endParaRPr lang="en-US" sz="1800" b="1" i="0" u="none" strike="noStrike" dirty="0">
              <a:solidFill>
                <a:srgbClr val="000000"/>
              </a:solidFill>
              <a:effectLst/>
              <a:latin typeface="Calibri" panose="020F0502020204030204" pitchFamily="34" charset="0"/>
            </a:endParaRPr>
          </a:p>
          <a:p>
            <a:endParaRPr lang="en-US" sz="2000" dirty="0"/>
          </a:p>
        </p:txBody>
      </p:sp>
      <p:graphicFrame>
        <p:nvGraphicFramePr>
          <p:cNvPr id="6" name="Chart 5"/>
          <p:cNvGraphicFramePr/>
          <p:nvPr/>
        </p:nvGraphicFramePr>
        <p:xfrm>
          <a:off x="0" y="1467485"/>
          <a:ext cx="8359140" cy="53905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sz="4000" b="1" dirty="0"/>
              <a:t>KPI 2: Monthly Rate of Delivered Mails.</a:t>
            </a:r>
            <a:endParaRPr lang="en-GB" sz="4000" b="1" dirty="0"/>
          </a:p>
        </p:txBody>
      </p:sp>
      <p:sp>
        <p:nvSpPr>
          <p:cNvPr id="3" name="TextBox 2"/>
          <p:cNvSpPr txBox="1"/>
          <p:nvPr/>
        </p:nvSpPr>
        <p:spPr>
          <a:xfrm>
            <a:off x="8806668" y="1161206"/>
            <a:ext cx="3043587" cy="3753485"/>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b="1" dirty="0" err="1"/>
              <a:t>This is the rate at which mails are delivered monthly, and the closer the rate is to 100%, the better the delivery.</a:t>
            </a:r>
            <a:endParaRPr lang="en-GB" altLang="en-US" b="1" dirty="0" err="1"/>
          </a:p>
          <a:p>
            <a:pPr marL="285750" indent="-285750">
              <a:buFont typeface="Arial" panose="020B0604020202020204" pitchFamily="34" charset="0"/>
              <a:buChar char="•"/>
            </a:pPr>
            <a:r>
              <a:rPr lang="en-GB" altLang="en-US" b="1" dirty="0" err="1"/>
              <a:t>As you can see, January had the highest rate of 96.84% followed by February which had 96.76% and then March 96.59%.</a:t>
            </a:r>
            <a:endParaRPr lang="en-GB" altLang="en-US" b="1" dirty="0" err="1"/>
          </a:p>
        </p:txBody>
      </p:sp>
      <p:graphicFrame>
        <p:nvGraphicFramePr>
          <p:cNvPr id="4" name="Chart 3"/>
          <p:cNvGraphicFramePr/>
          <p:nvPr/>
        </p:nvGraphicFramePr>
        <p:xfrm>
          <a:off x="0" y="1716405"/>
          <a:ext cx="7940675" cy="51422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sz="4000" b="1" dirty="0"/>
              <a:t>KPI 3: Monthly Rate of Performance for Unique opens and Unique Clicks.</a:t>
            </a:r>
            <a:endParaRPr lang="en-GB" sz="4000" b="1" dirty="0"/>
          </a:p>
        </p:txBody>
      </p:sp>
      <p:sp>
        <p:nvSpPr>
          <p:cNvPr id="3" name="TextBox 2"/>
          <p:cNvSpPr txBox="1"/>
          <p:nvPr/>
        </p:nvSpPr>
        <p:spPr>
          <a:xfrm>
            <a:off x="7758430" y="1383665"/>
            <a:ext cx="4433570" cy="5474970"/>
          </a:xfrm>
          <a:prstGeom prst="rect">
            <a:avLst/>
          </a:prstGeom>
          <a:noFill/>
        </p:spPr>
        <p:txBody>
          <a:bodyPr wrap="square" rtlCol="0">
            <a:noAutofit/>
          </a:bodyPr>
          <a:lstStyle/>
          <a:p>
            <a:r>
              <a:rPr lang="en-US" sz="2000" b="1" dirty="0"/>
              <a:t>SUMMARY REPORT</a:t>
            </a:r>
            <a:endParaRPr lang="en-US" sz="2000" b="1" dirty="0"/>
          </a:p>
          <a:p>
            <a:pPr marL="342900" indent="-342900">
              <a:buFont typeface="Arial" panose="020B0604020202020204" pitchFamily="34" charset="0"/>
              <a:buChar char="•"/>
            </a:pPr>
            <a:r>
              <a:rPr lang="en-GB" altLang="en-US" b="1" dirty="0"/>
              <a:t>Unique open is the</a:t>
            </a:r>
            <a:r>
              <a:rPr lang="en-US" altLang="en-US" b="1" dirty="0"/>
              <a:t> number of distinct recipients who opened the email at least once.</a:t>
            </a:r>
            <a:r>
              <a:rPr lang="en-GB" altLang="en-US" b="1" dirty="0"/>
              <a:t> </a:t>
            </a:r>
            <a:endParaRPr lang="en-GB" altLang="en-US" b="1" dirty="0"/>
          </a:p>
          <a:p>
            <a:pPr marL="342900" indent="-342900">
              <a:buFont typeface="Arial" panose="020B0604020202020204" pitchFamily="34" charset="0"/>
              <a:buChar char="•"/>
            </a:pPr>
            <a:r>
              <a:rPr lang="en-GB" altLang="en-US" b="1" dirty="0"/>
              <a:t>And this graph shows the rate of unique opens along side the rate at which the links sent where clicked.</a:t>
            </a:r>
            <a:endParaRPr lang="en-US" altLang="en-US" sz="2000" dirty="0"/>
          </a:p>
          <a:p>
            <a:pPr marL="285750" indent="-285750">
              <a:buFont typeface="Arial" panose="020B0604020202020204" pitchFamily="34" charset="0"/>
              <a:buChar char="•"/>
            </a:pPr>
            <a:endParaRPr lang="en-US" sz="2000" dirty="0"/>
          </a:p>
        </p:txBody>
      </p:sp>
      <p:graphicFrame>
        <p:nvGraphicFramePr>
          <p:cNvPr id="5" name="Chart 4"/>
          <p:cNvGraphicFramePr/>
          <p:nvPr/>
        </p:nvGraphicFramePr>
        <p:xfrm>
          <a:off x="0" y="1383665"/>
          <a:ext cx="7758430" cy="54737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a:bodyPr>
          <a:lstStyle/>
          <a:p>
            <a:r>
              <a:rPr lang="en-GB" sz="4000" b="1" dirty="0"/>
              <a:t>KPI 4: Compare Rate of Performance of Blocked mails, Bounced mails and Unsubscribed mails.</a:t>
            </a:r>
            <a:endParaRPr lang="en-GB" sz="4000" b="1" dirty="0"/>
          </a:p>
        </p:txBody>
      </p:sp>
      <p:sp>
        <p:nvSpPr>
          <p:cNvPr id="3" name="TextBox 2"/>
          <p:cNvSpPr txBox="1"/>
          <p:nvPr/>
        </p:nvSpPr>
        <p:spPr>
          <a:xfrm>
            <a:off x="8198485" y="1548130"/>
            <a:ext cx="3993515" cy="5309870"/>
          </a:xfrm>
          <a:prstGeom prst="rect">
            <a:avLst/>
          </a:prstGeom>
          <a:noFill/>
        </p:spPr>
        <p:txBody>
          <a:bodyPr wrap="square" rtlCol="0">
            <a:no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b="1" dirty="0"/>
              <a:t>With this graph, the rate of unsubscribed mails is zero as non of the mails were unsubscribed.</a:t>
            </a:r>
            <a:endParaRPr lang="en-GB" altLang="en-US" b="1" dirty="0"/>
          </a:p>
          <a:p>
            <a:pPr marL="285750" indent="-285750">
              <a:buFont typeface="Arial" panose="020B0604020202020204" pitchFamily="34" charset="0"/>
              <a:buChar char="•"/>
            </a:pPr>
            <a:r>
              <a:rPr lang="en-GB" altLang="en-US" b="1" dirty="0"/>
              <a:t>With blocked and bounced mails, couple of them were blocked or bounced</a:t>
            </a:r>
            <a:endParaRPr lang="en-GB" altLang="en-US" b="1" dirty="0"/>
          </a:p>
          <a:p>
            <a:pPr marL="285750" indent="-285750">
              <a:buFont typeface="Arial" panose="020B0604020202020204" pitchFamily="34" charset="0"/>
              <a:buChar char="•"/>
            </a:pPr>
            <a:r>
              <a:rPr lang="en-GB" altLang="en-US" b="1" dirty="0"/>
              <a:t>The mail provider blocked the most is Carrierzone followed by other providers and the mail provider bounced the most is GoDaddy followed by United Internet.</a:t>
            </a:r>
            <a:endParaRPr lang="en-GB" altLang="en-US" b="1" dirty="0"/>
          </a:p>
        </p:txBody>
      </p:sp>
      <p:graphicFrame>
        <p:nvGraphicFramePr>
          <p:cNvPr id="4" name="Chart 3"/>
          <p:cNvGraphicFramePr/>
          <p:nvPr/>
        </p:nvGraphicFramePr>
        <p:xfrm>
          <a:off x="0" y="1468120"/>
          <a:ext cx="8197850" cy="53898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5399</Words>
  <Application>WPS Slides</Application>
  <PresentationFormat>Widescreen</PresentationFormat>
  <Paragraphs>101</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vt:lpstr>
      <vt:lpstr>Calibri Light</vt:lpstr>
      <vt:lpstr>Microsoft YaHei</vt:lpstr>
      <vt:lpstr>Arial Unicode MS</vt:lpstr>
      <vt:lpstr>Office Theme</vt:lpstr>
      <vt:lpstr>Email Marketing Campaign.</vt:lpstr>
      <vt:lpstr>GROUP NAME AND TEAM MEMBERS</vt:lpstr>
      <vt:lpstr>KEY PERFORMANCE INDICATORS</vt:lpstr>
      <vt:lpstr>TERMINOLOGIES</vt:lpstr>
      <vt:lpstr>PowerPoint 演示文稿</vt:lpstr>
      <vt:lpstr>KPI 1: Average number of mails sent to Mailbox provider </vt:lpstr>
      <vt:lpstr>KPI 2: Monthly Rate of Delivered Mails.</vt:lpstr>
      <vt:lpstr>KPI 3: Monthly Rate of Performance for Unique opens and Unique Clicks.</vt:lpstr>
      <vt:lpstr>KPI 4: Compare Rate of Performance of Blocked mails, Bounced mails and Unsubscribed mails.</vt:lpstr>
      <vt:lpstr>CONCLUSION</vt:lpstr>
      <vt:lpstr>RECOMMENDATION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SALES AND MARKETING REPORT</dc:title>
  <dc:creator>Emmanuel</dc:creator>
  <cp:lastModifiedBy>Samuel k</cp:lastModifiedBy>
  <cp:revision>463</cp:revision>
  <dcterms:created xsi:type="dcterms:W3CDTF">2021-03-24T06:06:00Z</dcterms:created>
  <dcterms:modified xsi:type="dcterms:W3CDTF">2025-04-08T17:23:57Z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E55677E276514A56AF0BA7167227F675_13</vt:lpwstr>
  </property>
  <property fmtid="{D5CDD505-2E9C-101B-9397-08002B2CF9AE}" pid="3" name="KSOProductBuildVer">
    <vt:lpwstr>1033-12.2.0.20782</vt:lpwstr>
  </property>
</Properties>
</file>