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27" name="PlaceHolder 2"/>
          <p:cNvSpPr>
            <a:spLocks noGrp="1"/>
          </p:cNvSpPr>
          <p:nvPr>
            <p:ph type="body"/>
          </p:nvPr>
        </p:nvSpPr>
        <p:spPr>
          <a:xfrm>
            <a:off x="2194560" y="7702560"/>
            <a:ext cx="39501720" cy="10362600"/>
          </a:xfrm>
          <a:prstGeom prst="rect">
            <a:avLst/>
          </a:prstGeom>
        </p:spPr>
        <p:txBody>
          <a:bodyPr bIns="0" lIns="0" rIns="0" tIns="0" wrap="none"/>
          <a:p>
            <a:endParaRPr/>
          </a:p>
        </p:txBody>
      </p:sp>
      <p:sp>
        <p:nvSpPr>
          <p:cNvPr id="28" name="PlaceHolder 3"/>
          <p:cNvSpPr>
            <a:spLocks noGrp="1"/>
          </p:cNvSpPr>
          <p:nvPr>
            <p:ph type="body"/>
          </p:nvPr>
        </p:nvSpPr>
        <p:spPr>
          <a:xfrm>
            <a:off x="2194560" y="19049760"/>
            <a:ext cx="39501720" cy="103626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30" name="PlaceHolder 2"/>
          <p:cNvSpPr>
            <a:spLocks noGrp="1"/>
          </p:cNvSpPr>
          <p:nvPr>
            <p:ph type="body"/>
          </p:nvPr>
        </p:nvSpPr>
        <p:spPr>
          <a:xfrm>
            <a:off x="2194560" y="7702560"/>
            <a:ext cx="19276560" cy="10362600"/>
          </a:xfrm>
          <a:prstGeom prst="rect">
            <a:avLst/>
          </a:prstGeom>
        </p:spPr>
        <p:txBody>
          <a:bodyPr bIns="0" lIns="0" rIns="0" tIns="0" wrap="none"/>
          <a:p>
            <a:endParaRPr/>
          </a:p>
        </p:txBody>
      </p:sp>
      <p:sp>
        <p:nvSpPr>
          <p:cNvPr id="31" name="PlaceHolder 3"/>
          <p:cNvSpPr>
            <a:spLocks noGrp="1"/>
          </p:cNvSpPr>
          <p:nvPr>
            <p:ph type="body"/>
          </p:nvPr>
        </p:nvSpPr>
        <p:spPr>
          <a:xfrm>
            <a:off x="22435200" y="7702560"/>
            <a:ext cx="19276560" cy="10362600"/>
          </a:xfrm>
          <a:prstGeom prst="rect">
            <a:avLst/>
          </a:prstGeom>
        </p:spPr>
        <p:txBody>
          <a:bodyPr bIns="0" lIns="0" rIns="0" tIns="0" wrap="none"/>
          <a:p>
            <a:endParaRPr/>
          </a:p>
        </p:txBody>
      </p:sp>
      <p:sp>
        <p:nvSpPr>
          <p:cNvPr id="32" name="PlaceHolder 4"/>
          <p:cNvSpPr>
            <a:spLocks noGrp="1"/>
          </p:cNvSpPr>
          <p:nvPr>
            <p:ph type="body"/>
          </p:nvPr>
        </p:nvSpPr>
        <p:spPr>
          <a:xfrm>
            <a:off x="22435200" y="19049760"/>
            <a:ext cx="19276560" cy="10362600"/>
          </a:xfrm>
          <a:prstGeom prst="rect">
            <a:avLst/>
          </a:prstGeom>
        </p:spPr>
        <p:txBody>
          <a:bodyPr bIns="0" lIns="0" rIns="0" tIns="0" wrap="none"/>
          <a:p>
            <a:endParaRPr/>
          </a:p>
        </p:txBody>
      </p:sp>
      <p:sp>
        <p:nvSpPr>
          <p:cNvPr id="33" name="PlaceHolder 5"/>
          <p:cNvSpPr>
            <a:spLocks noGrp="1"/>
          </p:cNvSpPr>
          <p:nvPr>
            <p:ph type="body"/>
          </p:nvPr>
        </p:nvSpPr>
        <p:spPr>
          <a:xfrm>
            <a:off x="2194560" y="19049760"/>
            <a:ext cx="19276560" cy="103626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35" name="PlaceHolder 2"/>
          <p:cNvSpPr>
            <a:spLocks noGrp="1"/>
          </p:cNvSpPr>
          <p:nvPr>
            <p:ph type="body"/>
          </p:nvPr>
        </p:nvSpPr>
        <p:spPr>
          <a:xfrm>
            <a:off x="2194560" y="7702560"/>
            <a:ext cx="19276560" cy="10362600"/>
          </a:xfrm>
          <a:prstGeom prst="rect">
            <a:avLst/>
          </a:prstGeom>
        </p:spPr>
        <p:txBody>
          <a:bodyPr bIns="0" lIns="0" rIns="0" tIns="0" wrap="none"/>
          <a:p>
            <a:endParaRPr/>
          </a:p>
        </p:txBody>
      </p:sp>
      <p:sp>
        <p:nvSpPr>
          <p:cNvPr id="36" name="PlaceHolder 3"/>
          <p:cNvSpPr>
            <a:spLocks noGrp="1"/>
          </p:cNvSpPr>
          <p:nvPr>
            <p:ph type="body"/>
          </p:nvPr>
        </p:nvSpPr>
        <p:spPr>
          <a:xfrm>
            <a:off x="22435200" y="7702560"/>
            <a:ext cx="19276560" cy="1036260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6" name="PlaceHolder 2"/>
          <p:cNvSpPr>
            <a:spLocks noGrp="1"/>
          </p:cNvSpPr>
          <p:nvPr>
            <p:ph type="subTitle"/>
          </p:nvPr>
        </p:nvSpPr>
        <p:spPr>
          <a:xfrm>
            <a:off x="2194560" y="7702560"/>
            <a:ext cx="39501720" cy="217260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8" name="PlaceHolder 2"/>
          <p:cNvSpPr>
            <a:spLocks noGrp="1"/>
          </p:cNvSpPr>
          <p:nvPr>
            <p:ph type="body"/>
          </p:nvPr>
        </p:nvSpPr>
        <p:spPr>
          <a:xfrm>
            <a:off x="2194560" y="7702560"/>
            <a:ext cx="39501720" cy="217256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10" name="PlaceHolder 2"/>
          <p:cNvSpPr>
            <a:spLocks noGrp="1"/>
          </p:cNvSpPr>
          <p:nvPr>
            <p:ph type="body"/>
          </p:nvPr>
        </p:nvSpPr>
        <p:spPr>
          <a:xfrm>
            <a:off x="2194560" y="7702560"/>
            <a:ext cx="19276560" cy="21725640"/>
          </a:xfrm>
          <a:prstGeom prst="rect">
            <a:avLst/>
          </a:prstGeom>
        </p:spPr>
        <p:txBody>
          <a:bodyPr bIns="0" lIns="0" rIns="0" tIns="0" wrap="none"/>
          <a:p>
            <a:endParaRPr/>
          </a:p>
        </p:txBody>
      </p:sp>
      <p:sp>
        <p:nvSpPr>
          <p:cNvPr id="11" name="PlaceHolder 3"/>
          <p:cNvSpPr>
            <a:spLocks noGrp="1"/>
          </p:cNvSpPr>
          <p:nvPr>
            <p:ph type="body"/>
          </p:nvPr>
        </p:nvSpPr>
        <p:spPr>
          <a:xfrm>
            <a:off x="22435200" y="7702560"/>
            <a:ext cx="19276560" cy="217256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1840" y="10226160"/>
            <a:ext cx="37307160" cy="192020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15" name="PlaceHolder 2"/>
          <p:cNvSpPr>
            <a:spLocks noGrp="1"/>
          </p:cNvSpPr>
          <p:nvPr>
            <p:ph type="body"/>
          </p:nvPr>
        </p:nvSpPr>
        <p:spPr>
          <a:xfrm>
            <a:off x="2194560" y="7702560"/>
            <a:ext cx="19276560" cy="10362600"/>
          </a:xfrm>
          <a:prstGeom prst="rect">
            <a:avLst/>
          </a:prstGeom>
        </p:spPr>
        <p:txBody>
          <a:bodyPr bIns="0" lIns="0" rIns="0" tIns="0" wrap="none"/>
          <a:p>
            <a:endParaRPr/>
          </a:p>
        </p:txBody>
      </p:sp>
      <p:sp>
        <p:nvSpPr>
          <p:cNvPr id="16" name="PlaceHolder 3"/>
          <p:cNvSpPr>
            <a:spLocks noGrp="1"/>
          </p:cNvSpPr>
          <p:nvPr>
            <p:ph type="body"/>
          </p:nvPr>
        </p:nvSpPr>
        <p:spPr>
          <a:xfrm>
            <a:off x="2194560" y="19049760"/>
            <a:ext cx="19276560" cy="10362600"/>
          </a:xfrm>
          <a:prstGeom prst="rect">
            <a:avLst/>
          </a:prstGeom>
        </p:spPr>
        <p:txBody>
          <a:bodyPr bIns="0" lIns="0" rIns="0" tIns="0" wrap="none"/>
          <a:p>
            <a:endParaRPr/>
          </a:p>
        </p:txBody>
      </p:sp>
      <p:sp>
        <p:nvSpPr>
          <p:cNvPr id="17" name="PlaceHolder 4"/>
          <p:cNvSpPr>
            <a:spLocks noGrp="1"/>
          </p:cNvSpPr>
          <p:nvPr>
            <p:ph type="body"/>
          </p:nvPr>
        </p:nvSpPr>
        <p:spPr>
          <a:xfrm>
            <a:off x="22435200" y="7702560"/>
            <a:ext cx="19276560" cy="217256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19" name="PlaceHolder 2"/>
          <p:cNvSpPr>
            <a:spLocks noGrp="1"/>
          </p:cNvSpPr>
          <p:nvPr>
            <p:ph type="body"/>
          </p:nvPr>
        </p:nvSpPr>
        <p:spPr>
          <a:xfrm>
            <a:off x="2194560" y="7702560"/>
            <a:ext cx="19276560" cy="21725640"/>
          </a:xfrm>
          <a:prstGeom prst="rect">
            <a:avLst/>
          </a:prstGeom>
        </p:spPr>
        <p:txBody>
          <a:bodyPr bIns="0" lIns="0" rIns="0" tIns="0" wrap="none"/>
          <a:p>
            <a:endParaRPr/>
          </a:p>
        </p:txBody>
      </p:sp>
      <p:sp>
        <p:nvSpPr>
          <p:cNvPr id="20" name="PlaceHolder 3"/>
          <p:cNvSpPr>
            <a:spLocks noGrp="1"/>
          </p:cNvSpPr>
          <p:nvPr>
            <p:ph type="body"/>
          </p:nvPr>
        </p:nvSpPr>
        <p:spPr>
          <a:xfrm>
            <a:off x="22435200" y="7702560"/>
            <a:ext cx="19276560" cy="10362600"/>
          </a:xfrm>
          <a:prstGeom prst="rect">
            <a:avLst/>
          </a:prstGeom>
        </p:spPr>
        <p:txBody>
          <a:bodyPr bIns="0" lIns="0" rIns="0" tIns="0" wrap="none"/>
          <a:p>
            <a:endParaRPr/>
          </a:p>
        </p:txBody>
      </p:sp>
      <p:sp>
        <p:nvSpPr>
          <p:cNvPr id="21" name="PlaceHolder 4"/>
          <p:cNvSpPr>
            <a:spLocks noGrp="1"/>
          </p:cNvSpPr>
          <p:nvPr>
            <p:ph type="body"/>
          </p:nvPr>
        </p:nvSpPr>
        <p:spPr>
          <a:xfrm>
            <a:off x="22435200" y="19049760"/>
            <a:ext cx="19276560" cy="103626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1840" y="10226160"/>
            <a:ext cx="37307160" cy="7056000"/>
          </a:xfrm>
          <a:prstGeom prst="rect">
            <a:avLst/>
          </a:prstGeom>
        </p:spPr>
        <p:txBody>
          <a:bodyPr anchor="ctr" bIns="0" lIns="0" rIns="0" tIns="0" wrap="none"/>
          <a:p>
            <a:endParaRPr/>
          </a:p>
        </p:txBody>
      </p:sp>
      <p:sp>
        <p:nvSpPr>
          <p:cNvPr id="23" name="PlaceHolder 2"/>
          <p:cNvSpPr>
            <a:spLocks noGrp="1"/>
          </p:cNvSpPr>
          <p:nvPr>
            <p:ph type="body"/>
          </p:nvPr>
        </p:nvSpPr>
        <p:spPr>
          <a:xfrm>
            <a:off x="2194560" y="7702560"/>
            <a:ext cx="19276560" cy="10362600"/>
          </a:xfrm>
          <a:prstGeom prst="rect">
            <a:avLst/>
          </a:prstGeom>
        </p:spPr>
        <p:txBody>
          <a:bodyPr bIns="0" lIns="0" rIns="0" tIns="0" wrap="none"/>
          <a:p>
            <a:endParaRPr/>
          </a:p>
        </p:txBody>
      </p:sp>
      <p:sp>
        <p:nvSpPr>
          <p:cNvPr id="24" name="PlaceHolder 3"/>
          <p:cNvSpPr>
            <a:spLocks noGrp="1"/>
          </p:cNvSpPr>
          <p:nvPr>
            <p:ph type="body"/>
          </p:nvPr>
        </p:nvSpPr>
        <p:spPr>
          <a:xfrm>
            <a:off x="22435200" y="7702560"/>
            <a:ext cx="19276560" cy="10362600"/>
          </a:xfrm>
          <a:prstGeom prst="rect">
            <a:avLst/>
          </a:prstGeom>
        </p:spPr>
        <p:txBody>
          <a:bodyPr bIns="0" lIns="0" rIns="0" tIns="0" wrap="none"/>
          <a:p>
            <a:endParaRPr/>
          </a:p>
        </p:txBody>
      </p:sp>
      <p:sp>
        <p:nvSpPr>
          <p:cNvPr id="25" name="PlaceHolder 4"/>
          <p:cNvSpPr>
            <a:spLocks noGrp="1"/>
          </p:cNvSpPr>
          <p:nvPr>
            <p:ph type="body"/>
          </p:nvPr>
        </p:nvSpPr>
        <p:spPr>
          <a:xfrm>
            <a:off x="2194560" y="19049760"/>
            <a:ext cx="39501360" cy="103626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291840" y="10226160"/>
            <a:ext cx="37307160" cy="7055640"/>
          </a:xfrm>
          <a:prstGeom prst="rect">
            <a:avLst/>
          </a:prstGeom>
        </p:spPr>
        <p:txBody>
          <a:bodyPr anchor="ctr" bIns="219600" lIns="438840" rIns="438840" tIns="219600"/>
          <a:p>
            <a:pPr algn="ctr"/>
            <a:r>
              <a:rPr lang="en-US" sz="211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0" y="0"/>
            <a:ext cx="360" cy="360"/>
          </a:xfrm>
          <a:prstGeom prst="rect">
            <a:avLst/>
          </a:prstGeom>
        </p:spPr>
        <p:txBody>
          <a:bodyPr bIns="45000" lIns="90000" rIns="90000" tIns="45000"/>
          <a:p>
            <a:r>
              <a:rPr lang="en-US" sz="8600">
                <a:solidFill>
                  <a:srgbClr val="000000"/>
                </a:solidFill>
                <a:latin typeface="Calibri"/>
              </a:rPr>
              <a:t>7/18/13</a:t>
            </a:r>
            <a:endParaRPr/>
          </a:p>
        </p:txBody>
      </p:sp>
      <p:sp>
        <p:nvSpPr>
          <p:cNvPr id="2" name="PlaceHolder 3"/>
          <p:cNvSpPr>
            <a:spLocks noGrp="1"/>
          </p:cNvSpPr>
          <p:nvPr>
            <p:ph type="ftr"/>
          </p:nvPr>
        </p:nvSpPr>
        <p:spPr>
          <a:xfrm>
            <a:off x="0" y="0"/>
            <a:ext cx="360" cy="360"/>
          </a:xfrm>
          <a:prstGeom prst="rect">
            <a:avLst/>
          </a:prstGeom>
        </p:spPr>
        <p:txBody>
          <a:bodyPr bIns="45000" lIns="90000" rIns="90000" tIns="45000"/>
          <a:p>
            <a:endParaRPr/>
          </a:p>
        </p:txBody>
      </p:sp>
      <p:sp>
        <p:nvSpPr>
          <p:cNvPr id="3" name="PlaceHolder 4"/>
          <p:cNvSpPr>
            <a:spLocks noGrp="1"/>
          </p:cNvSpPr>
          <p:nvPr>
            <p:ph type="sldNum"/>
          </p:nvPr>
        </p:nvSpPr>
        <p:spPr>
          <a:xfrm>
            <a:off x="0" y="0"/>
            <a:ext cx="360" cy="360"/>
          </a:xfrm>
          <a:prstGeom prst="rect">
            <a:avLst/>
          </a:prstGeom>
        </p:spPr>
        <p:txBody>
          <a:bodyPr bIns="45000" lIns="90000" rIns="90000" tIns="45000"/>
          <a:p>
            <a:fld id="{E1711101-31F1-4181-B121-519131D16191}" type="slidenum">
              <a:rPr lang="en-US" sz="8600">
                <a:solidFill>
                  <a:srgbClr val="000000"/>
                </a:solidFill>
                <a:latin typeface="Calibri"/>
              </a:rPr>
              <a:t>&lt;number&gt;</a:t>
            </a:fld>
            <a:endParaRPr/>
          </a:p>
        </p:txBody>
      </p:sp>
      <p:sp>
        <p:nvSpPr>
          <p:cNvPr id="4" name="PlaceHolder 5"/>
          <p:cNvSpPr>
            <a:spLocks noGrp="1"/>
          </p:cNvSpPr>
          <p:nvPr>
            <p:ph type="body"/>
          </p:nvPr>
        </p:nvSpPr>
        <p:spPr>
          <a:xfrm>
            <a:off x="2194560" y="7702560"/>
            <a:ext cx="39501720" cy="2172564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1005840" y="1005840"/>
            <a:ext cx="41970960" cy="3016440"/>
          </a:xfrm>
          <a:prstGeom prst="rect">
            <a:avLst/>
          </a:prstGeom>
          <a:solidFill>
            <a:srgbClr val="ffffff"/>
          </a:solidFill>
        </p:spPr>
        <p:txBody>
          <a:bodyPr bIns="45000" lIns="90000" rIns="90000" tIns="45000"/>
          <a:p>
            <a:pPr algn="ctr"/>
            <a:r>
              <a:rPr lang="en-US" sz="9600">
                <a:solidFill>
                  <a:srgbClr val="000000"/>
                </a:solidFill>
                <a:latin typeface="Calibri"/>
              </a:rPr>
              <a:t>Fractal and Multifractal Analysis as Tools to Characterize </a:t>
            </a:r>
            <a:endParaRPr/>
          </a:p>
          <a:p>
            <a:pPr algn="ctr"/>
            <a:r>
              <a:rPr lang="en-US" sz="9600">
                <a:solidFill>
                  <a:srgbClr val="000000"/>
                </a:solidFill>
                <a:latin typeface="Calibri"/>
              </a:rPr>
              <a:t>Supernovae and Molecular Clouds</a:t>
            </a:r>
            <a:endParaRPr/>
          </a:p>
        </p:txBody>
      </p:sp>
      <p:sp>
        <p:nvSpPr>
          <p:cNvPr id="38" name="CustomShape 2"/>
          <p:cNvSpPr/>
          <p:nvPr/>
        </p:nvSpPr>
        <p:spPr>
          <a:xfrm>
            <a:off x="1005840" y="4188600"/>
            <a:ext cx="41970960" cy="1755000"/>
          </a:xfrm>
          <a:prstGeom prst="rect">
            <a:avLst/>
          </a:prstGeom>
          <a:solidFill>
            <a:srgbClr val="ffffff"/>
          </a:solidFill>
        </p:spPr>
        <p:txBody>
          <a:bodyPr bIns="45000" lIns="90000" rIns="90000" tIns="45000"/>
          <a:p>
            <a:pPr algn="ctr"/>
            <a:r>
              <a:rPr lang="en-US" sz="8000">
                <a:solidFill>
                  <a:srgbClr val="000000"/>
                </a:solidFill>
                <a:latin typeface="Calibri"/>
              </a:rPr>
              <a:t>Samuel Brenner</a:t>
            </a:r>
            <a:r>
              <a:rPr lang="en-US" sz="8000">
                <a:solidFill>
                  <a:srgbClr val="000000"/>
                </a:solidFill>
                <a:latin typeface="Calibri"/>
              </a:rPr>
              <a:t>1</a:t>
            </a:r>
            <a:endParaRPr/>
          </a:p>
        </p:txBody>
      </p:sp>
      <p:sp>
        <p:nvSpPr>
          <p:cNvPr id="39" name="CustomShape 3"/>
          <p:cNvSpPr/>
          <p:nvPr/>
        </p:nvSpPr>
        <p:spPr>
          <a:xfrm>
            <a:off x="914400" y="5943600"/>
            <a:ext cx="9966960" cy="25983720"/>
          </a:xfrm>
          <a:prstGeom prst="rect">
            <a:avLst/>
          </a:prstGeom>
          <a:solidFill>
            <a:srgbClr val="bfbfbf"/>
          </a:solidFill>
          <a:ln w="25560">
            <a:solidFill>
              <a:srgbClr val="3a5f8b"/>
            </a:solidFill>
            <a:round/>
          </a:ln>
        </p:spPr>
      </p:sp>
      <p:sp>
        <p:nvSpPr>
          <p:cNvPr id="40" name="CustomShape 4"/>
          <p:cNvSpPr/>
          <p:nvPr/>
        </p:nvSpPr>
        <p:spPr>
          <a:xfrm>
            <a:off x="32918400" y="5943600"/>
            <a:ext cx="9981720" cy="25983720"/>
          </a:xfrm>
          <a:prstGeom prst="rect">
            <a:avLst/>
          </a:prstGeom>
          <a:solidFill>
            <a:srgbClr val="bfbfbf"/>
          </a:solidFill>
          <a:ln w="25560">
            <a:solidFill>
              <a:srgbClr val="3a5f8b"/>
            </a:solidFill>
            <a:round/>
          </a:ln>
        </p:spPr>
      </p:sp>
      <p:sp>
        <p:nvSpPr>
          <p:cNvPr id="41" name="CustomShape 5"/>
          <p:cNvSpPr/>
          <p:nvPr/>
        </p:nvSpPr>
        <p:spPr>
          <a:xfrm>
            <a:off x="22219920" y="5943600"/>
            <a:ext cx="10241280" cy="25983720"/>
          </a:xfrm>
          <a:prstGeom prst="rect">
            <a:avLst/>
          </a:prstGeom>
          <a:solidFill>
            <a:srgbClr val="bfbfbf"/>
          </a:solidFill>
          <a:ln w="25560">
            <a:solidFill>
              <a:srgbClr val="3a5f8b"/>
            </a:solidFill>
            <a:round/>
          </a:ln>
        </p:spPr>
      </p:sp>
      <p:sp>
        <p:nvSpPr>
          <p:cNvPr id="42" name="CustomShape 6"/>
          <p:cNvSpPr/>
          <p:nvPr/>
        </p:nvSpPr>
        <p:spPr>
          <a:xfrm>
            <a:off x="11338560" y="5943600"/>
            <a:ext cx="10424160" cy="25983720"/>
          </a:xfrm>
          <a:prstGeom prst="rect">
            <a:avLst/>
          </a:prstGeom>
          <a:solidFill>
            <a:srgbClr val="bfbfbf"/>
          </a:solidFill>
          <a:ln w="25560">
            <a:solidFill>
              <a:srgbClr val="3a5f8b"/>
            </a:solidFill>
            <a:round/>
          </a:ln>
        </p:spPr>
      </p:sp>
      <p:sp>
        <p:nvSpPr>
          <p:cNvPr id="43" name="CustomShape 7"/>
          <p:cNvSpPr/>
          <p:nvPr/>
        </p:nvSpPr>
        <p:spPr>
          <a:xfrm>
            <a:off x="1554480" y="6544800"/>
            <a:ext cx="8777880" cy="40638240"/>
          </a:xfrm>
          <a:prstGeom prst="rect">
            <a:avLst/>
          </a:prstGeom>
          <a:solidFill>
            <a:srgbClr val="c6d9f1"/>
          </a:solidFill>
        </p:spPr>
        <p:txBody>
          <a:bodyPr bIns="45000" lIns="90000" rIns="90000" tIns="45000"/>
          <a:p>
            <a:pPr algn="ctr"/>
            <a:r>
              <a:rPr b="1" lang="en-US" sz="3600">
                <a:solidFill>
                  <a:srgbClr val="000000"/>
                </a:solidFill>
                <a:latin typeface="Arial"/>
              </a:rPr>
              <a:t>Introduction</a:t>
            </a:r>
            <a:endParaRPr/>
          </a:p>
          <a:p>
            <a:pPr algn="just"/>
            <a:r>
              <a:rPr lang="en-US" sz="3600">
                <a:solidFill>
                  <a:srgbClr val="000000"/>
                </a:solidFill>
                <a:latin typeface="Arial"/>
              </a:rPr>
              <a:t>Many physical phenomena cannot be characterized by the idealizations of Euclidean geometry alone; they exhibit “roughness''--a detailed structure at any arbitrarily small size scale (Falconer 2003). The development of fractal geometry allows a mathematical treatment of the roughness inherent in the non-idealized phenomena of the real world. </a:t>
            </a:r>
            <a:endParaRPr/>
          </a:p>
          <a:p>
            <a:pPr algn="just"/>
            <a:endParaRPr/>
          </a:p>
          <a:p>
            <a:pPr algn="just"/>
            <a:r>
              <a:rPr lang="en-US" sz="3600">
                <a:solidFill>
                  <a:srgbClr val="000000"/>
                </a:solidFill>
                <a:latin typeface="Arial"/>
              </a:rPr>
              <a:t>Multifractal analysis permits us to examine how those fractal characteristics themselves change with scale; in fact, they may even be fractal themselves. In this poster, we detail the application of fractal geometry to flame fronts in white dwarfs and then analyze the multifractal characteristics of star-forming molecular clouds.</a:t>
            </a:r>
            <a:endParaRPr/>
          </a:p>
          <a:p>
            <a:pPr algn="ctr"/>
            <a:endParaRPr/>
          </a:p>
          <a:p>
            <a:pPr algn="ctr"/>
            <a:r>
              <a:rPr i="1" lang="en-US" sz="3600">
                <a:solidFill>
                  <a:srgbClr val="000000"/>
                </a:solidFill>
                <a:latin typeface="Arial"/>
              </a:rPr>
              <a:t>Fractal analysis of type Ia supernova flame fronts</a:t>
            </a:r>
            <a:endParaRPr/>
          </a:p>
          <a:p>
            <a:pPr algn="just"/>
            <a:r>
              <a:rPr lang="en-US" sz="3600">
                <a:solidFill>
                  <a:srgbClr val="000000"/>
                </a:solidFill>
                <a:latin typeface="Arial"/>
              </a:rPr>
              <a:t>Type Ia supernovae are caused when heavier elements in a white dwarf's core ignite in a thermonuclear flame which spreads rapidly throughout the star.</a:t>
            </a:r>
            <a:endParaRPr/>
          </a:p>
          <a:p>
            <a:pPr algn="just"/>
            <a:endParaRPr/>
          </a:p>
          <a:p>
            <a:pPr algn="just"/>
            <a:r>
              <a:rPr lang="en-US" sz="3600">
                <a:solidFill>
                  <a:srgbClr val="000000"/>
                </a:solidFill>
                <a:latin typeface="Arial"/>
              </a:rPr>
              <a:t>The surface of the expanding flame front can be dramatically affected by multiple types of turbulence, which can contort the burning front in a supernova and increase its effective surface area, in turn increasing the rate at which the flame consumes the star </a:t>
            </a:r>
            <a:r>
              <a:rPr lang="en-US" sz="3600">
                <a:solidFill>
                  <a:srgbClr val="000000"/>
                </a:solidFill>
                <a:latin typeface="Arial"/>
              </a:rPr>
              <a:t>(Landau 1959), (Kull 1991)</a:t>
            </a:r>
            <a:r>
              <a:rPr lang="en-US" sz="3600">
                <a:solidFill>
                  <a:srgbClr val="000000"/>
                </a:solidFill>
                <a:latin typeface="Arial"/>
              </a:rPr>
              <a:t>. Thus, using fractal geometry  to characterize the shape of the flame front plays a crucial part in characterizing the supernova explosion process as a whole. </a:t>
            </a:r>
            <a:endParaRPr/>
          </a:p>
          <a:p>
            <a:pPr algn="just"/>
            <a:r>
              <a:rPr lang="en-US" sz="3600">
                <a:solidFill>
                  <a:srgbClr val="000000"/>
                </a:solidFill>
                <a:latin typeface="Arial"/>
              </a:rPr>
              <a:t>.</a:t>
            </a:r>
            <a:endParaRPr/>
          </a:p>
          <a:p>
            <a:endParaRPr/>
          </a:p>
          <a:p>
            <a:pPr algn="ctr"/>
            <a:r>
              <a:rPr i="1" lang="en-US" sz="3600">
                <a:solidFill>
                  <a:srgbClr val="000000"/>
                </a:solidFill>
                <a:latin typeface="Arial"/>
              </a:rPr>
              <a:t>Multifractal analysis of dense molecular clouds</a:t>
            </a:r>
            <a:endParaRPr/>
          </a:p>
          <a:p>
            <a:r>
              <a:rPr lang="en-US" sz="3600">
                <a:solidFill>
                  <a:srgbClr val="000000"/>
                </a:solidFill>
                <a:latin typeface="Arial"/>
              </a:rPr>
              <a:t>Probably a paragraph or two here.</a:t>
            </a:r>
            <a:endParaRPr/>
          </a:p>
          <a:p>
            <a:pPr algn="just"/>
            <a:endParaRPr/>
          </a:p>
        </p:txBody>
      </p:sp>
      <p:sp>
        <p:nvSpPr>
          <p:cNvPr id="44" name="CustomShape 8"/>
          <p:cNvSpPr/>
          <p:nvPr/>
        </p:nvSpPr>
        <p:spPr>
          <a:xfrm>
            <a:off x="11887200" y="6622560"/>
            <a:ext cx="9418320" cy="24649920"/>
          </a:xfrm>
          <a:prstGeom prst="rect">
            <a:avLst/>
          </a:prstGeom>
          <a:solidFill>
            <a:srgbClr val="c6d9f1"/>
          </a:solidFill>
        </p:spPr>
        <p:txBody>
          <a:bodyPr bIns="45000" lIns="90000" rIns="90000" tIns="45000"/>
          <a:p>
            <a:pPr algn="ctr"/>
            <a:r>
              <a:rPr b="1" lang="en-US" sz="3600">
                <a:solidFill>
                  <a:srgbClr val="000000"/>
                </a:solidFill>
                <a:latin typeface="Arial"/>
              </a:rPr>
              <a:t>Methods</a:t>
            </a:r>
            <a:endParaRPr/>
          </a:p>
          <a:p>
            <a:pPr algn="just"/>
            <a:r>
              <a:rPr lang="en-US" sz="3600">
                <a:solidFill>
                  <a:srgbClr val="000000"/>
                </a:solidFill>
                <a:latin typeface="Arial"/>
              </a:rPr>
              <a:t>Ne quis omittantur nam. Ut qui eirmod malorum, labitur explicari ad pro. Sint verterem consectetuer te ius, veniam munere et nam. Vix duis decore explicari ne, sea fugit percipit aliquando et. Animal legimus torquatos te mea, ad sint falli bonorum vix. Ius in facer iudico appareat, no elitr voluptatum est. Velit tamquam sensibus id his.</a:t>
            </a:r>
            <a:endParaRPr/>
          </a:p>
          <a:p>
            <a:pPr algn="just"/>
            <a:endParaRPr/>
          </a:p>
          <a:p>
            <a:pPr algn="just"/>
            <a:r>
              <a:rPr lang="en-US" sz="3600">
                <a:solidFill>
                  <a:srgbClr val="000000"/>
                </a:solidFill>
                <a:latin typeface="Arial"/>
              </a:rPr>
              <a:t>Ex graeco accusata mediocritatem vel, mel id lobortis intellegam. Eam natum concludaturque ei, no vide soluta percipitur nam. Vel ipsum labores in, labore omittam pri in. Nec utamur prompta mediocritatem eu, id per aeterno rationibus. His an tale periculis.</a:t>
            </a:r>
            <a:endParaRPr/>
          </a:p>
          <a:p>
            <a:pPr algn="just"/>
            <a:endParaRPr/>
          </a:p>
          <a:p>
            <a:pPr algn="just"/>
            <a:r>
              <a:rPr lang="en-US" sz="3600">
                <a:solidFill>
                  <a:srgbClr val="000000"/>
                </a:solidFill>
                <a:latin typeface="Arial"/>
              </a:rPr>
              <a:t>Cum admodum gubergren reformidans te, an impetus phaedrum nam, eu consulatu reprehendunt mea. Referrentur repudiandae ei sit, in est atqui liber. Ut pro iriure imperdiet, vix nostro albucius periculis ea. Erat insolens interpretaris mei ad, eos vitae sanctus molestie eu. Ullum officiis vivendum ut sit, ferri eruditi adipiscing ne per, an legimus suavitate forensibus pro.</a:t>
            </a:r>
            <a:endParaRPr/>
          </a:p>
          <a:p>
            <a:pPr algn="just"/>
            <a:endParaRPr/>
          </a:p>
          <a:p>
            <a:pPr algn="just"/>
            <a:r>
              <a:rPr lang="en-US" sz="3600">
                <a:solidFill>
                  <a:srgbClr val="000000"/>
                </a:solidFill>
                <a:latin typeface="Arial"/>
              </a:rPr>
              <a:t>Per ei natum interpretaris, te mel populo recusabo. Eros omnesque lucilius cum ne. Veri eripuit assentior mei ne, et accusam periculis eos. Eam accusamus sadipscing cu, adipisci salutandi dissentiunt ex nam, meliore suscipit reformidans at nec. Ea mundi tation vim, ad graeco saperet sed. No sumo aliquam cum, sit vidisse consulatu cu.</a:t>
            </a:r>
            <a:endParaRPr/>
          </a:p>
        </p:txBody>
      </p:sp>
      <p:sp>
        <p:nvSpPr>
          <p:cNvPr id="45" name="CustomShape 9"/>
          <p:cNvSpPr/>
          <p:nvPr/>
        </p:nvSpPr>
        <p:spPr>
          <a:xfrm>
            <a:off x="22860000" y="6766560"/>
            <a:ext cx="9144000" cy="24505920"/>
          </a:xfrm>
          <a:prstGeom prst="rect">
            <a:avLst/>
          </a:prstGeom>
          <a:solidFill>
            <a:srgbClr val="c6d9f1"/>
          </a:solidFill>
        </p:spPr>
        <p:txBody>
          <a:bodyPr bIns="45000" lIns="90000" rIns="90000" tIns="45000"/>
          <a:p>
            <a:pPr algn="ctr"/>
            <a:r>
              <a:rPr b="1" lang="en-US" sz="3600">
                <a:solidFill>
                  <a:srgbClr val="000000"/>
                </a:solidFill>
                <a:latin typeface="Arial"/>
              </a:rPr>
              <a:t>Results</a:t>
            </a:r>
            <a:endParaRPr/>
          </a:p>
          <a:p>
            <a:pPr algn="just"/>
            <a:r>
              <a:rPr lang="en-US" sz="3600">
                <a:solidFill>
                  <a:srgbClr val="000000"/>
                </a:solidFill>
                <a:latin typeface="Arial"/>
              </a:rPr>
              <a:t>Ne quis omittantur nam. Ut qui eirmod malorum, labitur explicari ad pro. Sint verterem consectetuer te ius, veniam munere et nam. Vix duis decore explicari ne, sea fugit percipit aliquando et. Animal legimus torquatos te mea, ad sint falli bonorum vix. Ius in facer iudico appareat, no elitr voluptatum est. Velit tamquam sensibus id his.</a:t>
            </a:r>
            <a:endParaRPr/>
          </a:p>
          <a:p>
            <a:pPr algn="just"/>
            <a:endParaRPr/>
          </a:p>
          <a:p>
            <a:pPr algn="just"/>
            <a:r>
              <a:rPr lang="en-US" sz="3600">
                <a:solidFill>
                  <a:srgbClr val="000000"/>
                </a:solidFill>
                <a:latin typeface="Arial"/>
              </a:rPr>
              <a:t>Ex graeco accusata mediocritatem vel, mel id lobortis intellegam. Eam natum concludaturque ei, no vide soluta percipitur nam. Vel ipsum labores in, labore omittam pri in. Nec utamur prompta mediocritatem eu, id per aeterno rationibus. His an tale periculis.</a:t>
            </a:r>
            <a:endParaRPr/>
          </a:p>
          <a:p>
            <a:pPr algn="just"/>
            <a:endParaRPr/>
          </a:p>
          <a:p>
            <a:pPr algn="just"/>
            <a:r>
              <a:rPr lang="en-US" sz="3600">
                <a:solidFill>
                  <a:srgbClr val="000000"/>
                </a:solidFill>
                <a:latin typeface="Arial"/>
              </a:rPr>
              <a:t>Cum admodum gubergren reformidans te, an impetus phaedrum nam, eu consulatu reprehendunt mea. Referrentur repudiandae ei sit, in est atqui liber. Ut pro iriure imperdiet, vix nostro albucius periculis ea. Erat insolens interpretaris mei ad, eos vitae sanctus molestie eu. Ullum officiis vivendum ut sit, ferri eruditi adipiscing ne per, an legimus suavitate forensibus pro.</a:t>
            </a:r>
            <a:endParaRPr/>
          </a:p>
          <a:p>
            <a:pPr algn="just"/>
            <a:endParaRPr/>
          </a:p>
          <a:p>
            <a:pPr algn="just"/>
            <a:r>
              <a:rPr lang="en-US" sz="3600">
                <a:solidFill>
                  <a:srgbClr val="000000"/>
                </a:solidFill>
                <a:latin typeface="Arial"/>
              </a:rPr>
              <a:t>Per ei natum interpretaris, te mel populo recusabo. Eros omnesque lucilius cum ne. Veri eripuit assentior mei ne, et accusam periculis eos. Eam accusamus sadipscing cu, adipisci salutandi dissentiunt ex nam, meliore suscipit reformidans at nec. Ea mundi tation vim, ad graeco saperet sed. No sumo aliquam cum, sit vidisse consulatu cu.</a:t>
            </a:r>
            <a:endParaRPr/>
          </a:p>
        </p:txBody>
      </p:sp>
      <p:sp>
        <p:nvSpPr>
          <p:cNvPr id="46" name="CustomShape 10"/>
          <p:cNvSpPr/>
          <p:nvPr/>
        </p:nvSpPr>
        <p:spPr>
          <a:xfrm>
            <a:off x="33558480" y="6766560"/>
            <a:ext cx="8655840" cy="23940000"/>
          </a:xfrm>
          <a:prstGeom prst="rect">
            <a:avLst/>
          </a:prstGeom>
          <a:solidFill>
            <a:srgbClr val="c6d9f1"/>
          </a:solidFill>
        </p:spPr>
        <p:txBody>
          <a:bodyPr bIns="45000" lIns="90000" rIns="90000" tIns="45000"/>
          <a:p>
            <a:pPr algn="ctr"/>
            <a:r>
              <a:rPr b="1" lang="en-US" sz="3600">
                <a:solidFill>
                  <a:srgbClr val="000000"/>
                </a:solidFill>
                <a:latin typeface="Arial"/>
              </a:rPr>
              <a:t>Conclusions</a:t>
            </a:r>
            <a:endParaRPr/>
          </a:p>
          <a:p>
            <a:pPr algn="just"/>
            <a:r>
              <a:rPr lang="en-US" sz="3600">
                <a:solidFill>
                  <a:srgbClr val="000000"/>
                </a:solidFill>
                <a:latin typeface="Arial"/>
              </a:rPr>
              <a:t>Ne quis omittantur nam. Ut qui eirmod malorum, labitur explicari ad pro. Sint verterem consectetuer te ius, veniam munere et nam. Vix duis decore explicari ne, sea fugit percipit aliquando et. Animal legimus torquatos te mea, ad sint falli bonorum vix. Ius in facer iudico appareat, no elitr voluptatum est. Velit tamquam sensibus id his.</a:t>
            </a:r>
            <a:endParaRPr/>
          </a:p>
          <a:p>
            <a:pPr algn="just"/>
            <a:endParaRPr/>
          </a:p>
          <a:p>
            <a:pPr algn="just"/>
            <a:r>
              <a:rPr lang="en-US" sz="3600">
                <a:solidFill>
                  <a:srgbClr val="000000"/>
                </a:solidFill>
                <a:latin typeface="Arial"/>
              </a:rPr>
              <a:t>Ex graeco accusata mediocritatem vel, mel id lobortis intellegam. Eam natum concludaturque ei, no vide soluta percipitur nam. Vel ipsum labores in, labore omittam pri in. Nec utamur prompta mediocritatem eu, id per aeterno rationibus. His an tale periculis.</a:t>
            </a:r>
            <a:endParaRPr/>
          </a:p>
          <a:p>
            <a:pPr algn="just"/>
            <a:endParaRPr/>
          </a:p>
          <a:p>
            <a:pPr algn="just"/>
            <a:r>
              <a:rPr lang="en-US" sz="3600">
                <a:solidFill>
                  <a:srgbClr val="000000"/>
                </a:solidFill>
                <a:latin typeface="Arial"/>
              </a:rPr>
              <a:t>Cum admodum gubergren reformidans te, an impetus phaedrum nam, eu consulatu reprehendunt mea. Referrentur repudiandae ei sit, in est atqui liber. Ut pro iriure imperdiet, vix nostro albucius periculis ea. Erat insolens interpretaris mei ad, eos vitae sanctus molestie eu. Ullum officiis vivendum ut sit, ferri eruditi adipiscing ne per, an legimus suavitate forensibus pro.</a:t>
            </a:r>
            <a:endParaRPr/>
          </a:p>
          <a:p>
            <a:pPr algn="just"/>
            <a:endParaRPr/>
          </a:p>
          <a:p>
            <a:pPr algn="just"/>
            <a:r>
              <a:rPr lang="en-US" sz="3600">
                <a:solidFill>
                  <a:srgbClr val="000000"/>
                </a:solidFill>
                <a:latin typeface="Arial"/>
              </a:rPr>
              <a:t>Per ei natum interpretaris, te mel populo recusabo. Eros omnesque lucilius cum ne. Veri eripuit assentior mei ne, et accusam periculis eos. Eam accusamus sadipscing cu, adipisci salutandi dissentiunt ex nam, meliore suscipit reformidans at nec. Ea mundi tation vim, ad graeco saperet sed. No sumo aliquam cum, sit vidisse consulatu cu.</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