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4" autoAdjust="0"/>
    <p:restoredTop sz="86807" autoAdjust="0"/>
  </p:normalViewPr>
  <p:slideViewPr>
    <p:cSldViewPr snapToGrid="0" snapToObjects="1">
      <p:cViewPr varScale="1">
        <p:scale>
          <a:sx n="134" d="100"/>
          <a:sy n="134" d="100"/>
        </p:scale>
        <p:origin x="-24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5205F-B051-D044-AB5B-DA201AA55B9C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9BCA-9C73-C343-9229-B959DA88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times the user is familiar</a:t>
            </a:r>
            <a:r>
              <a:rPr lang="en-US" baseline="0" dirty="0" smtClean="0"/>
              <a:t> with a store so he uses existing apps to manually sort the list . But our app does </a:t>
            </a:r>
            <a:r>
              <a:rPr lang="en-US" baseline="0" smtClean="0"/>
              <a:t>it dynamically.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Category</a:t>
            </a:r>
            <a:r>
              <a:rPr lang="en-US" baseline="0" dirty="0" smtClean="0"/>
              <a:t> is an edge 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26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1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9BCA-9C73-C343-9229-B959DA883F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0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7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0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F820-FFCF-B240-9F3B-BA537EEA3488}" type="datetimeFigureOut">
              <a:rPr lang="en-US" smtClean="0"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0EEF0-1BE2-B44E-9EAE-FD8372619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8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494" y="2718017"/>
            <a:ext cx="7772400" cy="1470025"/>
          </a:xfrm>
        </p:spPr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A faster way to shop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55814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Kunal Malhotra</a:t>
            </a:r>
          </a:p>
          <a:p>
            <a:r>
              <a:rPr lang="en-US" dirty="0" smtClean="0"/>
              <a:t>Sam </a:t>
            </a:r>
            <a:r>
              <a:rPr lang="en-US" dirty="0" smtClean="0"/>
              <a:t>Britt</a:t>
            </a:r>
          </a:p>
          <a:p>
            <a:r>
              <a:rPr lang="en-US" sz="2100" dirty="0" smtClean="0"/>
              <a:t>College of Computing </a:t>
            </a:r>
          </a:p>
          <a:p>
            <a:r>
              <a:rPr lang="en-US" sz="2100" dirty="0" smtClean="0"/>
              <a:t>Georgia Institute of Technology</a:t>
            </a:r>
            <a:endParaRPr lang="en-US" sz="2100" dirty="0"/>
          </a:p>
        </p:txBody>
      </p:sp>
      <p:pic>
        <p:nvPicPr>
          <p:cNvPr id="5" name="Picture 4" descr="Publix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1" y="126005"/>
            <a:ext cx="1560438" cy="1885928"/>
          </a:xfrm>
          <a:prstGeom prst="rect">
            <a:avLst/>
          </a:prstGeom>
        </p:spPr>
      </p:pic>
      <p:pic>
        <p:nvPicPr>
          <p:cNvPr id="6" name="Picture 5" descr="kroger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6" y="248563"/>
            <a:ext cx="1840464" cy="14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12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Cereals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212" y="5731564"/>
            <a:ext cx="455010" cy="410343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041490" y="6141907"/>
            <a:ext cx="355338" cy="516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396828" y="6658467"/>
            <a:ext cx="79931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196142" y="5267637"/>
            <a:ext cx="0" cy="139083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875827" y="5267637"/>
            <a:ext cx="3203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75827" y="5267637"/>
            <a:ext cx="0" cy="12535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4440622" y="6521232"/>
            <a:ext cx="42625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4041490" y="5876160"/>
            <a:ext cx="399132" cy="6450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075234" y="1515242"/>
            <a:ext cx="0" cy="43609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075234" y="280276"/>
            <a:ext cx="0" cy="123496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075234" y="268884"/>
            <a:ext cx="95632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031555" y="280276"/>
            <a:ext cx="0" cy="98381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940" y="5106276"/>
            <a:ext cx="739229" cy="370281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4177222" y="6265918"/>
            <a:ext cx="1129330" cy="521290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90652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375 C 0.03698 0.04745 0.04167 0.06782 0.05174 0.07824 C 0.05573 0.08241 0.05834 0.08403 0.0632 0.08588 C 0.06528 0.08657 0.06997 0.08843 0.06997 0.08843 C 0.09375 0.08704 0.08716 0.08958 0.1007 0.08079 C 0.10487 0.07222 0.10955 0.06435 0.11303 0.05532 C 0.11632 0.0338 0.11598 0.01551 0.11598 -0.00718 " pathEditMode="relative" ptsTypes="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97 -0.00718 C 0.11476 0.00069 0.11389 0.0088 0.1132 0.01713 C 0.11233 0.03842 0.11216 0.06296 0.10261 0.08102 C 0.09879 0.08796 0.09983 0.09815 0.09306 0.10139 C 0.08403 0.10092 0.075 0.10069 0.06615 0.1 C 0.06511 0.09977 0.06424 0.09907 0.06337 0.09884 C 0.05625 0.09653 0.05955 0.09815 0.05382 0.0963 C 0.05139 0.09537 0.04705 0.09375 0.04705 0.09375 C 0.04601 0.09236 0.04532 0.09074 0.04427 0.08981 C 0.04236 0.08773 0.03837 0.08472 0.03837 0.08472 C 0.03594 0.07986 0.03264 0.07847 0.02986 0.07454 C 0.02743 0.06551 0.02327 0.05671 0.01927 0.04907 C 0.01684 0.03842 0.0165 0.0294 0.0165 0.01829 " pathEditMode="relative" ptsTypes="ffffff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05463 L -0.01041 -0.6995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1 -0.69954 C -0.01111 -0.70741 -0.01111 -0.71482 -0.01423 -0.7213 C -0.01389 -0.74445 -0.01389 -0.76736 -0.01319 -0.79028 C -0.01302 -0.79861 -0.00625 -0.81111 0.00018 -0.81204 C 0.00868 -0.81366 0.01736 -0.81412 0.02604 -0.81459 C 0.03212 -0.81505 0.03802 -0.81551 0.04427 -0.81574 C 0.05313 -0.81644 0.06198 -0.81667 0.07101 -0.81713 C 0.0783 -0.8169 0.10087 -0.81899 0.11216 -0.8132 C 0.12639 -0.78473 0.11893 -0.73519 0.11893 -0.70857 " pathEditMode="relative" ptsTypes="f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92647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Wine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20" y="6316060"/>
            <a:ext cx="455010" cy="41034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cxnSp>
        <p:nvCxnSpPr>
          <p:cNvPr id="5" name="Straight Connector 4"/>
          <p:cNvCxnSpPr>
            <a:stCxn id="44" idx="3"/>
          </p:cNvCxnSpPr>
          <p:nvPr/>
        </p:nvCxnSpPr>
        <p:spPr>
          <a:xfrm>
            <a:off x="4632430" y="6521232"/>
            <a:ext cx="4597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092158" y="5335711"/>
            <a:ext cx="1" cy="11855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5072467" y="1165707"/>
            <a:ext cx="19692" cy="417000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072467" y="280276"/>
            <a:ext cx="0" cy="88543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933413" y="280276"/>
            <a:ext cx="113905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933413" y="280276"/>
            <a:ext cx="0" cy="7622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05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34 0.00115 L 0.07812 0.0011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0.00115 L 0.07812 -0.17701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-0.17701 L 0.07812 -0.764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-0.764 L 0.07812 -0.91046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12 -0.91046 L -0.05242 -0.91046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242 -0.91046 L -0.05242 -0.80842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Cereals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Wine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20" y="6385952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Cold Beer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3516571" y="0"/>
            <a:ext cx="1987347" cy="468377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632430" y="6562693"/>
            <a:ext cx="45972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072467" y="5240938"/>
            <a:ext cx="0" cy="132175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072467" y="1264089"/>
            <a:ext cx="0" cy="39768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072467" y="280276"/>
            <a:ext cx="0" cy="9838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857588" y="280276"/>
            <a:ext cx="121487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857588" y="280276"/>
            <a:ext cx="0" cy="7527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3688515" y="1033024"/>
            <a:ext cx="169073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3688515" y="161114"/>
            <a:ext cx="0" cy="8719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22410" y="161114"/>
            <a:ext cx="147373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8" idx="1"/>
          </p:cNvCxnSpPr>
          <p:nvPr/>
        </p:nvCxnSpPr>
        <p:spPr>
          <a:xfrm>
            <a:off x="5196142" y="161114"/>
            <a:ext cx="0" cy="27433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46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3 0.00069 L 0.07707 -0.0007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-0.0007 L 0.07708 -0.19135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7 -0.19135 L 0.07707 -0.76146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08 -0.76146 L 0.0769 -0.92203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 -0.92203 L -0.05867 -0.92203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7 -0.92203 L -0.05867 -0.8276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7 -0.82763 L -0.05971 -0.9222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7 -0.92203 L 0.09391 -0.92203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9 -0.92203 L 0.0769 -0.54234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3" y="304352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45" y="2519254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52211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Peanut Butter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Cold Beer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Cereals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01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420" y="6316060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Wine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01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3872384" y="280276"/>
            <a:ext cx="0" cy="80163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72384" y="280276"/>
            <a:ext cx="12071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079565" y="280276"/>
            <a:ext cx="0" cy="8622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046719" y="1144774"/>
            <a:ext cx="0" cy="172082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046719" y="2865599"/>
            <a:ext cx="0" cy="24655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68" name="TextBox 67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cxnSp>
        <p:nvCxnSpPr>
          <p:cNvPr id="5" name="Straight Connector 4"/>
          <p:cNvCxnSpPr>
            <a:stCxn id="44" idx="3"/>
          </p:cNvCxnSpPr>
          <p:nvPr/>
        </p:nvCxnSpPr>
        <p:spPr>
          <a:xfrm>
            <a:off x="4632430" y="6521232"/>
            <a:ext cx="41429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046719" y="5331170"/>
            <a:ext cx="1" cy="11900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5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55 0.00115 L 0.06978 0.0011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79 0.00115 L 0.06979 -0.1659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78 -0.1659 L 0.06996 -0.52499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6 -0.52499 L 0.06996 -0.764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6 -0.764 L 0.06996 -0.9063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95 -0.9063 L -0.05537 -0.906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Canned Milk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Condiments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4177420" y="6141907"/>
            <a:ext cx="416137" cy="5165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593557" y="6658467"/>
            <a:ext cx="1586001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179558" y="3645753"/>
            <a:ext cx="0" cy="301271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6179558" y="407679"/>
            <a:ext cx="0" cy="321370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179558" y="407679"/>
            <a:ext cx="101649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196050" y="407679"/>
            <a:ext cx="2046" cy="11075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98096" y="1515242"/>
            <a:ext cx="354115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7552211" y="125439"/>
            <a:ext cx="0" cy="138980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6020225" y="125439"/>
            <a:ext cx="153198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020225" y="125439"/>
            <a:ext cx="0" cy="519005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020225" y="5315489"/>
            <a:ext cx="0" cy="10891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4284642" y="6404664"/>
            <a:ext cx="1748386" cy="1315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14" idx="2"/>
          </p:cNvCxnSpPr>
          <p:nvPr/>
        </p:nvCxnSpPr>
        <p:spPr>
          <a:xfrm flipH="1" flipV="1">
            <a:off x="4242940" y="1357586"/>
            <a:ext cx="41704" cy="506023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7118055" y="1264089"/>
            <a:ext cx="530774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5667906" y="0"/>
            <a:ext cx="2200841" cy="589905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4363822" y="6056145"/>
            <a:ext cx="1879904" cy="801853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106" name="TextBox 105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50850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96 0.0463 C 0.02761 0.04792 0.03073 0.05023 0.03455 0.05139 C 0.04167 0.05856 0.05365 0.07106 0.06233 0.07315 C 0.06632 0.07685 0.07066 0.0794 0.0757 0.08079 C 0.08299 0.08565 0.0915 0.08773 0.09966 0.09097 C 0.10053 0.0912 0.10157 0.09167 0.10261 0.09236 C 0.10348 0.09282 0.10417 0.09421 0.10539 0.09491 C 0.11164 0.09792 0.11875 0.09676 0.12553 0.09745 C 0.13803 0.10324 0.16233 0.10185 0.17049 0.10255 C 0.22726 0.0993 0.20226 0.1 0.24532 0.1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0.1 L 0.24532 -0.33357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33357 L 0.24532 -0.7710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6 C 0.24549 -0.78171 0.24549 -0.79259 0.24619 -0.80301 C 0.24619 -0.80486 0.24619 -0.80694 0.24723 -0.8081 C 0.2566 -0.82245 0.27327 -0.825 0.28646 -0.82592 C 0.31025 -0.82477 0.33438 -0.82245 0.35834 -0.81967 C 0.36719 -0.81643 0.37101 -0.80995 0.37657 -0.80046 C 0.37744 -0.79514 0.37813 -0.79097 0.38039 -0.78634 C 0.38577 -0.75486 0.38421 -0.74213 0.38421 -0.69954 " pathEditMode="relative" ptsTypes="fffffff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42 -0.69954 C 0.38941 -0.70972 0.38716 -0.72292 0.3842 -0.73403 C 0.38282 -0.74699 0.38229 -0.76366 0.37657 -0.77477 C 0.37466 -0.7831 0.3724 -0.79074 0.36893 -0.79792 C 0.36632 -0.81319 0.3566 -0.82014 0.34601 -0.82338 C 0.33854 -0.82986 0.32396 -0.82801 0.31632 -0.82847 C 0.2941 -0.82801 0.27969 -0.83194 0.26163 -0.82338 C 0.25886 -0.81968 0.25608 -0.81643 0.254 -0.81181 C 0.25191 -0.80324 0.25486 -0.81366 0.25018 -0.80417 C 0.2474 -0.79907 0.24618 -0.79143 0.24532 -0.78518 C 0.24584 -0.77477 0.24653 -0.76597 0.24827 -0.75579 C 0.24861 -0.75046 0.24931 -0.73912 0.24931 -0.73912 " pathEditMode="relative" ptsTypes="ff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32 -0.77107 L 0.24549 -0.08403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549 -0.08403 C 0.24515 -0.05486 0.24497 -0.02546 0.24463 0.00393 C 0.24358 0.05486 0.25331 0.10486 0.20817 0.10995 C 0.16442 0.10764 0.12136 0.09606 0.07796 0.09213 C 0.07154 0.09074 0.06477 0.08935 0.05869 0.08704 C 0.05556 0.08403 0.05227 0.08194 0.04914 0.0794 C 0.0474 0.07176 0.04949 0.0787 0.04532 0.07176 C 0.04376 0.06921 0.0415 0.06412 0.0415 0.06412 C 0.04011 0.05787 0.0382 0.05278 0.03473 0.04861 C 0.03334 0.03889 0.02952 0.02639 0.02431 0.01944 " pathEditMode="relative" ptsTypes="fffffffff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3 -0.04051 L -0.00659 -0.71991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89051" y="5022628"/>
            <a:ext cx="307777" cy="1033518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4041490" y="2467751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4089051" y="691930"/>
            <a:ext cx="307777" cy="6656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565931" y="0"/>
            <a:ext cx="578069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4000" dirty="0" smtClean="0"/>
              <a:t>W A L L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142" y="4374493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5196142" y="2282498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6142" y="683172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1264089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4343400"/>
            <a:ext cx="307777" cy="1133157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7552211" y="481812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46884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500818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Breads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Wine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Canned Milk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Fruit Juices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Condiments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569" y="4146550"/>
            <a:ext cx="444500" cy="3937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817378" y="1264089"/>
            <a:ext cx="0" cy="421246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817378" y="280276"/>
            <a:ext cx="0" cy="98381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817378" y="280276"/>
            <a:ext cx="236218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179558" y="280276"/>
            <a:ext cx="0" cy="32174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2" idx="3"/>
          </p:cNvCxnSpPr>
          <p:nvPr/>
        </p:nvCxnSpPr>
        <p:spPr>
          <a:xfrm>
            <a:off x="6179558" y="3497763"/>
            <a:ext cx="0" cy="20834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2" idx="3"/>
          </p:cNvCxnSpPr>
          <p:nvPr/>
        </p:nvCxnSpPr>
        <p:spPr>
          <a:xfrm flipV="1">
            <a:off x="6179558" y="5581211"/>
            <a:ext cx="0" cy="9400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179558" y="6498034"/>
            <a:ext cx="115964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7339198" y="1515242"/>
            <a:ext cx="0" cy="48894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84381" y="589906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784381" y="2636078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sp>
        <p:nvSpPr>
          <p:cNvPr id="78" name="TextBox 77"/>
          <p:cNvSpPr txBox="1"/>
          <p:nvPr/>
        </p:nvSpPr>
        <p:spPr>
          <a:xfrm>
            <a:off x="4764690" y="4832790"/>
            <a:ext cx="307777" cy="142086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90629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45 -0.06482 L -0.01232 -0.71875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32 -0.71875 C -0.0118 -0.76319 -0.02725 -0.81389 0.01059 -0.81574 C 0.02431 -0.81667 0.03802 -0.81667 0.05191 -0.81713 C 0.06528 -0.81782 0.08247 -0.81898 0.09601 -0.81967 C 0.13889 -0.81898 0.18056 -0.81667 0.22327 -0.81458 C 0.23125 -0.81389 0.24028 -0.81389 0.24827 -0.81065 C 0.25018 -0.80648 0.25018 -0.80833 0.25018 -0.80555 " pathEditMode="relative" ptsTypes="ffffff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80556 L 0.25018 -0.39561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18 -0.39561 L 0.25035 -0.06852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36 -0.06852 C 0.25001 -0.06389 0.24931 -0.05926 0.24931 -0.0544 C 0.24931 -0.03056 0.24949 -0.00671 0.25036 0.01713 C 0.25157 0.05741 0.25175 0.02222 0.25313 0.04375 C 0.25383 0.05602 0.25313 0.07662 0.26181 0.08588 C 0.27206 0.09653 0.28959 0.09722 0.30209 0.09884 C 0.38994 0.09676 0.34289 0.11157 0.37293 0.08588 C 0.37379 0.08148 0.37588 0.0794 0.37779 0.07569 C 0.37866 0.07176 0.37952 0.06805 0.38056 0.06435 C 0.37952 0.04791 0.3797 0.05393 0.3797 0.04629 " pathEditMode="relative" ptsTypes="fffffffff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7 0.04629 L 0.37779 -0.667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4136" y="762226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66565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456348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3225874"/>
            <a:ext cx="307777" cy="9052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6142" y="2040759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040760"/>
            <a:ext cx="307777" cy="204877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Insecticides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/ Tea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Water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0" y="5731564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Rice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 Beans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818121"/>
            <a:ext cx="307777" cy="1357032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 B e a n s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09469" y="459756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Plates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967492"/>
            <a:ext cx="2743636" cy="29450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25" y="4641920"/>
            <a:ext cx="444500" cy="3937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4177420" y="6221923"/>
            <a:ext cx="457071" cy="38084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634491" y="6602764"/>
            <a:ext cx="404052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675013" y="3065148"/>
            <a:ext cx="0" cy="353761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8675013" y="280276"/>
            <a:ext cx="0" cy="271472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5026329" y="280276"/>
            <a:ext cx="36486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5026329" y="280276"/>
            <a:ext cx="0" cy="25240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026329" y="2804286"/>
            <a:ext cx="0" cy="360037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026329" y="6404664"/>
            <a:ext cx="246543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7491763" y="3792272"/>
            <a:ext cx="0" cy="261239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7491763" y="418809"/>
            <a:ext cx="19912" cy="32514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6355782" y="418809"/>
            <a:ext cx="113598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355782" y="418809"/>
            <a:ext cx="0" cy="74304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 flipV="1">
            <a:off x="6179558" y="418809"/>
            <a:ext cx="176224" cy="6344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972421" y="418809"/>
            <a:ext cx="22071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972421" y="418809"/>
            <a:ext cx="0" cy="50932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3972421" y="5512069"/>
            <a:ext cx="792269" cy="9261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764690" y="6465249"/>
            <a:ext cx="3640083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8404773" y="5262001"/>
            <a:ext cx="0" cy="11426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973144" y="6221923"/>
            <a:ext cx="2587825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179558" y="242131"/>
            <a:ext cx="1823462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121984" y="832374"/>
            <a:ext cx="467595" cy="441822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7620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764690" y="72816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783957" y="267149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764690" y="521083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381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14 0.04464 C 0.02569 0.0495 0.03541 0.0613 0.04235 0.06431 C 0.04634 0.06593 0.04877 0.06662 0.05276 0.07009 C 0.06474 0.08073 0.07689 0.09391 0.09112 0.0997 C 0.10795 0.10641 0.12652 0.10941 0.14423 0.1115 C 0.24263 0.11011 0.34121 0.10779 0.43978 0.10571 C 0.45193 0.10201 0.45801 0.10109 0.47224 0.0997 C 0.47415 0.099 0.47623 0.09877 0.47814 0.09762 C 0.48126 0.0953 0.48699 0.08975 0.48699 0.08975 C 0.49046 0.07657 0.48994 0.07286 0.48994 0.05644 " pathEditMode="relative" ptsTypes="fffffffff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0.05644 L 0.48994 -0.42008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-0.42008 L 0.48994 -0.82165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-0.82165 L 0.13242 -0.82165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82165 L 0.13242 -0.44946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2 -0.44946 L 0.13242 0.07796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3 0.07796 L 0.37904 0.0779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0.07795 L 0.37904 -0.30026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-0.30026 L 0.37904 -0.79204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04 -0.79205 C 0.378 -0.79413 0.37713 -0.79644 0.37609 -0.79806 C 0.3747 -0.80037 0.3728 -0.80176 0.37158 -0.80384 C 0.36672 -0.8124 0.36637 -0.81795 0.35978 -0.82351 C 0.35509 -0.83299 0.35162 -0.83392 0.34347 -0.83739 C 0.3419 -0.83808 0.33913 -0.83924 0.33913 -0.83924 C 0.30181 -0.83831 0.28099 -0.84224 0.25044 -0.82952 C 0.24558 -0.82304 0.24263 -0.81749 0.23725 -0.81171 C 0.235 -0.80408 0.23309 -0.79621 0.23135 -0.78811 C 0.23014 -0.75596 0.2284 -0.72404 0.2284 -0.69165 " pathEditMode="relative" ptsTypes="fffffffff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9 -0.69165 C 0.2277 -0.7208 0.22978 -0.74162 0.22457 -0.76637 C 0.22405 -0.77516 0.22388 -0.80893 0.21815 -0.81749 C 0.21364 -0.82466 0.20861 -0.82674 0.20305 -0.82929 C 0.15047 -0.82859 0.09962 -0.83299 0.04807 -0.8235 C 0.03523 -0.8168 0.02134 -0.8168 0.00868 -0.80962 C 0.00555 -0.80268 0.00191 -0.79921 -0.00139 -0.79204 C -0.0066 -0.76799 -0.00538 -0.77284 -0.00538 -0.73884 " pathEditMode="relative" rAng="0" ptsTypes="fffffffA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0" y="-70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73884 L -0.00538 -0.1189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1189 C -0.00139 -0.10387 -0.00208 -0.08698 0.00209 -0.07171 C 0.00347 -0.05668 0.00573 -0.0421 0.01094 -0.02846 C 0.01319 -0.0155 0.01545 0.00138 0.02274 0.0111 C 0.02482 0.02012 0.03523 0.03076 0.042 0.03469 C 0.04704 0.03747 0.04773 0.03516 0.05224 0.03863 C 0.05988 0.04441 0.06196 0.04649 0.06994 0.05042 C 0.09632 0.1034 0.16279 0.10478 0.20445 0.10756 C 0.21764 0.10825 0.231 0.10872 0.24436 0.10941 C 0.26449 0.10918 0.37366 0.12121 0.43041 0.10363 C 0.4351 0.09946 0.441 0.099 0.44516 0.09368 C 0.45002 0.08697 0.45245 0.08096 0.45852 0.07587 C 0.46026 0.07101 0.46269 0.06685 0.46443 0.06222 C 0.4672 0.05436 0.46668 0.04649 0.47328 0.04256 " pathEditMode="relative" ptsTypes="fffffffffffff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994 0.05644 L 0.48994 -0.10687 " pathEditMode="relative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8" y="280276"/>
            <a:ext cx="2901293" cy="59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282498"/>
            <a:ext cx="444500" cy="393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33" y="2509777"/>
            <a:ext cx="2743636" cy="2945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96828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03919" y="525518"/>
            <a:ext cx="367862" cy="57250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63559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79406" y="525518"/>
            <a:ext cx="367862" cy="57281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04136" y="762226"/>
            <a:ext cx="307777" cy="103351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r e a d s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96142" y="4447862"/>
            <a:ext cx="307777" cy="17740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  C o o l e r 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201655" y="612317"/>
            <a:ext cx="307777" cy="665656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I n e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8769052" y="0"/>
            <a:ext cx="374948" cy="6857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3200" dirty="0" smtClean="0"/>
              <a:t>W A L L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0110" y="2456348"/>
            <a:ext cx="307777" cy="181785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a n u t  B u t t e r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7040101" y="4818121"/>
            <a:ext cx="307777" cy="124393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l d  B e e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91763" y="5164528"/>
            <a:ext cx="307777" cy="9187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e r e l s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871781" y="843026"/>
            <a:ext cx="307777" cy="67221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R I c e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5871781" y="2571090"/>
            <a:ext cx="307777" cy="114802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o k I e s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1781" y="5106276"/>
            <a:ext cx="307777" cy="94987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n a c k s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6355782" y="589906"/>
            <a:ext cx="307777" cy="181871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F r u I t s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355782" y="2571090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M I l k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6355782" y="4547485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F r u I t  J u I c e s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7031421" y="675077"/>
            <a:ext cx="307777" cy="160151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S o f t  D r I n k s</a:t>
            </a:r>
            <a:endParaRPr lang="en-US" sz="800" dirty="0"/>
          </a:p>
        </p:txBody>
      </p:sp>
      <p:sp>
        <p:nvSpPr>
          <p:cNvPr id="27" name="TextBox 26"/>
          <p:cNvSpPr txBox="1"/>
          <p:nvPr/>
        </p:nvSpPr>
        <p:spPr>
          <a:xfrm>
            <a:off x="7031421" y="3225874"/>
            <a:ext cx="307777" cy="90525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W a t e r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7560970" y="526398"/>
            <a:ext cx="307777" cy="151436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n d I m e n t s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7552211" y="2383225"/>
            <a:ext cx="307777" cy="257415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a n n e d  v e g e t a b l e s</a:t>
            </a:r>
            <a:endParaRPr 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5196142" y="2040759"/>
            <a:ext cx="307777" cy="170311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C o f f e / T e a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8077729" y="525519"/>
            <a:ext cx="307777" cy="128179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e t  F o o d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8096996" y="2040760"/>
            <a:ext cx="307777" cy="2048776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I n s e c t I c I d e s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8077729" y="4407562"/>
            <a:ext cx="307777" cy="1814361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P a p e r  P l a t e s</a:t>
            </a:r>
            <a:endParaRPr lang="en-US" sz="800" dirty="0"/>
          </a:p>
        </p:txBody>
      </p:sp>
      <p:pic>
        <p:nvPicPr>
          <p:cNvPr id="34" name="Picture 33" descr="Door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5" y="6265918"/>
            <a:ext cx="583324" cy="5920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264088" y="6289135"/>
            <a:ext cx="125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point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3433376" y="6404664"/>
            <a:ext cx="289034" cy="198100"/>
          </a:xfrm>
          <a:prstGeom prst="rightArrow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6690" y="228249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Dry Beans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69" y="2995003"/>
            <a:ext cx="2743636" cy="2945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46690" y="26809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Coffee / Tea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4433" y="3159559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Rice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497763"/>
            <a:ext cx="2743636" cy="2945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2669348"/>
            <a:ext cx="444500" cy="393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3159559"/>
            <a:ext cx="444500" cy="393700"/>
          </a:xfrm>
          <a:prstGeom prst="rect">
            <a:avLst/>
          </a:prstGeom>
        </p:spPr>
      </p:pic>
      <p:pic>
        <p:nvPicPr>
          <p:cNvPr id="44" name="Picture 43" descr="shoppingCartIcon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126" y="5764810"/>
            <a:ext cx="455010" cy="41034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386689" y="364575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89" y="3932618"/>
            <a:ext cx="2743636" cy="29450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328" y="3621385"/>
            <a:ext cx="444500" cy="3937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9469" y="4089535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Insecticides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407561"/>
            <a:ext cx="2743636" cy="294509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569" y="4092510"/>
            <a:ext cx="444500" cy="393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923" y="683953"/>
            <a:ext cx="146454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Kroger How Mill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41423" y="4818121"/>
            <a:ext cx="307777" cy="1357032"/>
          </a:xfrm>
          <a:prstGeom prst="rect">
            <a:avLst/>
          </a:prstGeom>
          <a:solidFill>
            <a:srgbClr val="00FF00"/>
          </a:solidFill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D r y  B e a n s</a:t>
            </a:r>
            <a:endParaRPr lang="en-US" sz="800" dirty="0"/>
          </a:p>
        </p:txBody>
      </p:sp>
      <p:sp>
        <p:nvSpPr>
          <p:cNvPr id="52" name="TextBox 51"/>
          <p:cNvSpPr txBox="1"/>
          <p:nvPr/>
        </p:nvSpPr>
        <p:spPr>
          <a:xfrm>
            <a:off x="409469" y="4597561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Paper plates</a:t>
            </a:r>
            <a:endParaRPr lang="en-US" dirty="0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10" y="4967492"/>
            <a:ext cx="2743636" cy="29450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25" y="4641920"/>
            <a:ext cx="444500" cy="39370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764690" y="714658"/>
            <a:ext cx="307777" cy="14013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B a b y  F o o d</a:t>
            </a:r>
            <a:endParaRPr 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4783957" y="2657981"/>
            <a:ext cx="307777" cy="170311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V I t a m I n s</a:t>
            </a:r>
            <a:endParaRPr 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764690" y="5197320"/>
            <a:ext cx="307777" cy="86797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800" dirty="0" smtClean="0"/>
              <a:t>M I l k</a:t>
            </a:r>
            <a:endParaRPr lang="en-US" sz="800" dirty="0"/>
          </a:p>
        </p:txBody>
      </p:sp>
      <p:cxnSp>
        <p:nvCxnSpPr>
          <p:cNvPr id="57" name="Straight Connector 56"/>
          <p:cNvCxnSpPr>
            <a:stCxn id="44" idx="0"/>
          </p:cNvCxnSpPr>
          <p:nvPr/>
        </p:nvCxnSpPr>
        <p:spPr>
          <a:xfrm flipV="1">
            <a:off x="3876631" y="360137"/>
            <a:ext cx="18869" cy="54046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895500" y="360137"/>
            <a:ext cx="119623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091734" y="360137"/>
            <a:ext cx="0" cy="26348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91734" y="2995003"/>
            <a:ext cx="0" cy="347798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091734" y="6472986"/>
            <a:ext cx="11922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283982" y="1165706"/>
            <a:ext cx="0" cy="530728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6283982" y="360137"/>
            <a:ext cx="0" cy="80556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283982" y="360137"/>
            <a:ext cx="106389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27" idx="3"/>
          </p:cNvCxnSpPr>
          <p:nvPr/>
        </p:nvCxnSpPr>
        <p:spPr>
          <a:xfrm flipH="1">
            <a:off x="7339198" y="360137"/>
            <a:ext cx="8680" cy="331836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27" idx="3"/>
          </p:cNvCxnSpPr>
          <p:nvPr/>
        </p:nvCxnSpPr>
        <p:spPr>
          <a:xfrm>
            <a:off x="7339198" y="3678502"/>
            <a:ext cx="0" cy="27944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338400" y="6472986"/>
            <a:ext cx="1172937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8511337" y="5262001"/>
            <a:ext cx="0" cy="121098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8511337" y="2995003"/>
            <a:ext cx="0" cy="226699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4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3425 L 0.00209 -0.81606 " pathEditMode="relative" ptsTypes="AA"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81606 L 0.13349 -0.81606 " pathEditMode="relative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49 -0.81606 L 0.13349 -0.42527 " pathEditMode="relative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49 -0.42527 L 0.13349 0.07311 " pathEditMode="relative" ptsTypes="AA"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49 0.07311 L 0.26298 0.07311 " pathEditMode="relative" ptsTypes="AA"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98 0.07311 L 0.26298 -0.69181 " pathEditMode="relative" ptsTypes="AA">
                                      <p:cBhvr>
                                        <p:cTn id="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98 -0.69181 L 0.26298 -0.81606 " pathEditMode="relative" ptsTypes="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98 -0.81606 L 0.38015 -0.81583 " pathEditMode="relative" ptsTypes="AA">
                                      <p:cBhvr>
                                        <p:cTn id="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15 -0.81583 L 0.38015 -0.3385 " pathEditMode="relative" ptsTypes="AA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15 -0.3385 L 0.38015 0.07288 " pathEditMode="relative" ptsTypes="AA">
                                      <p:cBhvr>
                                        <p:cTn id="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015 0.07288 L 0.50964 0.07288 " pathEditMode="relative" ptsTypes="AA">
                                      <p:cBhvr>
                                        <p:cTn id="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964 0.07288 L 0.50964 -0.09139 " pathEditMode="relative" ptsTypes="AA">
                                      <p:cBhvr>
                                        <p:cTn id="5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964 -0.0914 L 0.50964 -0.42504 " pathEditMode="relative" ptsTypes="AA"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finding shortest path</a:t>
            </a:r>
            <a:endParaRPr lang="en-US" dirty="0"/>
          </a:p>
        </p:txBody>
      </p:sp>
      <p:pic>
        <p:nvPicPr>
          <p:cNvPr id="3" name="Picture 2" descr="path-finding-issu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106" y="1806966"/>
            <a:ext cx="6094420" cy="39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47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Turns</a:t>
            </a:r>
            <a:endParaRPr lang="en-US" dirty="0"/>
          </a:p>
        </p:txBody>
      </p:sp>
      <p:pic>
        <p:nvPicPr>
          <p:cNvPr id="4" name="Picture 3" descr="modeling-tur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26" y="1742787"/>
            <a:ext cx="7001018" cy="1249819"/>
          </a:xfrm>
          <a:prstGeom prst="rect">
            <a:avLst/>
          </a:prstGeom>
        </p:spPr>
      </p:pic>
      <p:pic>
        <p:nvPicPr>
          <p:cNvPr id="5" name="Picture 4" descr="modeling_u-turn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7" y="4772053"/>
            <a:ext cx="7065165" cy="1006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8218" y="3191835"/>
            <a:ext cx="1644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Primal Graph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31644" y="3150723"/>
            <a:ext cx="38551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Dual Graph: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Nodes: Primal edges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Edges: Turns in primal graph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6333" y="6025444"/>
            <a:ext cx="275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U-turns modeled naturally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9867" y="6394776"/>
            <a:ext cx="7078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Stephan Winter: Modeling Costs of Turns in Route Planning. </a:t>
            </a:r>
            <a:r>
              <a:rPr lang="en-US" sz="1400" i="1" dirty="0" err="1" smtClean="0"/>
              <a:t>GeoInformatica</a:t>
            </a:r>
            <a:r>
              <a:rPr lang="en-US" sz="1400" i="1" dirty="0" smtClean="0"/>
              <a:t> 6(4): 363-380 (2002) 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682077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User shopping behavior: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 - Adds items to an empty list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- Categorizes them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- Starts shopping !!!! 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Existing shopping list apps mostly categorize items into predefined categories, display available coupons, saving cards, display grocery stores in the vicinity, etc. </a:t>
            </a:r>
          </a:p>
          <a:p>
            <a:endParaRPr lang="en-US" sz="2000" dirty="0" smtClean="0"/>
          </a:p>
          <a:p>
            <a:r>
              <a:rPr lang="en-US" sz="2000" dirty="0" smtClean="0"/>
              <a:t>Not much work done in optimizing the user’s path through the grocery store</a:t>
            </a:r>
          </a:p>
          <a:p>
            <a:endParaRPr lang="en-US" sz="2000" dirty="0" smtClean="0"/>
          </a:p>
          <a:p>
            <a:r>
              <a:rPr lang="en-US" sz="2000" dirty="0" smtClean="0"/>
              <a:t>Categories close together in the list can be in different parts of the store which makes the user go back and forth between aisles of the store. </a:t>
            </a:r>
          </a:p>
          <a:p>
            <a:endParaRPr lang="en-US" sz="2000" dirty="0" smtClean="0"/>
          </a:p>
          <a:p>
            <a:pPr>
              <a:tabLst>
                <a:tab pos="3546475" algn="l"/>
              </a:tabLst>
            </a:pPr>
            <a:r>
              <a:rPr lang="en-US" sz="2000" b="1" dirty="0" smtClean="0">
                <a:solidFill>
                  <a:srgbClr val="FF0000"/>
                </a:solidFill>
              </a:rPr>
              <a:t>What is needed? - A grocery list which dynamically sorts itself by category based on the location of items in the store.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044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the store</a:t>
            </a:r>
            <a:endParaRPr lang="en-US" dirty="0"/>
          </a:p>
        </p:txBody>
      </p:sp>
      <p:pic>
        <p:nvPicPr>
          <p:cNvPr id="4" name="Picture 3" descr="store-prim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853" y="1540137"/>
            <a:ext cx="6452317" cy="47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6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of the store</a:t>
            </a:r>
            <a:endParaRPr lang="en-US" dirty="0"/>
          </a:p>
        </p:txBody>
      </p:sp>
      <p:pic>
        <p:nvPicPr>
          <p:cNvPr id="4" name="Picture 3" descr="store-du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68" y="1651000"/>
            <a:ext cx="6594573" cy="491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20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Turns in detail</a:t>
            </a:r>
            <a:endParaRPr lang="en-US" dirty="0"/>
          </a:p>
        </p:txBody>
      </p:sp>
      <p:pic>
        <p:nvPicPr>
          <p:cNvPr id="4" name="Picture 3" descr="store-det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10" y="1417638"/>
            <a:ext cx="6889246" cy="475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02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2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Start with fully characterized Dual graph</a:t>
            </a:r>
          </a:p>
          <a:p>
            <a:endParaRPr lang="en-US" sz="1800" dirty="0" smtClean="0"/>
          </a:p>
          <a:p>
            <a:r>
              <a:rPr lang="en-US" sz="1800" dirty="0" smtClean="0"/>
              <a:t>Use all-pairs shortest path finder (</a:t>
            </a:r>
            <a:r>
              <a:rPr lang="en-US" sz="1800" dirty="0" err="1" smtClean="0"/>
              <a:t>Dijkstra’s</a:t>
            </a:r>
            <a:r>
              <a:rPr lang="en-US" sz="1800" dirty="0" smtClean="0"/>
              <a:t> algorithm on every node)</a:t>
            </a:r>
          </a:p>
          <a:p>
            <a:endParaRPr lang="en-US" sz="1800" dirty="0" smtClean="0"/>
          </a:p>
          <a:p>
            <a:r>
              <a:rPr lang="en-US" sz="1800" dirty="0" smtClean="0"/>
              <a:t>Each category associated with </a:t>
            </a:r>
          </a:p>
          <a:p>
            <a:pPr lvl="1"/>
            <a:r>
              <a:rPr lang="en-US" sz="1800" dirty="0" smtClean="0"/>
              <a:t>a set of </a:t>
            </a:r>
            <a:r>
              <a:rPr lang="en-US" sz="1800" b="1" dirty="0" smtClean="0"/>
              <a:t>primal edges</a:t>
            </a:r>
          </a:p>
          <a:p>
            <a:pPr lvl="1"/>
            <a:r>
              <a:rPr lang="en-US" sz="1800" dirty="0" smtClean="0"/>
              <a:t>a set of </a:t>
            </a:r>
            <a:r>
              <a:rPr lang="en-US" sz="1800" b="1" dirty="0" smtClean="0"/>
              <a:t>dual nodes</a:t>
            </a:r>
          </a:p>
          <a:p>
            <a:endParaRPr lang="en-US" sz="1800" dirty="0" smtClean="0"/>
          </a:p>
          <a:p>
            <a:r>
              <a:rPr lang="en-US" sz="1800" dirty="0" smtClean="0"/>
              <a:t>Consider distance from a dual node to a category as:</a:t>
            </a:r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Greedy algorithm to walk from category to category</a:t>
            </a:r>
          </a:p>
          <a:p>
            <a:pPr marL="1371600" lvl="3" indent="0">
              <a:buNone/>
            </a:pPr>
            <a:endParaRPr lang="en-US" sz="1800" dirty="0" smtClean="0"/>
          </a:p>
        </p:txBody>
      </p:sp>
      <p:pic>
        <p:nvPicPr>
          <p:cNvPr id="4" name="Picture 3" descr="distance-eq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5" y="4767170"/>
            <a:ext cx="2919256" cy="36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5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Sync the app to automatically gather store layout data into the database. </a:t>
            </a:r>
          </a:p>
          <a:p>
            <a:endParaRPr lang="en-US" sz="2800" dirty="0" smtClean="0"/>
          </a:p>
          <a:p>
            <a:r>
              <a:rPr lang="en-US" sz="2800" dirty="0" smtClean="0"/>
              <a:t>Integrate Google Maps in the app to automatically get the store location. </a:t>
            </a:r>
          </a:p>
          <a:p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useful additional feature for </a:t>
            </a:r>
            <a:r>
              <a:rPr lang="en-US" sz="2800" dirty="0" err="1"/>
              <a:t>QuickShop</a:t>
            </a:r>
            <a:r>
              <a:rPr lang="en-US" sz="2800" dirty="0"/>
              <a:t> would be an easy way for a user to map out a store </a:t>
            </a:r>
            <a:r>
              <a:rPr lang="en-US" sz="2800" dirty="0" smtClean="0"/>
              <a:t>himself; </a:t>
            </a:r>
            <a:r>
              <a:rPr lang="en-US" sz="2800" dirty="0"/>
              <a:t>such data could then be made available to other users in the same area 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988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230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Functionality of existing shopping list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Help users make a grocery list categorized under existing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Offer free-form item input or have a large database of items for the users to choose from. </a:t>
            </a:r>
          </a:p>
          <a:p>
            <a:endParaRPr lang="en-US" sz="2000" dirty="0" smtClean="0"/>
          </a:p>
          <a:p>
            <a:r>
              <a:rPr lang="en-US" sz="2000" dirty="0" smtClean="0"/>
              <a:t>Add frequently purchased items to new lists and keep track of items which have been checked out. </a:t>
            </a:r>
          </a:p>
          <a:p>
            <a:endParaRPr lang="en-US" sz="2000" dirty="0" smtClean="0"/>
          </a:p>
          <a:p>
            <a:r>
              <a:rPr lang="en-US" sz="2000" dirty="0" smtClean="0"/>
              <a:t>Store specific coupon recommendation. </a:t>
            </a:r>
          </a:p>
          <a:p>
            <a:endParaRPr lang="en-US" sz="2000" dirty="0" smtClean="0"/>
          </a:p>
          <a:p>
            <a:r>
              <a:rPr lang="en-US" sz="2000" dirty="0" smtClean="0"/>
              <a:t>Sync lists with friends / spouse.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76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QuickShop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Android app to sort a shopping list by category to make the user pick up items in one pass without returning to a section </a:t>
            </a:r>
          </a:p>
          <a:p>
            <a:endParaRPr lang="en-US" sz="2000" dirty="0" smtClean="0"/>
          </a:p>
          <a:p>
            <a:r>
              <a:rPr lang="en-US" sz="2000" dirty="0" smtClean="0"/>
              <a:t>Store layout stored in a SQLite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Dynamic sorting of categories</a:t>
            </a:r>
          </a:p>
          <a:p>
            <a:endParaRPr lang="en-US" sz="2000" dirty="0" smtClean="0"/>
          </a:p>
          <a:p>
            <a:r>
              <a:rPr lang="en-US" sz="2000" dirty="0" smtClean="0"/>
              <a:t>Helps saving user’s time and effort</a:t>
            </a:r>
          </a:p>
          <a:p>
            <a:endParaRPr lang="en-US" sz="2000" dirty="0" smtClean="0"/>
          </a:p>
          <a:p>
            <a:r>
              <a:rPr lang="en-US" sz="2000" dirty="0" smtClean="0"/>
              <a:t>List becomes a virtual guide helping picking up items in the right order. </a:t>
            </a:r>
          </a:p>
          <a:p>
            <a:endParaRPr lang="en-US" sz="2000" dirty="0" smtClean="0"/>
          </a:p>
          <a:p>
            <a:r>
              <a:rPr lang="en-US" sz="2000" dirty="0" smtClean="0"/>
              <a:t>Great help in an unfamiliar store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293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Technologies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Java</a:t>
            </a:r>
            <a:r>
              <a:rPr lang="en-US" dirty="0" smtClean="0"/>
              <a:t> - Programming language</a:t>
            </a:r>
          </a:p>
          <a:p>
            <a:endParaRPr lang="en-US" dirty="0" smtClean="0"/>
          </a:p>
          <a:p>
            <a:r>
              <a:rPr lang="en-US" b="1" dirty="0" smtClean="0"/>
              <a:t>Eclipse IDE </a:t>
            </a:r>
            <a:r>
              <a:rPr lang="en-US" dirty="0" smtClean="0"/>
              <a:t>- Development engine </a:t>
            </a:r>
          </a:p>
          <a:p>
            <a:endParaRPr lang="en-US" dirty="0" smtClean="0"/>
          </a:p>
          <a:p>
            <a:r>
              <a:rPr lang="en-US" b="1" dirty="0" smtClean="0"/>
              <a:t>Android SDK </a:t>
            </a:r>
            <a:r>
              <a:rPr lang="en-US" dirty="0" smtClean="0"/>
              <a:t>- Application development</a:t>
            </a:r>
          </a:p>
          <a:p>
            <a:endParaRPr lang="en-US" dirty="0" smtClean="0"/>
          </a:p>
          <a:p>
            <a:r>
              <a:rPr lang="en-US" b="1" dirty="0" smtClean="0"/>
              <a:t>SQLite Database </a:t>
            </a:r>
            <a:r>
              <a:rPr lang="en-US" dirty="0" smtClean="0"/>
              <a:t>- To record store layout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4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690" y="1752600"/>
            <a:ext cx="41761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   </a:t>
            </a:r>
            <a:r>
              <a:rPr lang="en-US" sz="2000" b="1" dirty="0" smtClean="0"/>
              <a:t>                Store Layout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1" y="1752600"/>
            <a:ext cx="35323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smtClean="0"/>
              <a:t>	- Store names and location    		  coordinates (Coordinates of the 	  entrance door)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System specified categories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	- Coordinates of each category for 	  every store in the database 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 - Each category spans one or more 	   segments</a:t>
            </a:r>
          </a:p>
          <a:p>
            <a:pPr marL="0" indent="0">
              <a:buFont typeface="Arial"/>
              <a:buNone/>
            </a:pPr>
            <a:endParaRPr lang="en-US" sz="1600" dirty="0" smtClean="0"/>
          </a:p>
          <a:p>
            <a:pPr marL="0" indent="0">
              <a:buFont typeface="Arial"/>
              <a:buNone/>
            </a:pPr>
            <a:r>
              <a:rPr lang="en-US" sz="1600" dirty="0" smtClean="0"/>
              <a:t>         - Items can be along the aisle as 	 	 well as perpendicular to the aisle 	 (Coordinates spanning multiple 	  	 aisles)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228897" y="2539986"/>
            <a:ext cx="2513724" cy="5255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28897" y="4768197"/>
            <a:ext cx="2513724" cy="4957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8897" y="3304619"/>
            <a:ext cx="2513724" cy="4878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28897" y="4021957"/>
            <a:ext cx="2513724" cy="4799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57771" y="2773850"/>
            <a:ext cx="960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A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325243" y="3304619"/>
            <a:ext cx="945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C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6099086" y="3310160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D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857998" y="3321156"/>
            <a:ext cx="884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E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25243" y="3557637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F</a:t>
            </a:r>
            <a:endParaRPr 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870255" y="3548878"/>
            <a:ext cx="90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H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6087243" y="3557637"/>
            <a:ext cx="858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G</a:t>
            </a:r>
            <a:endParaRPr 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62557" y="4027984"/>
            <a:ext cx="882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K</a:t>
            </a:r>
            <a:endParaRPr 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6098614" y="4021957"/>
            <a:ext cx="8163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J</a:t>
            </a:r>
            <a:endParaRPr 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81448" y="4027984"/>
            <a:ext cx="761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I </a:t>
            </a:r>
            <a:endParaRPr 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099090" y="4255707"/>
            <a:ext cx="826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M</a:t>
            </a:r>
            <a:endParaRPr 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6857998" y="4255707"/>
            <a:ext cx="818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N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278748" y="4255707"/>
            <a:ext cx="7970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L</a:t>
            </a:r>
            <a:endParaRPr 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5275995" y="4775976"/>
            <a:ext cx="849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O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6914991" y="4770738"/>
            <a:ext cx="8715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Q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9793" y="4773279"/>
            <a:ext cx="8057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P</a:t>
            </a:r>
            <a:endParaRPr lang="en-US" sz="1000" dirty="0"/>
          </a:p>
        </p:txBody>
      </p:sp>
      <p:sp>
        <p:nvSpPr>
          <p:cNvPr id="41" name="TextBox 40"/>
          <p:cNvSpPr txBox="1"/>
          <p:nvPr/>
        </p:nvSpPr>
        <p:spPr>
          <a:xfrm>
            <a:off x="6125767" y="5016959"/>
            <a:ext cx="779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S</a:t>
            </a:r>
            <a:endParaRPr 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6904880" y="5016959"/>
            <a:ext cx="820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T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275995" y="5022197"/>
            <a:ext cx="762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R</a:t>
            </a:r>
            <a:endParaRPr 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7777649" y="2921049"/>
            <a:ext cx="6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75185" y="3603803"/>
            <a:ext cx="68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86546" y="4375866"/>
            <a:ext cx="58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	AISLE 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57567" y="3075067"/>
            <a:ext cx="870664" cy="10013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Q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57567" y="4247206"/>
            <a:ext cx="870664" cy="1001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Category 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65476" y="2773850"/>
            <a:ext cx="829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Category B</a:t>
            </a:r>
            <a:endParaRPr lang="en-US" sz="1000" dirty="0"/>
          </a:p>
        </p:txBody>
      </p:sp>
      <p:pic>
        <p:nvPicPr>
          <p:cNvPr id="50" name="Picture 49" descr="Door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39" y="2471893"/>
            <a:ext cx="485415" cy="5920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288" y="2773850"/>
            <a:ext cx="46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en-US" sz="800" dirty="0" err="1" smtClean="0"/>
              <a:t>xs</a:t>
            </a:r>
            <a:r>
              <a:rPr lang="en-US" sz="800" dirty="0" smtClean="0"/>
              <a:t>, </a:t>
            </a:r>
            <a:r>
              <a:rPr lang="en-US" sz="800" dirty="0" err="1" smtClean="0"/>
              <a:t>ys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281448" y="3063975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18891" y="3061119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62185" y="3083263"/>
            <a:ext cx="0" cy="866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27551" y="3021858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6359692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4" name="TextBox 53"/>
          <p:cNvSpPr txBox="1"/>
          <p:nvPr/>
        </p:nvSpPr>
        <p:spPr>
          <a:xfrm>
            <a:off x="7336838" y="3004981"/>
            <a:ext cx="405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</a:t>
            </a:r>
            <a:r>
              <a:rPr lang="en-US" sz="800" dirty="0" smtClean="0"/>
              <a:t>x, y)</a:t>
            </a:r>
            <a:endParaRPr lang="en-US" sz="800" dirty="0"/>
          </a:p>
          <a:p>
            <a:endParaRPr lang="en-US" sz="8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275995" y="2471893"/>
            <a:ext cx="1083697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560078" y="2256449"/>
            <a:ext cx="7996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Segment</a:t>
            </a:r>
            <a:endParaRPr lang="en-US" sz="900" dirty="0"/>
          </a:p>
        </p:txBody>
      </p:sp>
      <p:cxnSp>
        <p:nvCxnSpPr>
          <p:cNvPr id="58" name="Straight Arrow Connector 57"/>
          <p:cNvCxnSpPr>
            <a:endCxn id="4" idx="0"/>
          </p:cNvCxnSpPr>
          <p:nvPr/>
        </p:nvCxnSpPr>
        <p:spPr>
          <a:xfrm>
            <a:off x="3459782" y="2328402"/>
            <a:ext cx="1535811" cy="4454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81892" y="2921049"/>
            <a:ext cx="928798" cy="5308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09345" y="275174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355129" y="3232083"/>
            <a:ext cx="3163100" cy="54910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954862" y="4648664"/>
            <a:ext cx="3404829" cy="137723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 flipV="1">
            <a:off x="5128231" y="4648664"/>
            <a:ext cx="997536" cy="175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3226477" y="2539986"/>
            <a:ext cx="2657856" cy="219308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802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design is comprehensive since it plays a primary role in sorting the user’s grocery list in a way that can optimize the time he takes to finish shopping. </a:t>
            </a:r>
          </a:p>
          <a:p>
            <a:endParaRPr lang="en-US" sz="2000" dirty="0" smtClean="0"/>
          </a:p>
          <a:p>
            <a:r>
              <a:rPr lang="en-US" sz="2000" dirty="0" smtClean="0"/>
              <a:t>Topological component of the store was critical in designing the database</a:t>
            </a:r>
          </a:p>
          <a:p>
            <a:endParaRPr lang="en-US" sz="2000" dirty="0" smtClean="0"/>
          </a:p>
          <a:p>
            <a:r>
              <a:rPr lang="en-US" sz="2000" dirty="0" smtClean="0"/>
              <a:t>Store floor plans of major chains are hard to get</a:t>
            </a:r>
          </a:p>
          <a:p>
            <a:endParaRPr lang="en-US" sz="2000" dirty="0" smtClean="0"/>
          </a:p>
          <a:p>
            <a:r>
              <a:rPr lang="en-US" sz="2000" dirty="0" smtClean="0"/>
              <a:t>Manual collection of data - imported into our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56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prstClr val="white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5724" y="1147408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26139" y="1550280"/>
            <a:ext cx="289033" cy="14889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7379" y="306552"/>
            <a:ext cx="694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	Various Publix Stores across Atlanta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80840" y="1217448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38495" y="1994586"/>
            <a:ext cx="744483" cy="14825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5351" y="2281006"/>
            <a:ext cx="1012497" cy="5918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65351" y="1217448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1475" y="1145714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087254" y="1233275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91675" y="1926897"/>
            <a:ext cx="602582" cy="155027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40131" y="1994586"/>
            <a:ext cx="1003732" cy="5728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Pharmacy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36232" y="1233275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931102" y="1811078"/>
            <a:ext cx="266250" cy="138386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5" name="Picture 24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14" y="3016498"/>
            <a:ext cx="583324" cy="592082"/>
          </a:xfrm>
          <a:prstGeom prst="rect">
            <a:avLst/>
          </a:prstGeom>
        </p:spPr>
      </p:pic>
      <p:pic>
        <p:nvPicPr>
          <p:cNvPr id="26" name="Picture 25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15" y="3016498"/>
            <a:ext cx="583324" cy="592082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566276" y="4223475"/>
            <a:ext cx="3669862" cy="2461172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95903" y="4311036"/>
            <a:ext cx="902138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695903" y="4926929"/>
            <a:ext cx="602582" cy="15281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 a k e r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132329" y="4440621"/>
            <a:ext cx="430912" cy="20144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 h a r m a c 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1033" y="4311036"/>
            <a:ext cx="1012497" cy="46421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Produce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9241" y="4976980"/>
            <a:ext cx="387124" cy="147812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 r o z e 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3" name="Picture 32" descr="Doo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5" y="6094259"/>
            <a:ext cx="583324" cy="59208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682828" y="5193862"/>
            <a:ext cx="1918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</a:t>
            </a:r>
            <a:r>
              <a:rPr lang="en-US" dirty="0" err="1" smtClean="0"/>
              <a:t>Shallowford</a:t>
            </a:r>
            <a:r>
              <a:rPr lang="en-US" dirty="0" smtClean="0"/>
              <a:t> Road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579241" y="3713655"/>
            <a:ext cx="239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Atlantic Station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4420" y="3683593"/>
            <a:ext cx="378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Publix - Holcomb Bridge Road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2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22854"/>
            <a:ext cx="8229600" cy="114300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9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2405</Words>
  <Application>Microsoft Macintosh PowerPoint</Application>
  <PresentationFormat>On-screen Show (4:3)</PresentationFormat>
  <Paragraphs>395</Paragraphs>
  <Slides>24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QuickShop A faster way to shop </vt:lpstr>
      <vt:lpstr>Motivation</vt:lpstr>
      <vt:lpstr>Functionality of existing shopping list apps</vt:lpstr>
      <vt:lpstr>QuickShop </vt:lpstr>
      <vt:lpstr>Technologies used</vt:lpstr>
      <vt:lpstr>Database Design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Issues in finding shortest path</vt:lpstr>
      <vt:lpstr>Modeling Turns</vt:lpstr>
      <vt:lpstr>Layout of the store</vt:lpstr>
      <vt:lpstr>Layout of the store</vt:lpstr>
      <vt:lpstr>Turns in detail</vt:lpstr>
      <vt:lpstr>Algorithm</vt:lpstr>
      <vt:lpstr>Future Work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QuickShop A faster way to shop </dc:title>
  <dc:creator>Kunal Malhotra</dc:creator>
  <cp:lastModifiedBy>Kunal Malhotra</cp:lastModifiedBy>
  <cp:revision>81</cp:revision>
  <dcterms:created xsi:type="dcterms:W3CDTF">2012-12-07T03:17:25Z</dcterms:created>
  <dcterms:modified xsi:type="dcterms:W3CDTF">2012-12-10T12:22:03Z</dcterms:modified>
</cp:coreProperties>
</file>