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66"/>
  </p:notesMasterIdLst>
  <p:sldIdLst>
    <p:sldId id="256" r:id="rId3"/>
    <p:sldId id="376" r:id="rId4"/>
    <p:sldId id="377" r:id="rId5"/>
    <p:sldId id="298" r:id="rId6"/>
    <p:sldId id="349" r:id="rId7"/>
    <p:sldId id="338" r:id="rId8"/>
    <p:sldId id="339" r:id="rId9"/>
    <p:sldId id="344" r:id="rId10"/>
    <p:sldId id="274" r:id="rId11"/>
    <p:sldId id="358" r:id="rId12"/>
    <p:sldId id="359" r:id="rId13"/>
    <p:sldId id="378" r:id="rId14"/>
    <p:sldId id="350" r:id="rId15"/>
    <p:sldId id="351" r:id="rId16"/>
    <p:sldId id="353" r:id="rId17"/>
    <p:sldId id="354" r:id="rId18"/>
    <p:sldId id="282" r:id="rId19"/>
    <p:sldId id="334" r:id="rId20"/>
    <p:sldId id="285" r:id="rId21"/>
    <p:sldId id="325" r:id="rId22"/>
    <p:sldId id="355" r:id="rId23"/>
    <p:sldId id="360" r:id="rId24"/>
    <p:sldId id="333" r:id="rId25"/>
    <p:sldId id="357" r:id="rId26"/>
    <p:sldId id="362" r:id="rId27"/>
    <p:sldId id="258" r:id="rId28"/>
    <p:sldId id="324" r:id="rId29"/>
    <p:sldId id="259" r:id="rId30"/>
    <p:sldId id="321" r:id="rId31"/>
    <p:sldId id="345" r:id="rId32"/>
    <p:sldId id="363" r:id="rId33"/>
    <p:sldId id="364" r:id="rId34"/>
    <p:sldId id="346" r:id="rId35"/>
    <p:sldId id="385" r:id="rId36"/>
    <p:sldId id="273" r:id="rId37"/>
    <p:sldId id="347" r:id="rId38"/>
    <p:sldId id="323" r:id="rId39"/>
    <p:sldId id="368" r:id="rId40"/>
    <p:sldId id="366" r:id="rId41"/>
    <p:sldId id="384" r:id="rId42"/>
    <p:sldId id="383" r:id="rId43"/>
    <p:sldId id="374" r:id="rId44"/>
    <p:sldId id="367" r:id="rId45"/>
    <p:sldId id="380" r:id="rId46"/>
    <p:sldId id="373" r:id="rId47"/>
    <p:sldId id="375" r:id="rId48"/>
    <p:sldId id="386" r:id="rId49"/>
    <p:sldId id="387" r:id="rId50"/>
    <p:sldId id="381" r:id="rId51"/>
    <p:sldId id="388" r:id="rId52"/>
    <p:sldId id="370" r:id="rId53"/>
    <p:sldId id="365" r:id="rId54"/>
    <p:sldId id="328" r:id="rId55"/>
    <p:sldId id="330" r:id="rId56"/>
    <p:sldId id="331" r:id="rId57"/>
    <p:sldId id="372" r:id="rId58"/>
    <p:sldId id="332" r:id="rId59"/>
    <p:sldId id="318" r:id="rId60"/>
    <p:sldId id="343" r:id="rId61"/>
    <p:sldId id="356" r:id="rId62"/>
    <p:sldId id="361" r:id="rId63"/>
    <p:sldId id="294" r:id="rId64"/>
    <p:sldId id="302" r:id="rId65"/>
  </p:sldIdLst>
  <p:sldSz cx="9144000" cy="5143500" type="screen16x9"/>
  <p:notesSz cx="6858000" cy="9144000"/>
  <p:embeddedFontLst>
    <p:embeddedFont>
      <p:font typeface="Proxima Nova" panose="020B0604020202020204" charset="0"/>
      <p:regular r:id="rId67"/>
      <p:bold r:id="rId68"/>
      <p:italic r:id="rId69"/>
      <p:boldItalic r:id="rId70"/>
    </p:embeddedFont>
    <p:embeddedFont>
      <p:font typeface="Calibri" panose="020F050202020403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80" autoAdjust="0"/>
  </p:normalViewPr>
  <p:slideViewPr>
    <p:cSldViewPr snapToGrid="0">
      <p:cViewPr varScale="1">
        <p:scale>
          <a:sx n="91" d="100"/>
          <a:sy n="91" d="100"/>
        </p:scale>
        <p:origin x="7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2.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74" Type="http://schemas.openxmlformats.org/officeDocument/2006/relationships/font" Target="fonts/font8.fntdata"/><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3.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4.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7.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Proxima Nova" panose="020B0604020202020204" charset="0"/>
              </a:rPr>
              <a:t>Gender</a:t>
            </a:r>
            <a:r>
              <a:rPr lang="en-US" baseline="0" dirty="0">
                <a:latin typeface="Proxima Nova" panose="020B0604020202020204" charset="0"/>
              </a:rPr>
              <a:t> Distributio</a:t>
            </a:r>
            <a:r>
              <a:rPr lang="en-US" baseline="0" dirty="0"/>
              <a:t>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6"/>
              </a:solidFill>
              <a:ln w="19050">
                <a:solidFill>
                  <a:schemeClr val="lt1"/>
                </a:solidFill>
              </a:ln>
              <a:effectLst/>
            </c:spPr>
          </c:dPt>
          <c:dPt>
            <c:idx val="1"/>
            <c:bubble3D val="0"/>
            <c:spPr>
              <a:solidFill>
                <a:schemeClr val="accent5"/>
              </a:solidFill>
              <a:ln w="19050">
                <a:solidFill>
                  <a:schemeClr val="lt1"/>
                </a:solidFill>
              </a:ln>
              <a:effectLst/>
            </c:spPr>
          </c:dPt>
          <c:dPt>
            <c:idx val="2"/>
            <c:bubble3D val="0"/>
            <c:spPr>
              <a:solidFill>
                <a:schemeClr val="accent4"/>
              </a:solidFill>
              <a:ln w="19050">
                <a:solidFill>
                  <a:schemeClr val="lt1"/>
                </a:solidFill>
              </a:ln>
              <a:effectLst/>
            </c:spPr>
          </c:dPt>
          <c:cat>
            <c:strRef>
              <c:f>Sheet1!$A$2:$A$4</c:f>
              <c:strCache>
                <c:ptCount val="3"/>
                <c:pt idx="0">
                  <c:v>Female</c:v>
                </c:pt>
                <c:pt idx="1">
                  <c:v>Male</c:v>
                </c:pt>
                <c:pt idx="2">
                  <c:v>Uncategorized</c:v>
                </c:pt>
              </c:strCache>
            </c:strRef>
          </c:cat>
          <c:val>
            <c:numRef>
              <c:f>Sheet1!$B$2:$B$4</c:f>
              <c:numCache>
                <c:formatCode>General</c:formatCode>
                <c:ptCount val="3"/>
                <c:pt idx="0">
                  <c:v>46</c:v>
                </c:pt>
                <c:pt idx="1">
                  <c:v>92</c:v>
                </c:pt>
                <c:pt idx="2">
                  <c:v>45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1"/>
        <c:txPr>
          <a:bodyPr rot="0" spcFirstLastPara="1" vertOverflow="ellipsis" vert="horz" wrap="square" anchor="ctr" anchorCtr="1"/>
          <a:lstStyle/>
          <a:p>
            <a:pPr>
              <a:defRPr sz="900" b="0" i="0" u="none" strike="noStrike" kern="1200" baseline="0">
                <a:solidFill>
                  <a:schemeClr val="tx1">
                    <a:lumMod val="65000"/>
                    <a:lumOff val="35000"/>
                  </a:schemeClr>
                </a:solidFill>
                <a:latin typeface="Proxima Nova" panose="020B0604020202020204" charset="0"/>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Proxima Nova" panose="020B0604020202020204" charset="0"/>
              </a:rPr>
              <a:t>Age Distribution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explosion val="2"/>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cat>
            <c:strRef>
              <c:f>Sheet1!$A$2:$A$6</c:f>
              <c:strCache>
                <c:ptCount val="5"/>
                <c:pt idx="0">
                  <c:v>&lt; 20</c:v>
                </c:pt>
                <c:pt idx="1">
                  <c:v>21 -30</c:v>
                </c:pt>
                <c:pt idx="2">
                  <c:v>31 - 40</c:v>
                </c:pt>
                <c:pt idx="3">
                  <c:v>&gt; 40</c:v>
                </c:pt>
                <c:pt idx="4">
                  <c:v>Uncategorized</c:v>
                </c:pt>
              </c:strCache>
            </c:strRef>
          </c:cat>
          <c:val>
            <c:numRef>
              <c:f>Sheet1!$B$2:$B$6</c:f>
              <c:numCache>
                <c:formatCode>General</c:formatCode>
                <c:ptCount val="5"/>
                <c:pt idx="0">
                  <c:v>64</c:v>
                </c:pt>
                <c:pt idx="1">
                  <c:v>68</c:v>
                </c:pt>
                <c:pt idx="2">
                  <c:v>2</c:v>
                </c:pt>
                <c:pt idx="3">
                  <c:v>1</c:v>
                </c:pt>
                <c:pt idx="4">
                  <c:v>48</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Proxima Nova" panose="020B060402020202020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8027525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56652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78176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43876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105549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7374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0630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44915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77646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44923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77796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1785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2957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2241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33583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962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MCP</a:t>
            </a:r>
            <a:r>
              <a:rPr lang="en-GB" baseline="0" dirty="0" smtClean="0"/>
              <a:t> – McCulloch Pitts Model</a:t>
            </a:r>
            <a:endParaRPr lang="en-GB" dirty="0"/>
          </a:p>
        </p:txBody>
      </p:sp>
    </p:spTree>
    <p:extLst>
      <p:ext uri="{BB962C8B-B14F-4D97-AF65-F5344CB8AC3E}">
        <p14:creationId xmlns:p14="http://schemas.microsoft.com/office/powerpoint/2010/main" val="3683147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96442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8688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27651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946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56" name="Shape 56"/>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57" name="Shape 57"/>
          <p:cNvSpPr txBox="1">
            <a:spLocks noGrp="1"/>
          </p:cNvSpPr>
          <p:nvPr>
            <p:ph type="subTitle" idx="1"/>
          </p:nvPr>
        </p:nvSpPr>
        <p:spPr>
          <a:xfrm>
            <a:off x="510450" y="3182312"/>
            <a:ext cx="8123100" cy="6299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58" name="Shape 5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65" name="Shape 65"/>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0" name="Shape 70"/>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1" name="Shape 71"/>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2" name="Shape 7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5" name="Shape 7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78" name="Shape 78"/>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9" name="Shape 7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82" name="Shape 8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3"/>
        <p:cNvGrpSpPr/>
        <p:nvPr/>
      </p:nvGrpSpPr>
      <p:grpSpPr>
        <a:xfrm>
          <a:off x="0" y="0"/>
          <a:ext cx="0" cy="0"/>
          <a:chOff x="0" y="0"/>
          <a:chExt cx="0" cy="0"/>
        </a:xfrm>
      </p:grpSpPr>
      <p:sp>
        <p:nvSpPr>
          <p:cNvPr id="84" name="Shape 84"/>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85" name="Shape 85"/>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86" name="Shape 86"/>
          <p:cNvSpPr txBox="1">
            <a:spLocks noGrp="1"/>
          </p:cNvSpPr>
          <p:nvPr>
            <p:ph type="title"/>
          </p:nvPr>
        </p:nvSpPr>
        <p:spPr>
          <a:xfrm>
            <a:off x="265500" y="1205825"/>
            <a:ext cx="4045199" cy="1509599"/>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87" name="Shape 87"/>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88" name="Shape 88"/>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89" name="Shape 8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11700" y="4236825"/>
            <a:ext cx="5998800" cy="598799"/>
          </a:xfrm>
          <a:prstGeom prst="rect">
            <a:avLst/>
          </a:prstGeom>
        </p:spPr>
        <p:txBody>
          <a:bodyPr lIns="91425" tIns="91425" rIns="91425" bIns="91425" anchor="ctr" anchorCtr="0"/>
          <a:lstStyle>
            <a:lvl1pPr lvl="0" rtl="0">
              <a:lnSpc>
                <a:spcPct val="100000"/>
              </a:lnSpc>
              <a:spcBef>
                <a:spcPts val="0"/>
              </a:spcBef>
              <a:spcAft>
                <a:spcPts val="0"/>
              </a:spcAft>
              <a:buSzPct val="100000"/>
              <a:buNone/>
              <a:defRPr sz="2100"/>
            </a:lvl1pPr>
          </a:lstStyle>
          <a:p>
            <a:endParaRPr/>
          </a:p>
        </p:txBody>
      </p:sp>
      <p:sp>
        <p:nvSpPr>
          <p:cNvPr id="92" name="Shape 9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ig number">
    <p:spTree>
      <p:nvGrpSpPr>
        <p:cNvPr id="1"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95" name="Shape 95"/>
          <p:cNvSpPr txBox="1">
            <a:spLocks noGrp="1"/>
          </p:cNvSpPr>
          <p:nvPr>
            <p:ph type="title"/>
          </p:nvPr>
        </p:nvSpPr>
        <p:spPr>
          <a:xfrm>
            <a:off x="311700" y="991475"/>
            <a:ext cx="8520599" cy="1917899"/>
          </a:xfrm>
          <a:prstGeom prst="rect">
            <a:avLst/>
          </a:prstGeom>
        </p:spPr>
        <p:txBody>
          <a:bodyPr lIns="91425" tIns="91425" rIns="91425" bIns="91425" anchor="ctr" anchorCtr="0"/>
          <a:lstStyle>
            <a:lvl1pPr lvl="0" algn="ctr" rtl="0">
              <a:spcBef>
                <a:spcPts val="0"/>
              </a:spcBef>
              <a:buSzPct val="100000"/>
              <a:defRPr sz="14000" b="1"/>
            </a:lvl1pPr>
            <a:lvl2pPr lvl="1" algn="ctr" rtl="0">
              <a:spcBef>
                <a:spcPts val="0"/>
              </a:spcBef>
              <a:buSzPct val="100000"/>
              <a:defRPr sz="14000" b="1"/>
            </a:lvl2pPr>
            <a:lvl3pPr lvl="2" algn="ctr" rtl="0">
              <a:spcBef>
                <a:spcPts val="0"/>
              </a:spcBef>
              <a:buSzPct val="100000"/>
              <a:defRPr sz="14000" b="1"/>
            </a:lvl3pPr>
            <a:lvl4pPr lvl="3" algn="ctr" rtl="0">
              <a:spcBef>
                <a:spcPts val="0"/>
              </a:spcBef>
              <a:buSzPct val="100000"/>
              <a:defRPr sz="14000" b="1"/>
            </a:lvl4pPr>
            <a:lvl5pPr lvl="4" algn="ctr" rtl="0">
              <a:spcBef>
                <a:spcPts val="0"/>
              </a:spcBef>
              <a:buSzPct val="100000"/>
              <a:defRPr sz="14000" b="1"/>
            </a:lvl5pPr>
            <a:lvl6pPr lvl="5" algn="ctr" rtl="0">
              <a:spcBef>
                <a:spcPts val="0"/>
              </a:spcBef>
              <a:buSzPct val="100000"/>
              <a:defRPr sz="14000" b="1"/>
            </a:lvl6pPr>
            <a:lvl7pPr lvl="6" algn="ctr" rtl="0">
              <a:spcBef>
                <a:spcPts val="0"/>
              </a:spcBef>
              <a:buSzPct val="100000"/>
              <a:defRPr sz="14000" b="1"/>
            </a:lvl7pPr>
            <a:lvl8pPr lvl="7" algn="ctr" rtl="0">
              <a:spcBef>
                <a:spcPts val="0"/>
              </a:spcBef>
              <a:buSzPct val="100000"/>
              <a:defRPr sz="14000" b="1"/>
            </a:lvl8pPr>
            <a:lvl9pPr lvl="8" algn="ctr" rtl="0">
              <a:spcBef>
                <a:spcPts val="0"/>
              </a:spcBef>
              <a:buSzPct val="100000"/>
              <a:defRPr sz="14000" b="1"/>
            </a:lvl9pPr>
          </a:lstStyle>
          <a:p>
            <a:endParaRPr/>
          </a:p>
        </p:txBody>
      </p:sp>
      <p:sp>
        <p:nvSpPr>
          <p:cNvPr id="96" name="Shape 96"/>
          <p:cNvSpPr txBox="1">
            <a:spLocks noGrp="1"/>
          </p:cNvSpPr>
          <p:nvPr>
            <p:ph type="body" idx="1"/>
          </p:nvPr>
        </p:nvSpPr>
        <p:spPr>
          <a:xfrm>
            <a:off x="311700" y="3071300"/>
            <a:ext cx="8520599" cy="9017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97" name="Shape 9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Shape 5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53" name="Shape 5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ctrTitle"/>
          </p:nvPr>
        </p:nvSpPr>
        <p:spPr>
          <a:xfrm>
            <a:off x="510450" y="1225225"/>
            <a:ext cx="8123100" cy="1588500"/>
          </a:xfrm>
          <a:prstGeom prst="rect">
            <a:avLst/>
          </a:prstGeom>
        </p:spPr>
        <p:txBody>
          <a:bodyPr lIns="91425" tIns="91425" rIns="91425" bIns="91425" anchor="b" anchorCtr="0">
            <a:noAutofit/>
          </a:bodyPr>
          <a:lstStyle/>
          <a:p>
            <a:pPr lvl="0" rtl="0">
              <a:spcBef>
                <a:spcPts val="0"/>
              </a:spcBef>
              <a:buNone/>
            </a:pPr>
            <a:r>
              <a:rPr lang="en" sz="4000" dirty="0" smtClean="0"/>
              <a:t>Offline Handwritten Yoruba Character </a:t>
            </a:r>
            <a:r>
              <a:rPr lang="en" sz="4000" dirty="0"/>
              <a:t>R</a:t>
            </a:r>
            <a:r>
              <a:rPr lang="en" sz="4000" dirty="0" smtClean="0"/>
              <a:t>ecognition using Convolutional </a:t>
            </a:r>
            <a:r>
              <a:rPr lang="en" sz="4000" dirty="0"/>
              <a:t>N</a:t>
            </a:r>
            <a:r>
              <a:rPr lang="en" sz="4000" dirty="0" smtClean="0"/>
              <a:t>eural </a:t>
            </a:r>
            <a:r>
              <a:rPr lang="en" sz="4000" dirty="0"/>
              <a:t>N</a:t>
            </a:r>
            <a:r>
              <a:rPr lang="en" sz="4000" dirty="0" smtClean="0"/>
              <a:t>etworks</a:t>
            </a:r>
            <a:endParaRPr lang="en" sz="4000" dirty="0"/>
          </a:p>
        </p:txBody>
      </p:sp>
      <p:sp>
        <p:nvSpPr>
          <p:cNvPr id="164" name="Shape 164"/>
          <p:cNvSpPr txBox="1">
            <a:spLocks noGrp="1"/>
          </p:cNvSpPr>
          <p:nvPr>
            <p:ph type="subTitle" idx="1"/>
          </p:nvPr>
        </p:nvSpPr>
        <p:spPr>
          <a:xfrm>
            <a:off x="510450" y="3182312"/>
            <a:ext cx="8123100" cy="629999"/>
          </a:xfrm>
          <a:prstGeom prst="rect">
            <a:avLst/>
          </a:prstGeom>
        </p:spPr>
        <p:txBody>
          <a:bodyPr lIns="91425" tIns="91425" rIns="91425" bIns="91425" anchor="t" anchorCtr="0">
            <a:noAutofit/>
          </a:bodyPr>
          <a:lstStyle/>
          <a:p>
            <a:pPr lvl="0" rtl="0">
              <a:spcBef>
                <a:spcPts val="0"/>
              </a:spcBef>
              <a:buNone/>
            </a:pPr>
            <a:r>
              <a:rPr lang="en" dirty="0"/>
              <a:t>By Samuel Ojumah (10CG011029)</a:t>
            </a:r>
          </a:p>
        </p:txBody>
      </p:sp>
      <p:sp>
        <p:nvSpPr>
          <p:cNvPr id="165" name="Shape 165"/>
          <p:cNvSpPr txBox="1">
            <a:spLocks noGrp="1"/>
          </p:cNvSpPr>
          <p:nvPr>
            <p:ph type="subTitle" idx="1"/>
          </p:nvPr>
        </p:nvSpPr>
        <p:spPr>
          <a:xfrm>
            <a:off x="510450" y="4370772"/>
            <a:ext cx="8123100" cy="503099"/>
          </a:xfrm>
          <a:prstGeom prst="rect">
            <a:avLst/>
          </a:prstGeom>
        </p:spPr>
        <p:txBody>
          <a:bodyPr lIns="91425" tIns="91425" rIns="91425" bIns="91425" anchor="t" anchorCtr="0">
            <a:noAutofit/>
          </a:bodyPr>
          <a:lstStyle/>
          <a:p>
            <a:pPr lvl="0" rtl="0">
              <a:spcBef>
                <a:spcPts val="0"/>
              </a:spcBef>
              <a:buNone/>
            </a:pPr>
            <a:r>
              <a:rPr lang="en-GB" sz="1800" b="1" dirty="0" smtClean="0">
                <a:latin typeface="Proxima Nova" panose="020B0604020202020204" charset="0"/>
              </a:rPr>
              <a:t>Supervisor</a:t>
            </a:r>
            <a:r>
              <a:rPr lang="en-GB" sz="1800" dirty="0" smtClean="0">
                <a:latin typeface="Proxima Nova" panose="020B0604020202020204" charset="0"/>
              </a:rPr>
              <a:t>: Professor Sanjay </a:t>
            </a:r>
            <a:r>
              <a:rPr lang="en-GB" sz="1800" dirty="0" err="1" smtClean="0">
                <a:latin typeface="Proxima Nova" panose="020B0604020202020204" charset="0"/>
              </a:rPr>
              <a:t>Misra</a:t>
            </a:r>
            <a:r>
              <a:rPr lang="en-GB" sz="1800" dirty="0" smtClean="0"/>
              <a:t>			</a:t>
            </a:r>
            <a:r>
              <a:rPr lang="en-GB" sz="1800" b="1" dirty="0" smtClean="0"/>
              <a:t>MSc Project Defence</a:t>
            </a:r>
            <a:endParaRPr sz="1800" b="1" dirty="0"/>
          </a:p>
        </p:txBody>
      </p:sp>
      <p:cxnSp>
        <p:nvCxnSpPr>
          <p:cNvPr id="166" name="Shape 166"/>
          <p:cNvCxnSpPr/>
          <p:nvPr/>
        </p:nvCxnSpPr>
        <p:spPr>
          <a:xfrm>
            <a:off x="615150" y="2998025"/>
            <a:ext cx="500400" cy="0"/>
          </a:xfrm>
          <a:prstGeom prst="straightConnector1">
            <a:avLst/>
          </a:prstGeom>
          <a:noFill/>
          <a:ln w="19050" cap="flat" cmpd="sng">
            <a:solidFill>
              <a:schemeClr val="lt1"/>
            </a:solidFill>
            <a:prstDash val="solid"/>
            <a:round/>
            <a:headEnd type="none" w="lg" len="lg"/>
            <a:tailEnd type="none" w="lg" len="lg"/>
          </a:ln>
        </p:spPr>
      </p:cxn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solidFill>
                  <a:schemeClr val="lt1"/>
                </a:solidFill>
              </a:rPr>
              <a:t>1</a:t>
            </a:fld>
            <a:endParaRPr lang="en">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7" y="0"/>
            <a:ext cx="8520599" cy="572699"/>
          </a:xfrm>
        </p:spPr>
        <p:txBody>
          <a:bodyPr/>
          <a:lstStyle/>
          <a:p>
            <a:r>
              <a:rPr lang="en-GB" b="1" dirty="0" smtClean="0"/>
              <a:t>Deep Learning Overview</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10</a:t>
            </a:fld>
            <a:endParaRPr lang="en"/>
          </a:p>
        </p:txBody>
      </p:sp>
      <p:graphicFrame>
        <p:nvGraphicFramePr>
          <p:cNvPr id="7" name="Table 6"/>
          <p:cNvGraphicFramePr>
            <a:graphicFrameLocks noGrp="1"/>
          </p:cNvGraphicFramePr>
          <p:nvPr>
            <p:extLst>
              <p:ext uri="{D42A27DB-BD31-4B8C-83A1-F6EECF244321}">
                <p14:modId xmlns:p14="http://schemas.microsoft.com/office/powerpoint/2010/main" val="3221223979"/>
              </p:ext>
            </p:extLst>
          </p:nvPr>
        </p:nvGraphicFramePr>
        <p:xfrm>
          <a:off x="226206" y="643820"/>
          <a:ext cx="8520600" cy="4572000"/>
        </p:xfrm>
        <a:graphic>
          <a:graphicData uri="http://schemas.openxmlformats.org/drawingml/2006/table">
            <a:tbl>
              <a:tblPr firstRow="1" bandRow="1">
                <a:tableStyleId>{5C22544A-7EE6-4342-B048-85BDC9FD1C3A}</a:tableStyleId>
              </a:tblPr>
              <a:tblGrid>
                <a:gridCol w="1219152"/>
                <a:gridCol w="2650733"/>
                <a:gridCol w="4650715"/>
              </a:tblGrid>
              <a:tr h="355786">
                <a:tc>
                  <a:txBody>
                    <a:bodyPr/>
                    <a:lstStyle/>
                    <a:p>
                      <a:pPr algn="just"/>
                      <a:r>
                        <a:rPr lang="en-GB" sz="2400" dirty="0" smtClean="0">
                          <a:latin typeface="Proxima Nova" panose="020B0604020202020204" charset="0"/>
                        </a:rPr>
                        <a:t>YEAR</a:t>
                      </a:r>
                      <a:endParaRPr lang="en-GB" sz="2400" dirty="0">
                        <a:latin typeface="Proxima Nova" panose="020B0604020202020204" charset="0"/>
                      </a:endParaRPr>
                    </a:p>
                  </a:txBody>
                  <a:tcPr/>
                </a:tc>
                <a:tc>
                  <a:txBody>
                    <a:bodyPr/>
                    <a:lstStyle/>
                    <a:p>
                      <a:pPr algn="just"/>
                      <a:r>
                        <a:rPr lang="en-GB" sz="2400" dirty="0" smtClean="0">
                          <a:latin typeface="Proxima Nova" panose="020B0604020202020204" charset="0"/>
                        </a:rPr>
                        <a:t>CONTRIBUTOR</a:t>
                      </a:r>
                      <a:endParaRPr lang="en-GB" sz="2400" dirty="0">
                        <a:latin typeface="Proxima Nova" panose="020B0604020202020204" charset="0"/>
                      </a:endParaRPr>
                    </a:p>
                  </a:txBody>
                  <a:tcPr/>
                </a:tc>
                <a:tc>
                  <a:txBody>
                    <a:bodyPr/>
                    <a:lstStyle/>
                    <a:p>
                      <a:pPr algn="just"/>
                      <a:r>
                        <a:rPr lang="en-GB" sz="2400" dirty="0" smtClean="0">
                          <a:latin typeface="Proxima Nova" panose="020B0604020202020204" charset="0"/>
                        </a:rPr>
                        <a:t>CONTRIBUTION</a:t>
                      </a:r>
                      <a:endParaRPr lang="en-GB" sz="2400" dirty="0">
                        <a:latin typeface="Proxima Nova" panose="020B0604020202020204" charset="0"/>
                      </a:endParaRPr>
                    </a:p>
                  </a:txBody>
                  <a:tcPr/>
                </a:tc>
              </a:tr>
              <a:tr h="370840">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300 BC </a:t>
                      </a: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Aristotle</a:t>
                      </a:r>
                    </a:p>
                  </a:txBody>
                  <a:tcPr marL="68580" marR="68580" marT="0" marB="0"/>
                </a:tc>
                <a:tc>
                  <a:txBody>
                    <a:bodyPr/>
                    <a:lstStyle/>
                    <a:p>
                      <a:pPr algn="just">
                        <a:lnSpc>
                          <a:spcPct val="150000"/>
                        </a:lnSpc>
                        <a:spcAft>
                          <a:spcPts val="0"/>
                        </a:spcAft>
                      </a:pPr>
                      <a:r>
                        <a:rPr lang="en-GB" sz="2000" dirty="0" err="1">
                          <a:effectLst/>
                          <a:latin typeface="Proxima Nova" panose="020B0604020202020204" charset="0"/>
                          <a:ea typeface="Calibri" panose="020F0502020204030204" pitchFamily="34" charset="0"/>
                          <a:cs typeface="Times New Roman" panose="02020603050405020304" pitchFamily="18" charset="0"/>
                        </a:rPr>
                        <a:t>Associationism</a:t>
                      </a:r>
                      <a:r>
                        <a:rPr lang="en-GB" sz="2000" dirty="0">
                          <a:effectLst/>
                          <a:latin typeface="Proxima Nova" panose="020B0604020202020204" charset="0"/>
                          <a:ea typeface="Calibri" panose="020F0502020204030204" pitchFamily="34" charset="0"/>
                          <a:cs typeface="Times New Roman" panose="02020603050405020304" pitchFamily="18" charset="0"/>
                        </a:rPr>
                        <a:t> - started the history of man’s attempt to understand the brain.</a:t>
                      </a:r>
                    </a:p>
                  </a:txBody>
                  <a:tcPr marL="68580" marR="68580" marT="0" marB="0"/>
                </a:tc>
              </a:tr>
              <a:tr h="0">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1873</a:t>
                      </a:r>
                    </a:p>
                  </a:txBody>
                  <a:tcPr marL="68580" marR="68580" marT="0" marB="0"/>
                </a:tc>
                <a:tc>
                  <a:txBody>
                    <a:bodyPr/>
                    <a:lstStyle/>
                    <a:p>
                      <a:pPr algn="just">
                        <a:lnSpc>
                          <a:spcPct val="150000"/>
                        </a:lnSpc>
                        <a:spcAft>
                          <a:spcPts val="0"/>
                        </a:spcAft>
                      </a:pPr>
                      <a:r>
                        <a:rPr lang="en-GB" sz="2000">
                          <a:effectLst/>
                          <a:latin typeface="Proxima Nova" panose="020B0604020202020204" charset="0"/>
                          <a:ea typeface="Calibri" panose="020F0502020204030204" pitchFamily="34" charset="0"/>
                          <a:cs typeface="Times New Roman" panose="02020603050405020304" pitchFamily="18" charset="0"/>
                        </a:rPr>
                        <a:t>Alexander Bain</a:t>
                      </a: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Neural Groupings, the earliest models of neural network which inspired the </a:t>
                      </a:r>
                      <a:r>
                        <a:rPr lang="en-GB" sz="2000" dirty="0" err="1">
                          <a:effectLst/>
                          <a:latin typeface="Proxima Nova" panose="020B0604020202020204" charset="0"/>
                          <a:ea typeface="Calibri" panose="020F0502020204030204" pitchFamily="34" charset="0"/>
                          <a:cs typeface="Times New Roman" panose="02020603050405020304" pitchFamily="18" charset="0"/>
                        </a:rPr>
                        <a:t>Hebbian</a:t>
                      </a:r>
                      <a:r>
                        <a:rPr lang="en-GB" sz="2000" dirty="0">
                          <a:effectLst/>
                          <a:latin typeface="Proxima Nova" panose="020B0604020202020204" charset="0"/>
                          <a:ea typeface="Calibri" panose="020F0502020204030204" pitchFamily="34" charset="0"/>
                          <a:cs typeface="Times New Roman" panose="02020603050405020304" pitchFamily="18" charset="0"/>
                        </a:rPr>
                        <a:t> Learning Rule</a:t>
                      </a:r>
                    </a:p>
                  </a:txBody>
                  <a:tcPr marL="68580" marR="68580" marT="0" marB="0"/>
                </a:tc>
              </a:tr>
              <a:tr h="370840">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1943 </a:t>
                      </a: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McCulloch &amp; Pitts</a:t>
                      </a: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MCP Model, considered the ancestor of Artificial Neural Model.</a:t>
                      </a:r>
                    </a:p>
                  </a:txBody>
                  <a:tcPr marL="68580" marR="68580" marT="0" marB="0"/>
                </a:tc>
              </a:tr>
              <a:tr h="370840">
                <a:tc>
                  <a:txBody>
                    <a:bodyPr/>
                    <a:lstStyle/>
                    <a:p>
                      <a:pPr algn="just">
                        <a:lnSpc>
                          <a:spcPct val="150000"/>
                        </a:lnSpc>
                        <a:spcAft>
                          <a:spcPts val="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1949 </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Donald </a:t>
                      </a:r>
                      <a:r>
                        <a:rPr lang="en-GB" sz="2000" dirty="0" err="1">
                          <a:effectLst/>
                          <a:latin typeface="Proxima Nova" panose="020B0604020202020204" charset="0"/>
                          <a:ea typeface="Calibri" panose="020F0502020204030204" pitchFamily="34" charset="0"/>
                          <a:cs typeface="Times New Roman" panose="02020603050405020304" pitchFamily="18" charset="0"/>
                        </a:rPr>
                        <a:t>Hebb</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Father of neural networks. </a:t>
                      </a:r>
                      <a:r>
                        <a:rPr lang="en-GB" sz="2000" dirty="0" err="1" smtClean="0">
                          <a:effectLst/>
                          <a:latin typeface="Proxima Nova" panose="020B0604020202020204" charset="0"/>
                          <a:ea typeface="Calibri" panose="020F0502020204030204" pitchFamily="34" charset="0"/>
                          <a:cs typeface="Times New Roman" panose="02020603050405020304" pitchFamily="18" charset="0"/>
                        </a:rPr>
                        <a:t>Hebbian</a:t>
                      </a:r>
                      <a:r>
                        <a:rPr lang="en-GB" sz="2000" dirty="0" smtClean="0">
                          <a:effectLst/>
                          <a:latin typeface="Proxima Nova" panose="020B0604020202020204" charset="0"/>
                          <a:ea typeface="Calibri" panose="020F0502020204030204" pitchFamily="34" charset="0"/>
                          <a:cs typeface="Times New Roman" panose="02020603050405020304" pitchFamily="18" charset="0"/>
                        </a:rPr>
                        <a:t> Learning Rule</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32051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7" y="113016"/>
            <a:ext cx="8520599" cy="572699"/>
          </a:xfrm>
        </p:spPr>
        <p:txBody>
          <a:bodyPr/>
          <a:lstStyle/>
          <a:p>
            <a:r>
              <a:rPr lang="en-GB" b="1" dirty="0" smtClean="0"/>
              <a:t>Deep Learning Overview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11</a:t>
            </a:fld>
            <a:endParaRPr lang="en"/>
          </a:p>
        </p:txBody>
      </p:sp>
      <p:graphicFrame>
        <p:nvGraphicFramePr>
          <p:cNvPr id="7" name="Table 6"/>
          <p:cNvGraphicFramePr>
            <a:graphicFrameLocks noGrp="1"/>
          </p:cNvGraphicFramePr>
          <p:nvPr>
            <p:extLst>
              <p:ext uri="{D42A27DB-BD31-4B8C-83A1-F6EECF244321}">
                <p14:modId xmlns:p14="http://schemas.microsoft.com/office/powerpoint/2010/main" val="3568624970"/>
              </p:ext>
            </p:extLst>
          </p:nvPr>
        </p:nvGraphicFramePr>
        <p:xfrm>
          <a:off x="226207" y="777656"/>
          <a:ext cx="8520600" cy="3139440"/>
        </p:xfrm>
        <a:graphic>
          <a:graphicData uri="http://schemas.openxmlformats.org/drawingml/2006/table">
            <a:tbl>
              <a:tblPr firstRow="1" bandRow="1">
                <a:tableStyleId>{5C22544A-7EE6-4342-B048-85BDC9FD1C3A}</a:tableStyleId>
              </a:tblPr>
              <a:tblGrid>
                <a:gridCol w="1219152"/>
                <a:gridCol w="2650733"/>
                <a:gridCol w="4650715"/>
              </a:tblGrid>
              <a:tr h="324539">
                <a:tc>
                  <a:txBody>
                    <a:bodyPr/>
                    <a:lstStyle/>
                    <a:p>
                      <a:pPr algn="just"/>
                      <a:r>
                        <a:rPr lang="en-GB" sz="2000" dirty="0" smtClean="0">
                          <a:latin typeface="Proxima Nova" panose="020B0604020202020204" charset="0"/>
                        </a:rPr>
                        <a:t>YEAR</a:t>
                      </a:r>
                      <a:endParaRPr lang="en-GB" sz="2000" dirty="0">
                        <a:latin typeface="Proxima Nova" panose="020B0604020202020204" charset="0"/>
                      </a:endParaRPr>
                    </a:p>
                  </a:txBody>
                  <a:tcPr/>
                </a:tc>
                <a:tc>
                  <a:txBody>
                    <a:bodyPr/>
                    <a:lstStyle/>
                    <a:p>
                      <a:pPr algn="just"/>
                      <a:r>
                        <a:rPr lang="en-GB" sz="2000" dirty="0" smtClean="0">
                          <a:latin typeface="Proxima Nova" panose="020B0604020202020204" charset="0"/>
                        </a:rPr>
                        <a:t>CONTRIBUTOR</a:t>
                      </a:r>
                      <a:endParaRPr lang="en-GB" sz="2000" dirty="0">
                        <a:latin typeface="Proxima Nova" panose="020B0604020202020204" charset="0"/>
                      </a:endParaRPr>
                    </a:p>
                  </a:txBody>
                  <a:tcPr/>
                </a:tc>
                <a:tc>
                  <a:txBody>
                    <a:bodyPr/>
                    <a:lstStyle/>
                    <a:p>
                      <a:pPr algn="just"/>
                      <a:r>
                        <a:rPr lang="en-GB" sz="2000" dirty="0" smtClean="0">
                          <a:latin typeface="Proxima Nova" panose="020B0604020202020204" charset="0"/>
                        </a:rPr>
                        <a:t>CONTRIBUTION</a:t>
                      </a:r>
                      <a:endParaRPr lang="en-GB" sz="2000" dirty="0">
                        <a:latin typeface="Proxima Nova" panose="020B0604020202020204" charset="0"/>
                      </a:endParaRPr>
                    </a:p>
                  </a:txBody>
                  <a:tcPr/>
                </a:tc>
              </a:tr>
              <a:tr h="338270">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1986</a:t>
                      </a:r>
                    </a:p>
                  </a:txBody>
                  <a:tcPr marL="68580" marR="68580" marT="0" marB="0"/>
                </a:tc>
                <a:tc>
                  <a:txBody>
                    <a:bodyPr/>
                    <a:lstStyle/>
                    <a:p>
                      <a:pPr algn="just">
                        <a:lnSpc>
                          <a:spcPct val="150000"/>
                        </a:lnSpc>
                        <a:spcAft>
                          <a:spcPts val="0"/>
                        </a:spcAft>
                      </a:pPr>
                      <a:r>
                        <a:rPr lang="en-GB" sz="2000">
                          <a:effectLst/>
                          <a:latin typeface="Proxima Nova" panose="020B0604020202020204" charset="0"/>
                          <a:ea typeface="Calibri" panose="020F0502020204030204" pitchFamily="34" charset="0"/>
                          <a:cs typeface="Times New Roman" panose="02020603050405020304" pitchFamily="18" charset="0"/>
                        </a:rPr>
                        <a:t>Michael I. Jordan </a:t>
                      </a:r>
                    </a:p>
                  </a:txBody>
                  <a:tcPr marL="68580" marR="68580" marT="0" marB="0"/>
                </a:tc>
                <a:tc>
                  <a:txBody>
                    <a:bodyPr/>
                    <a:lstStyle/>
                    <a:p>
                      <a:pPr algn="just">
                        <a:lnSpc>
                          <a:spcPct val="150000"/>
                        </a:lnSpc>
                        <a:spcAft>
                          <a:spcPts val="0"/>
                        </a:spcAft>
                      </a:pPr>
                      <a:r>
                        <a:rPr lang="en-GB" sz="2000">
                          <a:effectLst/>
                          <a:latin typeface="Proxima Nova" panose="020B0604020202020204" charset="0"/>
                          <a:ea typeface="Calibri" panose="020F0502020204030204" pitchFamily="34" charset="0"/>
                          <a:cs typeface="Times New Roman" panose="02020603050405020304" pitchFamily="18" charset="0"/>
                        </a:rPr>
                        <a:t>Recurrent Neural Networks</a:t>
                      </a:r>
                    </a:p>
                  </a:txBody>
                  <a:tcPr marL="68580" marR="68580" marT="0" marB="0"/>
                </a:tc>
              </a:tr>
              <a:tr h="338270">
                <a:tc>
                  <a:txBody>
                    <a:bodyPr/>
                    <a:lstStyle/>
                    <a:p>
                      <a:pPr algn="just">
                        <a:lnSpc>
                          <a:spcPct val="150000"/>
                        </a:lnSpc>
                        <a:spcAft>
                          <a:spcPts val="0"/>
                        </a:spcAft>
                      </a:pPr>
                      <a:r>
                        <a:rPr lang="en-GB" sz="2000">
                          <a:effectLst/>
                          <a:latin typeface="Proxima Nova" panose="020B0604020202020204" charset="0"/>
                          <a:ea typeface="Calibri" panose="020F0502020204030204" pitchFamily="34" charset="0"/>
                          <a:cs typeface="Times New Roman" panose="02020603050405020304" pitchFamily="18" charset="0"/>
                        </a:rPr>
                        <a:t>1990 </a:t>
                      </a:r>
                    </a:p>
                  </a:txBody>
                  <a:tcPr marL="68580" marR="68580" marT="0" marB="0"/>
                </a:tc>
                <a:tc>
                  <a:txBody>
                    <a:bodyPr/>
                    <a:lstStyle/>
                    <a:p>
                      <a:pPr algn="just">
                        <a:lnSpc>
                          <a:spcPct val="150000"/>
                        </a:lnSpc>
                        <a:spcAft>
                          <a:spcPts val="0"/>
                        </a:spcAft>
                      </a:pPr>
                      <a:r>
                        <a:rPr lang="en-GB" sz="2000">
                          <a:effectLst/>
                          <a:latin typeface="Proxima Nova" panose="020B0604020202020204" charset="0"/>
                          <a:ea typeface="Calibri" panose="020F0502020204030204" pitchFamily="34" charset="0"/>
                          <a:cs typeface="Times New Roman" panose="02020603050405020304" pitchFamily="18" charset="0"/>
                        </a:rPr>
                        <a:t>Yann LeCun</a:t>
                      </a:r>
                    </a:p>
                  </a:txBody>
                  <a:tcPr marL="68580" marR="68580" marT="0" marB="0"/>
                </a:tc>
                <a:tc>
                  <a:txBody>
                    <a:bodyPr/>
                    <a:lstStyle/>
                    <a:p>
                      <a:pPr algn="just">
                        <a:lnSpc>
                          <a:spcPct val="150000"/>
                        </a:lnSpc>
                        <a:spcAft>
                          <a:spcPts val="0"/>
                        </a:spcAft>
                      </a:pPr>
                      <a:r>
                        <a:rPr lang="en-GB" sz="2000" dirty="0" err="1">
                          <a:effectLst/>
                          <a:latin typeface="Proxima Nova" panose="020B0604020202020204" charset="0"/>
                          <a:ea typeface="Calibri" panose="020F0502020204030204" pitchFamily="34" charset="0"/>
                          <a:cs typeface="Times New Roman" panose="02020603050405020304" pitchFamily="18" charset="0"/>
                        </a:rPr>
                        <a:t>LeNet</a:t>
                      </a:r>
                      <a:r>
                        <a:rPr lang="en-GB" sz="2000" dirty="0">
                          <a:effectLst/>
                          <a:latin typeface="Proxima Nova" panose="020B0604020202020204" charset="0"/>
                          <a:ea typeface="Calibri" panose="020F0502020204030204" pitchFamily="34" charset="0"/>
                          <a:cs typeface="Times New Roman" panose="02020603050405020304" pitchFamily="18" charset="0"/>
                        </a:rPr>
                        <a:t> – Proved the feasibility of deep neural networks in practice</a:t>
                      </a:r>
                    </a:p>
                  </a:txBody>
                  <a:tcPr marL="68580" marR="68580" marT="0" marB="0"/>
                </a:tc>
              </a:tr>
              <a:tr h="506519">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1997</a:t>
                      </a:r>
                    </a:p>
                  </a:txBody>
                  <a:tcPr marL="68580" marR="68580" marT="0" marB="0"/>
                </a:tc>
                <a:tc>
                  <a:txBody>
                    <a:bodyPr/>
                    <a:lstStyle/>
                    <a:p>
                      <a:pPr algn="just">
                        <a:lnSpc>
                          <a:spcPct val="150000"/>
                        </a:lnSpc>
                        <a:spcAft>
                          <a:spcPts val="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a:t>
                      </a:r>
                      <a:r>
                        <a:rPr lang="en-GB" sz="2000" dirty="0" err="1">
                          <a:effectLst/>
                          <a:latin typeface="Proxima Nova" panose="020B0604020202020204" charset="0"/>
                          <a:ea typeface="Calibri" panose="020F0502020204030204" pitchFamily="34" charset="0"/>
                          <a:cs typeface="Times New Roman" panose="02020603050405020304" pitchFamily="18" charset="0"/>
                        </a:rPr>
                        <a:t>Hochreiter</a:t>
                      </a:r>
                      <a:r>
                        <a:rPr lang="en-GB" sz="2000" dirty="0">
                          <a:effectLst/>
                          <a:latin typeface="Proxima Nova" panose="020B0604020202020204" charset="0"/>
                          <a:ea typeface="Calibri" panose="020F0502020204030204" pitchFamily="34" charset="0"/>
                          <a:cs typeface="Times New Roman" panose="02020603050405020304" pitchFamily="18" charset="0"/>
                        </a:rPr>
                        <a:t> &amp; </a:t>
                      </a:r>
                      <a:r>
                        <a:rPr lang="en-GB" sz="2000" dirty="0" err="1">
                          <a:effectLst/>
                          <a:latin typeface="Proxima Nova" panose="020B0604020202020204" charset="0"/>
                          <a:ea typeface="Calibri" panose="020F0502020204030204" pitchFamily="34" charset="0"/>
                          <a:cs typeface="Times New Roman" panose="02020603050405020304" pitchFamily="18" charset="0"/>
                        </a:rPr>
                        <a:t>Schmidhuber</a:t>
                      </a:r>
                      <a:r>
                        <a:rPr lang="en-GB" sz="2000" dirty="0">
                          <a:effectLst/>
                          <a:latin typeface="Proxima Nova" panose="020B0604020202020204" charset="0"/>
                          <a:ea typeface="Calibri" panose="020F0502020204030204" pitchFamily="34" charset="0"/>
                          <a:cs typeface="Times New Roman" panose="02020603050405020304" pitchFamily="18" charset="0"/>
                        </a:rPr>
                        <a:t>, 1997)</a:t>
                      </a: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Long short-term memory (LSTM) and solved the problem of vanishing gradient in recurrent neural networks</a:t>
                      </a:r>
                    </a:p>
                  </a:txBody>
                  <a:tcPr marL="68580" marR="68580" marT="0" marB="0"/>
                </a:tc>
              </a:tr>
            </a:tbl>
          </a:graphicData>
        </a:graphic>
      </p:graphicFrame>
    </p:spTree>
    <p:extLst>
      <p:ext uri="{BB962C8B-B14F-4D97-AF65-F5344CB8AC3E}">
        <p14:creationId xmlns:p14="http://schemas.microsoft.com/office/powerpoint/2010/main" val="293168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231" y="87674"/>
            <a:ext cx="8520599" cy="572699"/>
          </a:xfrm>
        </p:spPr>
        <p:txBody>
          <a:bodyPr/>
          <a:lstStyle/>
          <a:p>
            <a:r>
              <a:rPr lang="en-GB" b="1" dirty="0" smtClean="0"/>
              <a:t>Deep Learning Overview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12</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3583375908"/>
              </p:ext>
            </p:extLst>
          </p:nvPr>
        </p:nvGraphicFramePr>
        <p:xfrm>
          <a:off x="343231" y="828539"/>
          <a:ext cx="8520600" cy="3657600"/>
        </p:xfrm>
        <a:graphic>
          <a:graphicData uri="http://schemas.openxmlformats.org/drawingml/2006/table">
            <a:tbl>
              <a:tblPr firstRow="1" bandRow="1">
                <a:tableStyleId>{5C22544A-7EE6-4342-B048-85BDC9FD1C3A}</a:tableStyleId>
              </a:tblPr>
              <a:tblGrid>
                <a:gridCol w="1219152"/>
                <a:gridCol w="2650733"/>
                <a:gridCol w="4650715"/>
              </a:tblGrid>
              <a:tr h="425967">
                <a:tc>
                  <a:txBody>
                    <a:bodyPr/>
                    <a:lstStyle/>
                    <a:p>
                      <a:pPr algn="just">
                        <a:lnSpc>
                          <a:spcPct val="150000"/>
                        </a:lnSpc>
                        <a:spcAft>
                          <a:spcPts val="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YEAR</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CONTRIBUTOR</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CONTRIBUTION</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1120044">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2006</a:t>
                      </a:r>
                    </a:p>
                  </a:txBody>
                  <a:tcPr marL="68580" marR="68580" marT="0" marB="0"/>
                </a:tc>
                <a:tc>
                  <a:txBody>
                    <a:bodyPr/>
                    <a:lstStyle/>
                    <a:p>
                      <a:pPr algn="just">
                        <a:lnSpc>
                          <a:spcPct val="150000"/>
                        </a:lnSpc>
                        <a:spcAft>
                          <a:spcPts val="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Geoffrey</a:t>
                      </a:r>
                      <a:r>
                        <a:rPr lang="en-GB" sz="2000" baseline="0" dirty="0" smtClean="0">
                          <a:effectLst/>
                          <a:latin typeface="Proxima Nova" panose="020B0604020202020204" charset="0"/>
                          <a:ea typeface="Calibri" panose="020F0502020204030204" pitchFamily="34" charset="0"/>
                          <a:cs typeface="Times New Roman" panose="02020603050405020304" pitchFamily="18" charset="0"/>
                        </a:rPr>
                        <a:t> </a:t>
                      </a:r>
                      <a:r>
                        <a:rPr lang="en-GB" sz="2000" dirty="0" smtClean="0">
                          <a:effectLst/>
                          <a:latin typeface="Proxima Nova" panose="020B0604020202020204" charset="0"/>
                          <a:ea typeface="Calibri" panose="020F0502020204030204" pitchFamily="34" charset="0"/>
                          <a:cs typeface="Times New Roman" panose="02020603050405020304" pitchFamily="18" charset="0"/>
                        </a:rPr>
                        <a:t>Hinton (Hinton</a:t>
                      </a:r>
                      <a:r>
                        <a:rPr lang="en-GB" sz="2000" dirty="0">
                          <a:effectLst/>
                          <a:latin typeface="Proxima Nova" panose="020B0604020202020204" charset="0"/>
                          <a:ea typeface="Calibri" panose="020F0502020204030204" pitchFamily="34" charset="0"/>
                          <a:cs typeface="Times New Roman" panose="02020603050405020304" pitchFamily="18" charset="0"/>
                        </a:rPr>
                        <a:t>, </a:t>
                      </a:r>
                      <a:r>
                        <a:rPr lang="en-GB" sz="2000" dirty="0" err="1">
                          <a:effectLst/>
                          <a:latin typeface="Proxima Nova" panose="020B0604020202020204" charset="0"/>
                          <a:ea typeface="Calibri" panose="020F0502020204030204" pitchFamily="34" charset="0"/>
                          <a:cs typeface="Times New Roman" panose="02020603050405020304" pitchFamily="18" charset="0"/>
                        </a:rPr>
                        <a:t>Osindero</a:t>
                      </a:r>
                      <a:r>
                        <a:rPr lang="en-GB" sz="2000" dirty="0">
                          <a:effectLst/>
                          <a:latin typeface="Proxima Nova" panose="020B0604020202020204" charset="0"/>
                          <a:ea typeface="Calibri" panose="020F0502020204030204" pitchFamily="34" charset="0"/>
                          <a:cs typeface="Times New Roman" panose="02020603050405020304" pitchFamily="18" charset="0"/>
                        </a:rPr>
                        <a:t>, &amp; </a:t>
                      </a:r>
                      <a:r>
                        <a:rPr lang="en-GB" sz="2000" dirty="0" err="1">
                          <a:effectLst/>
                          <a:latin typeface="Proxima Nova" panose="020B0604020202020204" charset="0"/>
                          <a:ea typeface="Calibri" panose="020F0502020204030204" pitchFamily="34" charset="0"/>
                          <a:cs typeface="Times New Roman" panose="02020603050405020304" pitchFamily="18" charset="0"/>
                        </a:rPr>
                        <a:t>Teh</a:t>
                      </a:r>
                      <a:r>
                        <a:rPr lang="en-GB" sz="2000" dirty="0">
                          <a:effectLst/>
                          <a:latin typeface="Proxima Nova" panose="020B0604020202020204" charset="0"/>
                          <a:ea typeface="Calibri" panose="020F0502020204030204" pitchFamily="34" charset="0"/>
                          <a:cs typeface="Times New Roman" panose="02020603050405020304" pitchFamily="18" charset="0"/>
                        </a:rPr>
                        <a:t>, 2006)</a:t>
                      </a: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Deep Belief Networks, also introduced layer-wise </a:t>
                      </a:r>
                      <a:r>
                        <a:rPr lang="en-GB" sz="2000" dirty="0" smtClean="0">
                          <a:effectLst/>
                          <a:latin typeface="Proxima Nova" panose="020B0604020202020204" charset="0"/>
                          <a:ea typeface="Calibri" panose="020F0502020204030204" pitchFamily="34" charset="0"/>
                          <a:cs typeface="Times New Roman" panose="02020603050405020304" pitchFamily="18" charset="0"/>
                        </a:rPr>
                        <a:t>pre-training </a:t>
                      </a:r>
                      <a:r>
                        <a:rPr lang="en-GB" sz="2000" dirty="0">
                          <a:effectLst/>
                          <a:latin typeface="Proxima Nova" panose="020B0604020202020204" charset="0"/>
                          <a:ea typeface="Calibri" panose="020F0502020204030204" pitchFamily="34" charset="0"/>
                          <a:cs typeface="Times New Roman" panose="02020603050405020304" pitchFamily="18" charset="0"/>
                        </a:rPr>
                        <a:t>technique, opened current deep learning era.</a:t>
                      </a:r>
                    </a:p>
                  </a:txBody>
                  <a:tcPr marL="68580" marR="68580" marT="0" marB="0"/>
                </a:tc>
              </a:tr>
              <a:tr h="768982">
                <a:tc>
                  <a:txBody>
                    <a:bodyPr/>
                    <a:lstStyle/>
                    <a:p>
                      <a:pPr algn="just">
                        <a:lnSpc>
                          <a:spcPct val="150000"/>
                        </a:lnSpc>
                        <a:spcAft>
                          <a:spcPts val="0"/>
                        </a:spcAft>
                      </a:pPr>
                      <a:r>
                        <a:rPr lang="en-GB" sz="2000">
                          <a:effectLst/>
                          <a:latin typeface="Proxima Nova" panose="020B0604020202020204" charset="0"/>
                          <a:ea typeface="Calibri" panose="020F0502020204030204" pitchFamily="34" charset="0"/>
                          <a:cs typeface="Times New Roman" panose="02020603050405020304" pitchFamily="18" charset="0"/>
                        </a:rPr>
                        <a:t>2009</a:t>
                      </a: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a:t>
                      </a:r>
                      <a:r>
                        <a:rPr lang="en-GB" sz="2000" dirty="0" err="1">
                          <a:effectLst/>
                          <a:latin typeface="Proxima Nova" panose="020B0604020202020204" charset="0"/>
                          <a:ea typeface="Calibri" panose="020F0502020204030204" pitchFamily="34" charset="0"/>
                          <a:cs typeface="Times New Roman" panose="02020603050405020304" pitchFamily="18" charset="0"/>
                        </a:rPr>
                        <a:t>Salakhutdinov</a:t>
                      </a:r>
                      <a:r>
                        <a:rPr lang="en-GB" sz="2000" dirty="0">
                          <a:effectLst/>
                          <a:latin typeface="Proxima Nova" panose="020B0604020202020204" charset="0"/>
                          <a:ea typeface="Calibri" panose="020F0502020204030204" pitchFamily="34" charset="0"/>
                          <a:cs typeface="Times New Roman" panose="02020603050405020304" pitchFamily="18" charset="0"/>
                        </a:rPr>
                        <a:t> &amp; Hinton, 2009)</a:t>
                      </a: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Deep Boltzmann Machines</a:t>
                      </a:r>
                    </a:p>
                  </a:txBody>
                  <a:tcPr marL="68580" marR="68580" marT="0" marB="0"/>
                </a:tc>
              </a:tr>
              <a:tr h="768982">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2012</a:t>
                      </a:r>
                    </a:p>
                  </a:txBody>
                  <a:tcPr marL="68580" marR="68580" marT="0" marB="0"/>
                </a:tc>
                <a:tc>
                  <a:txBody>
                    <a:bodyPr/>
                    <a:lstStyle/>
                    <a:p>
                      <a:pPr algn="just">
                        <a:lnSpc>
                          <a:spcPct val="150000"/>
                        </a:lnSpc>
                        <a:spcAft>
                          <a:spcPts val="0"/>
                        </a:spcAft>
                      </a:pPr>
                      <a:r>
                        <a:rPr lang="en-GB" sz="2000" dirty="0" smtClean="0">
                          <a:solidFill>
                            <a:srgbClr val="000000"/>
                          </a:solidFill>
                          <a:effectLst/>
                          <a:latin typeface="Proxima Nova" panose="020B0604020202020204" charset="0"/>
                          <a:ea typeface="Calibri" panose="020F0502020204030204" pitchFamily="34" charset="0"/>
                          <a:cs typeface="Times New Roman" panose="02020603050405020304" pitchFamily="18" charset="0"/>
                        </a:rPr>
                        <a:t>(Srivastava</a:t>
                      </a:r>
                      <a:r>
                        <a:rPr lang="en-GB" sz="2000" baseline="0" dirty="0" smtClean="0">
                          <a:solidFill>
                            <a:srgbClr val="000000"/>
                          </a:solidFill>
                          <a:effectLst/>
                          <a:latin typeface="Proxima Nova" panose="020B0604020202020204" charset="0"/>
                          <a:ea typeface="Calibri" panose="020F0502020204030204" pitchFamily="34" charset="0"/>
                          <a:cs typeface="Times New Roman" panose="02020603050405020304" pitchFamily="18" charset="0"/>
                        </a:rPr>
                        <a:t> et al.</a:t>
                      </a:r>
                      <a:r>
                        <a:rPr lang="en-GB" sz="2000" dirty="0" smtClean="0">
                          <a:solidFill>
                            <a:srgbClr val="000000"/>
                          </a:solidFill>
                          <a:effectLst/>
                          <a:latin typeface="Proxima Nova" panose="020B0604020202020204" charset="0"/>
                          <a:ea typeface="Calibri" panose="020F0502020204030204" pitchFamily="34" charset="0"/>
                          <a:cs typeface="Times New Roman" panose="02020603050405020304" pitchFamily="18" charset="0"/>
                        </a:rPr>
                        <a:t>, </a:t>
                      </a:r>
                      <a:r>
                        <a:rPr lang="en-GB" sz="2000" dirty="0">
                          <a:solidFill>
                            <a:srgbClr val="000000"/>
                          </a:solidFill>
                          <a:effectLst/>
                          <a:latin typeface="Proxima Nova" panose="020B0604020202020204" charset="0"/>
                          <a:ea typeface="Calibri" panose="020F0502020204030204" pitchFamily="34" charset="0"/>
                          <a:cs typeface="Times New Roman" panose="02020603050405020304" pitchFamily="18" charset="0"/>
                        </a:rPr>
                        <a:t>2014)</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a:effectLst/>
                          <a:latin typeface="Proxima Nova" panose="020B0604020202020204" charset="0"/>
                          <a:ea typeface="Calibri" panose="020F0502020204030204" pitchFamily="34" charset="0"/>
                          <a:cs typeface="Times New Roman" panose="02020603050405020304" pitchFamily="18" charset="0"/>
                        </a:rPr>
                        <a:t>Dropout - an </a:t>
                      </a:r>
                      <a:r>
                        <a:rPr lang="en-GB" sz="2000" dirty="0" smtClean="0">
                          <a:effectLst/>
                          <a:latin typeface="Proxima Nova" panose="020B0604020202020204" charset="0"/>
                          <a:ea typeface="Calibri" panose="020F0502020204030204" pitchFamily="34" charset="0"/>
                          <a:cs typeface="Times New Roman" panose="02020603050405020304" pitchFamily="18" charset="0"/>
                        </a:rPr>
                        <a:t>efficient way of training neural networks</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6"/>
          <p:cNvSpPr/>
          <p:nvPr/>
        </p:nvSpPr>
        <p:spPr>
          <a:xfrm>
            <a:off x="343231" y="4792375"/>
            <a:ext cx="2773516" cy="307777"/>
          </a:xfrm>
          <a:prstGeom prst="rect">
            <a:avLst/>
          </a:prstGeom>
        </p:spPr>
        <p:txBody>
          <a:bodyPr wrap="none">
            <a:spAutoFit/>
          </a:bodyPr>
          <a:lstStyle/>
          <a:p>
            <a:r>
              <a:rPr lang="en-GB" dirty="0" smtClean="0">
                <a:latin typeface="Proxima Nova" panose="020B0604020202020204" charset="0"/>
                <a:ea typeface="Calibri" panose="020F0502020204030204" pitchFamily="34" charset="0"/>
              </a:rPr>
              <a:t>Source: (Wang, Raj, &amp; Xing, 2017)</a:t>
            </a:r>
            <a:endParaRPr lang="en-GB" dirty="0">
              <a:latin typeface="Proxima Nova" panose="020B0604020202020204" charset="0"/>
            </a:endParaRPr>
          </a:p>
        </p:txBody>
      </p:sp>
      <p:sp>
        <p:nvSpPr>
          <p:cNvPr id="8" name="Shape 403"/>
          <p:cNvSpPr txBox="1"/>
          <p:nvPr/>
        </p:nvSpPr>
        <p:spPr>
          <a:xfrm>
            <a:off x="311700" y="4512946"/>
            <a:ext cx="6219600" cy="279600"/>
          </a:xfrm>
          <a:prstGeom prst="rect">
            <a:avLst/>
          </a:prstGeom>
          <a:noFill/>
          <a:ln>
            <a:noFill/>
          </a:ln>
        </p:spPr>
        <p:txBody>
          <a:bodyPr lIns="91425" tIns="91425" rIns="91425" bIns="91425" anchor="ctr" anchorCtr="0">
            <a:noAutofit/>
          </a:bodyPr>
          <a:lstStyle/>
          <a:p>
            <a:pPr lvl="0" rtl="0">
              <a:spcBef>
                <a:spcPts val="0"/>
              </a:spcBef>
              <a:buNone/>
            </a:pPr>
            <a:r>
              <a:rPr lang="en" sz="1500" b="1" dirty="0" smtClean="0">
                <a:solidFill>
                  <a:schemeClr val="tx1"/>
                </a:solidFill>
                <a:latin typeface="Proxima Nova" panose="020B0604020202020204" charset="0"/>
              </a:rPr>
              <a:t>Table 1: Brief history of deep learning</a:t>
            </a:r>
            <a:endParaRPr lang="en" sz="1500" b="1" dirty="0">
              <a:solidFill>
                <a:schemeClr val="tx1"/>
              </a:solidFill>
            </a:endParaRPr>
          </a:p>
        </p:txBody>
      </p:sp>
    </p:spTree>
    <p:extLst>
      <p:ext uri="{BB962C8B-B14F-4D97-AF65-F5344CB8AC3E}">
        <p14:creationId xmlns:p14="http://schemas.microsoft.com/office/powerpoint/2010/main" val="618128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6"/>
            <a:ext cx="8520599" cy="572699"/>
          </a:xfrm>
        </p:spPr>
        <p:txBody>
          <a:bodyPr/>
          <a:lstStyle/>
          <a:p>
            <a:r>
              <a:rPr lang="en-GB" b="1" dirty="0" smtClean="0"/>
              <a:t>Literature Review cont.</a:t>
            </a:r>
            <a:endParaRPr lang="en-GB" b="1" dirty="0"/>
          </a:p>
        </p:txBody>
      </p:sp>
      <p:sp>
        <p:nvSpPr>
          <p:cNvPr id="3" name="Text Placeholder 2"/>
          <p:cNvSpPr>
            <a:spLocks noGrp="1"/>
          </p:cNvSpPr>
          <p:nvPr>
            <p:ph type="body" idx="1"/>
          </p:nvPr>
        </p:nvSpPr>
        <p:spPr>
          <a:xfrm>
            <a:off x="311699" y="818955"/>
            <a:ext cx="8520599" cy="3416400"/>
          </a:xfrm>
        </p:spPr>
        <p:txBody>
          <a:bodyPr/>
          <a:lstStyle/>
          <a:p>
            <a:r>
              <a:rPr lang="en-GB" sz="2400" i="1" dirty="0" err="1" smtClean="0">
                <a:solidFill>
                  <a:schemeClr val="tx1"/>
                </a:solidFill>
              </a:rPr>
              <a:t>AlexNet</a:t>
            </a:r>
            <a:r>
              <a:rPr lang="en-GB" sz="2400" i="1" dirty="0" smtClean="0">
                <a:solidFill>
                  <a:schemeClr val="tx1"/>
                </a:solidFill>
              </a:rPr>
              <a:t> (2012) </a:t>
            </a:r>
          </a:p>
          <a:p>
            <a:pPr marL="285750" indent="-285750" algn="just">
              <a:buFont typeface="Wingdings" panose="05000000000000000000" pitchFamily="2" charset="2"/>
              <a:buChar char="Ø"/>
            </a:pPr>
            <a:r>
              <a:rPr lang="en-US" sz="2400" dirty="0">
                <a:solidFill>
                  <a:schemeClr val="tx1"/>
                </a:solidFill>
              </a:rPr>
              <a:t>Trained the network on </a:t>
            </a:r>
            <a:r>
              <a:rPr lang="en-US" sz="2400" dirty="0" err="1">
                <a:solidFill>
                  <a:schemeClr val="tx1"/>
                </a:solidFill>
              </a:rPr>
              <a:t>ImageNet</a:t>
            </a:r>
            <a:r>
              <a:rPr lang="en-US" sz="2400" dirty="0">
                <a:solidFill>
                  <a:schemeClr val="tx1"/>
                </a:solidFill>
              </a:rPr>
              <a:t> data, which contained over </a:t>
            </a:r>
            <a:r>
              <a:rPr lang="en-US" sz="2400" b="1" dirty="0">
                <a:solidFill>
                  <a:schemeClr val="tx1"/>
                </a:solidFill>
              </a:rPr>
              <a:t>15 million </a:t>
            </a:r>
            <a:r>
              <a:rPr lang="en-US" sz="2400" dirty="0">
                <a:solidFill>
                  <a:schemeClr val="tx1"/>
                </a:solidFill>
              </a:rPr>
              <a:t>annotated images from a total of over </a:t>
            </a:r>
            <a:r>
              <a:rPr lang="en-US" sz="2400" b="1" dirty="0">
                <a:solidFill>
                  <a:schemeClr val="tx1"/>
                </a:solidFill>
              </a:rPr>
              <a:t>22,000 </a:t>
            </a:r>
            <a:r>
              <a:rPr lang="en-US" sz="2400" dirty="0">
                <a:solidFill>
                  <a:schemeClr val="tx1"/>
                </a:solidFill>
              </a:rPr>
              <a:t>categories</a:t>
            </a:r>
            <a:r>
              <a:rPr lang="en-US" sz="2400" dirty="0" smtClean="0">
                <a:solidFill>
                  <a:schemeClr val="tx1"/>
                </a:solidFill>
              </a:rPr>
              <a:t>.</a:t>
            </a:r>
          </a:p>
          <a:p>
            <a:pPr marL="285750" indent="-285750" algn="just">
              <a:buFont typeface="Wingdings" panose="05000000000000000000" pitchFamily="2" charset="2"/>
              <a:buChar char="Ø"/>
            </a:pPr>
            <a:r>
              <a:rPr lang="en-US" sz="2400" dirty="0">
                <a:solidFill>
                  <a:schemeClr val="tx1"/>
                </a:solidFill>
              </a:rPr>
              <a:t>Used</a:t>
            </a:r>
            <a:r>
              <a:rPr lang="en-US" sz="2400" b="1" dirty="0">
                <a:solidFill>
                  <a:schemeClr val="tx1"/>
                </a:solidFill>
              </a:rPr>
              <a:t> </a:t>
            </a:r>
            <a:r>
              <a:rPr lang="en-US" sz="2400" b="1" dirty="0" smtClean="0">
                <a:solidFill>
                  <a:schemeClr val="tx1"/>
                </a:solidFill>
              </a:rPr>
              <a:t>Rectified Linear Units (</a:t>
            </a:r>
            <a:r>
              <a:rPr lang="en-US" sz="2400" b="1" dirty="0" err="1" smtClean="0">
                <a:solidFill>
                  <a:schemeClr val="tx1"/>
                </a:solidFill>
              </a:rPr>
              <a:t>ReLU</a:t>
            </a:r>
            <a:r>
              <a:rPr lang="en-US" sz="2400" b="1" dirty="0" smtClean="0">
                <a:solidFill>
                  <a:schemeClr val="tx1"/>
                </a:solidFill>
              </a:rPr>
              <a:t>) </a:t>
            </a:r>
            <a:r>
              <a:rPr lang="en-US" sz="2400" dirty="0">
                <a:solidFill>
                  <a:schemeClr val="tx1"/>
                </a:solidFill>
              </a:rPr>
              <a:t>for the nonlinearity functions (Found to decrease training time as </a:t>
            </a:r>
            <a:r>
              <a:rPr lang="en-US" sz="2400" dirty="0" err="1">
                <a:solidFill>
                  <a:schemeClr val="tx1"/>
                </a:solidFill>
              </a:rPr>
              <a:t>ReLUs</a:t>
            </a:r>
            <a:r>
              <a:rPr lang="en-US" sz="2400" dirty="0">
                <a:solidFill>
                  <a:schemeClr val="tx1"/>
                </a:solidFill>
              </a:rPr>
              <a:t> are several times faster than the conventional </a:t>
            </a:r>
            <a:r>
              <a:rPr lang="en-US" sz="2400" dirty="0" err="1">
                <a:solidFill>
                  <a:schemeClr val="tx1"/>
                </a:solidFill>
              </a:rPr>
              <a:t>tanh</a:t>
            </a:r>
            <a:r>
              <a:rPr lang="en-US" sz="2400" dirty="0">
                <a:solidFill>
                  <a:schemeClr val="tx1"/>
                </a:solidFill>
              </a:rPr>
              <a:t> function</a:t>
            </a:r>
            <a:r>
              <a:rPr lang="en-US" sz="2400" dirty="0" smtClean="0">
                <a:solidFill>
                  <a:schemeClr val="tx1"/>
                </a:solidFill>
              </a:rPr>
              <a:t>).</a:t>
            </a:r>
          </a:p>
          <a:p>
            <a:pPr marL="285750" indent="-285750" algn="just">
              <a:buFont typeface="Wingdings" panose="05000000000000000000" pitchFamily="2" charset="2"/>
              <a:buChar char="Ø"/>
            </a:pPr>
            <a:r>
              <a:rPr lang="en-US" sz="2400" dirty="0">
                <a:solidFill>
                  <a:schemeClr val="tx1"/>
                </a:solidFill>
              </a:rPr>
              <a:t>Trained on two GTX 580 GPUs for </a:t>
            </a:r>
            <a:r>
              <a:rPr lang="en-US" sz="2400" b="1" dirty="0">
                <a:solidFill>
                  <a:schemeClr val="tx1"/>
                </a:solidFill>
              </a:rPr>
              <a:t>five to six days</a:t>
            </a:r>
            <a:r>
              <a:rPr lang="en-US" sz="2400" dirty="0">
                <a:solidFill>
                  <a:schemeClr val="tx1"/>
                </a:solidFill>
              </a:rPr>
              <a:t>.</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3764338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8184"/>
            <a:ext cx="8520599" cy="572699"/>
          </a:xfrm>
        </p:spPr>
        <p:txBody>
          <a:bodyPr/>
          <a:lstStyle/>
          <a:p>
            <a:r>
              <a:rPr lang="en-GB" b="1" dirty="0"/>
              <a:t>Literature Review </a:t>
            </a:r>
            <a:r>
              <a:rPr lang="en-GB" b="1" dirty="0" smtClean="0"/>
              <a:t>cont.</a:t>
            </a:r>
            <a:endParaRPr lang="en-GB" b="1" dirty="0"/>
          </a:p>
        </p:txBody>
      </p:sp>
      <p:sp>
        <p:nvSpPr>
          <p:cNvPr id="3" name="Text Placeholder 2"/>
          <p:cNvSpPr>
            <a:spLocks noGrp="1"/>
          </p:cNvSpPr>
          <p:nvPr>
            <p:ph type="body" idx="1"/>
          </p:nvPr>
        </p:nvSpPr>
        <p:spPr>
          <a:xfrm>
            <a:off x="311700" y="870580"/>
            <a:ext cx="8520599" cy="3416400"/>
          </a:xfrm>
        </p:spPr>
        <p:txBody>
          <a:bodyPr/>
          <a:lstStyle/>
          <a:p>
            <a:pPr algn="just"/>
            <a:r>
              <a:rPr lang="en-GB" sz="2400" i="1" dirty="0" smtClean="0">
                <a:solidFill>
                  <a:schemeClr val="tx1"/>
                </a:solidFill>
              </a:rPr>
              <a:t>ZF Net (2013)</a:t>
            </a:r>
          </a:p>
          <a:p>
            <a:pPr marL="285750" indent="-285750" algn="just">
              <a:buFont typeface="Wingdings" panose="05000000000000000000" pitchFamily="2" charset="2"/>
              <a:buChar char="Ø"/>
            </a:pPr>
            <a:r>
              <a:rPr lang="en-US" sz="2400" dirty="0">
                <a:solidFill>
                  <a:schemeClr val="tx1"/>
                </a:solidFill>
              </a:rPr>
              <a:t>Very similar architecture to </a:t>
            </a:r>
            <a:r>
              <a:rPr lang="en-US" sz="2400" dirty="0" err="1">
                <a:solidFill>
                  <a:schemeClr val="tx1"/>
                </a:solidFill>
              </a:rPr>
              <a:t>AlexNet</a:t>
            </a:r>
            <a:r>
              <a:rPr lang="en-US" sz="2400" dirty="0">
                <a:solidFill>
                  <a:schemeClr val="tx1"/>
                </a:solidFill>
              </a:rPr>
              <a:t>, except for a few minor modifications. </a:t>
            </a:r>
            <a:r>
              <a:rPr lang="en-US" sz="2400" dirty="0" err="1">
                <a:solidFill>
                  <a:schemeClr val="tx1"/>
                </a:solidFill>
              </a:rPr>
              <a:t>AlexNet</a:t>
            </a:r>
            <a:r>
              <a:rPr lang="en-US" sz="2400" dirty="0">
                <a:solidFill>
                  <a:schemeClr val="tx1"/>
                </a:solidFill>
              </a:rPr>
              <a:t> trained on 15 million images, while ZF Net trained on only 1.3 million images. </a:t>
            </a:r>
            <a:endParaRPr lang="en-US" sz="2400" dirty="0" smtClean="0">
              <a:solidFill>
                <a:schemeClr val="tx1"/>
              </a:solidFill>
            </a:endParaRPr>
          </a:p>
          <a:p>
            <a:pPr marL="285750" indent="-285750" algn="just" fontAlgn="base">
              <a:buFont typeface="Wingdings" panose="05000000000000000000" pitchFamily="2" charset="2"/>
              <a:buChar char="Ø"/>
            </a:pPr>
            <a:r>
              <a:rPr lang="en-US" sz="2400" dirty="0" smtClean="0">
                <a:solidFill>
                  <a:schemeClr val="tx1"/>
                </a:solidFill>
              </a:rPr>
              <a:t>Used </a:t>
            </a:r>
            <a:r>
              <a:rPr lang="en-US" sz="2400" dirty="0" err="1">
                <a:solidFill>
                  <a:schemeClr val="tx1"/>
                </a:solidFill>
              </a:rPr>
              <a:t>ReLUs</a:t>
            </a:r>
            <a:r>
              <a:rPr lang="en-US" sz="2400" dirty="0">
                <a:solidFill>
                  <a:schemeClr val="tx1"/>
                </a:solidFill>
              </a:rPr>
              <a:t> for their activation functions, cross-entropy loss for the error function, and trained using batch stochastic gradient descent</a:t>
            </a:r>
            <a:r>
              <a:rPr lang="en-US" sz="2400" dirty="0" smtClean="0">
                <a:solidFill>
                  <a:schemeClr val="tx1"/>
                </a:solidFill>
              </a:rPr>
              <a:t>.</a:t>
            </a:r>
          </a:p>
          <a:p>
            <a:pPr marL="285750" indent="-285750" algn="just" fontAlgn="base">
              <a:buFont typeface="Wingdings" panose="05000000000000000000" pitchFamily="2" charset="2"/>
              <a:buChar char="Ø"/>
            </a:pPr>
            <a:r>
              <a:rPr lang="en-US" sz="2400" dirty="0">
                <a:solidFill>
                  <a:schemeClr val="tx1"/>
                </a:solidFill>
              </a:rPr>
              <a:t>Trained on a GTX 580 GPU for </a:t>
            </a:r>
            <a:r>
              <a:rPr lang="en-US" sz="2400" b="1" dirty="0">
                <a:solidFill>
                  <a:schemeClr val="tx1"/>
                </a:solidFill>
              </a:rPr>
              <a:t>twelve days</a:t>
            </a:r>
            <a:r>
              <a:rPr lang="en-US" sz="2400" dirty="0">
                <a:solidFill>
                  <a:schemeClr val="tx1"/>
                </a:solidFill>
              </a:rPr>
              <a:t>.</a:t>
            </a:r>
          </a:p>
          <a:p>
            <a:pPr fontAlgn="base"/>
            <a:endParaRPr lang="en-US"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2931207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168528"/>
            <a:ext cx="8520599" cy="572699"/>
          </a:xfrm>
        </p:spPr>
        <p:txBody>
          <a:bodyPr/>
          <a:lstStyle/>
          <a:p>
            <a:r>
              <a:rPr lang="en-GB" b="1" dirty="0"/>
              <a:t>Literature Review </a:t>
            </a:r>
            <a:r>
              <a:rPr lang="en-GB" b="1" dirty="0" smtClean="0"/>
              <a:t>cont.</a:t>
            </a:r>
            <a:endParaRPr lang="en-GB" b="1" dirty="0"/>
          </a:p>
        </p:txBody>
      </p:sp>
      <p:sp>
        <p:nvSpPr>
          <p:cNvPr id="3" name="Text Placeholder 2"/>
          <p:cNvSpPr>
            <a:spLocks noGrp="1"/>
          </p:cNvSpPr>
          <p:nvPr>
            <p:ph type="body" idx="1"/>
          </p:nvPr>
        </p:nvSpPr>
        <p:spPr>
          <a:xfrm>
            <a:off x="311699" y="810338"/>
            <a:ext cx="8520599" cy="3416400"/>
          </a:xfrm>
        </p:spPr>
        <p:txBody>
          <a:bodyPr/>
          <a:lstStyle/>
          <a:p>
            <a:r>
              <a:rPr lang="en-GB" sz="2400" i="1" dirty="0" err="1" smtClean="0">
                <a:solidFill>
                  <a:schemeClr val="tx1"/>
                </a:solidFill>
              </a:rPr>
              <a:t>GoogLenet</a:t>
            </a:r>
            <a:r>
              <a:rPr lang="en-GB" sz="2400" i="1" dirty="0" smtClean="0">
                <a:solidFill>
                  <a:schemeClr val="tx1"/>
                </a:solidFill>
              </a:rPr>
              <a:t> (2015)</a:t>
            </a:r>
          </a:p>
          <a:p>
            <a:pPr marL="285750" indent="-285750" algn="just" fontAlgn="base">
              <a:buFont typeface="Wingdings" panose="05000000000000000000" pitchFamily="2" charset="2"/>
              <a:buChar char="Ø"/>
            </a:pPr>
            <a:r>
              <a:rPr lang="en-US" sz="2400" dirty="0">
                <a:solidFill>
                  <a:schemeClr val="tx1"/>
                </a:solidFill>
              </a:rPr>
              <a:t>Used 9 Inception modules in the whole architecture, with over 100 layers in total! </a:t>
            </a:r>
            <a:endParaRPr lang="en-US" sz="2400" dirty="0" smtClean="0">
              <a:solidFill>
                <a:schemeClr val="tx1"/>
              </a:solidFill>
            </a:endParaRPr>
          </a:p>
          <a:p>
            <a:pPr marL="285750" indent="-285750" algn="just" fontAlgn="base">
              <a:buFont typeface="Wingdings" panose="05000000000000000000" pitchFamily="2" charset="2"/>
              <a:buChar char="Ø"/>
            </a:pPr>
            <a:r>
              <a:rPr lang="en-US" sz="2400" dirty="0" smtClean="0">
                <a:solidFill>
                  <a:schemeClr val="tx1"/>
                </a:solidFill>
              </a:rPr>
              <a:t>Uses </a:t>
            </a:r>
            <a:r>
              <a:rPr lang="en-US" sz="2400" dirty="0">
                <a:solidFill>
                  <a:schemeClr val="tx1"/>
                </a:solidFill>
              </a:rPr>
              <a:t>12x fewer parameters than </a:t>
            </a:r>
            <a:r>
              <a:rPr lang="en-US" sz="2400" dirty="0" err="1">
                <a:solidFill>
                  <a:schemeClr val="tx1"/>
                </a:solidFill>
              </a:rPr>
              <a:t>AlexNet</a:t>
            </a:r>
            <a:r>
              <a:rPr lang="en-US" sz="2400" dirty="0" smtClean="0">
                <a:solidFill>
                  <a:schemeClr val="tx1"/>
                </a:solidFill>
              </a:rPr>
              <a:t>.</a:t>
            </a:r>
          </a:p>
          <a:p>
            <a:pPr marL="285750" indent="-285750" algn="just" fontAlgn="base">
              <a:buFont typeface="Wingdings" panose="05000000000000000000" pitchFamily="2" charset="2"/>
              <a:buChar char="Ø"/>
            </a:pPr>
            <a:r>
              <a:rPr lang="en-US" sz="2400" dirty="0">
                <a:solidFill>
                  <a:schemeClr val="tx1"/>
                </a:solidFill>
              </a:rPr>
              <a:t>Trained on </a:t>
            </a:r>
            <a:r>
              <a:rPr lang="en-US" sz="2400" dirty="0" smtClean="0">
                <a:solidFill>
                  <a:schemeClr val="tx1"/>
                </a:solidFill>
              </a:rPr>
              <a:t>a </a:t>
            </a:r>
            <a:r>
              <a:rPr lang="en-US" sz="2400" dirty="0">
                <a:solidFill>
                  <a:schemeClr val="tx1"/>
                </a:solidFill>
              </a:rPr>
              <a:t>few high-end GPUs </a:t>
            </a:r>
            <a:r>
              <a:rPr lang="en-US" sz="2400" b="1" dirty="0">
                <a:solidFill>
                  <a:schemeClr val="tx1"/>
                </a:solidFill>
              </a:rPr>
              <a:t>within a </a:t>
            </a:r>
            <a:r>
              <a:rPr lang="en-US" sz="2400" b="1" dirty="0" smtClean="0">
                <a:solidFill>
                  <a:schemeClr val="tx1"/>
                </a:solidFill>
              </a:rPr>
              <a:t>week</a:t>
            </a:r>
            <a:r>
              <a:rPr lang="en-US" sz="2400" dirty="0" smtClean="0">
                <a:solidFill>
                  <a:schemeClr val="tx1"/>
                </a:solidFill>
              </a:rPr>
              <a:t>.</a:t>
            </a:r>
            <a:endParaRPr lang="en-US" sz="2400" dirty="0">
              <a:solidFill>
                <a:schemeClr val="tx1"/>
              </a:solidFill>
            </a:endParaRPr>
          </a:p>
          <a:p>
            <a:pPr marL="285750" indent="-285750" fontAlgn="base">
              <a:buFont typeface="Wingdings" panose="05000000000000000000" pitchFamily="2" charset="2"/>
              <a:buChar char="Ø"/>
            </a:pPr>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15</a:t>
            </a:fld>
            <a:endParaRPr lang="en"/>
          </a:p>
        </p:txBody>
      </p:sp>
    </p:spTree>
    <p:extLst>
      <p:ext uri="{BB962C8B-B14F-4D97-AF65-F5344CB8AC3E}">
        <p14:creationId xmlns:p14="http://schemas.microsoft.com/office/powerpoint/2010/main" val="2899459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6"/>
            <a:ext cx="8520599" cy="572699"/>
          </a:xfrm>
        </p:spPr>
        <p:txBody>
          <a:bodyPr/>
          <a:lstStyle/>
          <a:p>
            <a:r>
              <a:rPr lang="en-GB" b="1" dirty="0" smtClean="0"/>
              <a:t>Literature Review cont.</a:t>
            </a:r>
            <a:endParaRPr lang="en-GB" b="1" dirty="0"/>
          </a:p>
        </p:txBody>
      </p:sp>
      <p:sp>
        <p:nvSpPr>
          <p:cNvPr id="3" name="Text Placeholder 2"/>
          <p:cNvSpPr>
            <a:spLocks noGrp="1"/>
          </p:cNvSpPr>
          <p:nvPr>
            <p:ph type="body" idx="1"/>
          </p:nvPr>
        </p:nvSpPr>
        <p:spPr>
          <a:xfrm>
            <a:off x="311700" y="1032885"/>
            <a:ext cx="8520599" cy="3416400"/>
          </a:xfrm>
        </p:spPr>
        <p:txBody>
          <a:bodyPr/>
          <a:lstStyle/>
          <a:p>
            <a:r>
              <a:rPr lang="en-GB" sz="2400" i="1" dirty="0" smtClean="0">
                <a:solidFill>
                  <a:schemeClr val="tx1"/>
                </a:solidFill>
              </a:rPr>
              <a:t>Microsoft </a:t>
            </a:r>
            <a:r>
              <a:rPr lang="en-GB" sz="2400" i="1" dirty="0" err="1" smtClean="0">
                <a:solidFill>
                  <a:schemeClr val="tx1"/>
                </a:solidFill>
              </a:rPr>
              <a:t>ResNet</a:t>
            </a:r>
            <a:r>
              <a:rPr lang="en-GB" sz="2400" i="1" dirty="0" smtClean="0">
                <a:solidFill>
                  <a:schemeClr val="tx1"/>
                </a:solidFill>
              </a:rPr>
              <a:t> (2015)</a:t>
            </a:r>
          </a:p>
          <a:p>
            <a:pPr marL="285750" indent="-285750">
              <a:buFont typeface="Wingdings" panose="05000000000000000000" pitchFamily="2" charset="2"/>
              <a:buChar char="Ø"/>
            </a:pPr>
            <a:r>
              <a:rPr lang="en-GB" sz="2400" dirty="0">
                <a:solidFill>
                  <a:schemeClr val="tx1"/>
                </a:solidFill>
              </a:rPr>
              <a:t>52 layers</a:t>
            </a:r>
            <a:endParaRPr lang="en-GB" sz="2400" dirty="0" smtClean="0">
              <a:solidFill>
                <a:schemeClr val="tx1"/>
              </a:solidFill>
            </a:endParaRPr>
          </a:p>
          <a:p>
            <a:pPr marL="285750" indent="-285750">
              <a:buFont typeface="Wingdings" panose="05000000000000000000" pitchFamily="2" charset="2"/>
              <a:buChar char="Ø"/>
            </a:pPr>
            <a:r>
              <a:rPr lang="en-US" sz="2400" dirty="0">
                <a:solidFill>
                  <a:schemeClr val="tx1"/>
                </a:solidFill>
              </a:rPr>
              <a:t>Trained on an 8 GPU machine for </a:t>
            </a:r>
            <a:r>
              <a:rPr lang="en-US" sz="2400" b="1" dirty="0">
                <a:solidFill>
                  <a:schemeClr val="tx1"/>
                </a:solidFill>
              </a:rPr>
              <a:t>two to three weeks</a:t>
            </a:r>
            <a:r>
              <a:rPr lang="en-US" sz="2400" dirty="0">
                <a:solidFill>
                  <a:schemeClr val="tx1"/>
                </a:solidFill>
              </a:rPr>
              <a:t>.</a:t>
            </a:r>
          </a:p>
          <a:p>
            <a:pPr marL="285750" indent="-285750" algn="just">
              <a:buFont typeface="Wingdings" panose="05000000000000000000" pitchFamily="2" charset="2"/>
              <a:buChar char="Ø"/>
            </a:pPr>
            <a:r>
              <a:rPr lang="en-GB" sz="2400" b="1" dirty="0">
                <a:solidFill>
                  <a:schemeClr val="tx2">
                    <a:lumMod val="50000"/>
                  </a:schemeClr>
                </a:solidFill>
              </a:rPr>
              <a:t>3.6% </a:t>
            </a:r>
            <a:r>
              <a:rPr lang="en-GB" sz="2400" dirty="0">
                <a:solidFill>
                  <a:schemeClr val="tx1"/>
                </a:solidFill>
              </a:rPr>
              <a:t>error rate</a:t>
            </a:r>
            <a:endParaRPr lang="en-GB" sz="2400" dirty="0" smtClean="0">
              <a:solidFill>
                <a:schemeClr val="tx1"/>
              </a:solidFill>
            </a:endParaRPr>
          </a:p>
          <a:p>
            <a:pPr algn="just"/>
            <a:r>
              <a:rPr lang="en-US" sz="2400" dirty="0" smtClean="0">
                <a:solidFill>
                  <a:schemeClr val="tx1"/>
                </a:solidFill>
              </a:rPr>
              <a:t>The </a:t>
            </a:r>
            <a:r>
              <a:rPr lang="en-US" sz="2400" dirty="0" err="1">
                <a:solidFill>
                  <a:schemeClr val="tx1"/>
                </a:solidFill>
              </a:rPr>
              <a:t>ResNet</a:t>
            </a:r>
            <a:r>
              <a:rPr lang="en-US" sz="2400" dirty="0">
                <a:solidFill>
                  <a:schemeClr val="tx1"/>
                </a:solidFill>
              </a:rPr>
              <a:t> model is the </a:t>
            </a:r>
            <a:r>
              <a:rPr lang="en-US" sz="2400" b="1" dirty="0">
                <a:solidFill>
                  <a:schemeClr val="tx1"/>
                </a:solidFill>
              </a:rPr>
              <a:t>best</a:t>
            </a:r>
            <a:r>
              <a:rPr lang="en-US" sz="2400" dirty="0">
                <a:solidFill>
                  <a:schemeClr val="tx1"/>
                </a:solidFill>
              </a:rPr>
              <a:t> CNN architecture that we currently have and is a great innovation for the idea of residual </a:t>
            </a:r>
            <a:r>
              <a:rPr lang="en-US" sz="2400" dirty="0" smtClean="0">
                <a:solidFill>
                  <a:schemeClr val="tx1"/>
                </a:solidFill>
              </a:rPr>
              <a:t>learning.</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2142429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dirty="0" smtClean="0"/>
              <a:t>Literature Review cont.</a:t>
            </a:r>
            <a:endParaRPr lang="en" b="1" dirty="0"/>
          </a:p>
        </p:txBody>
      </p:sp>
      <p:sp>
        <p:nvSpPr>
          <p:cNvPr id="353" name="Shape 35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400" dirty="0" smtClean="0">
                <a:solidFill>
                  <a:schemeClr val="tx1"/>
                </a:solidFill>
              </a:rPr>
              <a:t>Raina </a:t>
            </a:r>
            <a:r>
              <a:rPr lang="en" sz="2400" dirty="0">
                <a:solidFill>
                  <a:schemeClr val="tx1"/>
                </a:solidFill>
              </a:rPr>
              <a:t>et </a:t>
            </a:r>
            <a:r>
              <a:rPr lang="en" sz="2400" dirty="0" smtClean="0">
                <a:solidFill>
                  <a:schemeClr val="tx1"/>
                </a:solidFill>
              </a:rPr>
              <a:t>al. (2014</a:t>
            </a:r>
            <a:r>
              <a:rPr lang="en" sz="2400" dirty="0">
                <a:solidFill>
                  <a:schemeClr val="tx1"/>
                </a:solidFill>
              </a:rPr>
              <a:t>) suggested that GPU’s could operate at speeds up to </a:t>
            </a:r>
            <a:r>
              <a:rPr lang="en" sz="2400" b="1" dirty="0">
                <a:solidFill>
                  <a:schemeClr val="tx1"/>
                </a:solidFill>
              </a:rPr>
              <a:t>70 times </a:t>
            </a:r>
            <a:r>
              <a:rPr lang="en" sz="2400" dirty="0">
                <a:solidFill>
                  <a:schemeClr val="tx1"/>
                </a:solidFill>
              </a:rPr>
              <a:t>faster than the CPU counterparts and increasingly realized that making use of lots of training data and of fast computation had been greatly undervalued in favor of incremental changes in learning algorithms.</a:t>
            </a:r>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17</a:t>
            </a:fld>
            <a:endParaRPr lang="e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dirty="0" smtClean="0"/>
              <a:t>Literature Review cont.</a:t>
            </a:r>
            <a:endParaRPr lang="en" b="1" dirty="0"/>
          </a:p>
        </p:txBody>
      </p:sp>
      <p:sp>
        <p:nvSpPr>
          <p:cNvPr id="401" name="Shape 401"/>
          <p:cNvSpPr txBox="1">
            <a:spLocks noGrp="1"/>
          </p:cNvSpPr>
          <p:nvPr>
            <p:ph type="body" idx="1"/>
          </p:nvPr>
        </p:nvSpPr>
        <p:spPr>
          <a:xfrm>
            <a:off x="311700" y="1193532"/>
            <a:ext cx="8520600" cy="3657900"/>
          </a:xfrm>
          <a:prstGeom prst="rect">
            <a:avLst/>
          </a:prstGeom>
        </p:spPr>
        <p:txBody>
          <a:bodyPr lIns="91425" tIns="91425" rIns="91425" bIns="91425" anchor="t" anchorCtr="0">
            <a:noAutofit/>
          </a:bodyPr>
          <a:lstStyle/>
          <a:p>
            <a:pPr lvl="0" rtl="0">
              <a:spcBef>
                <a:spcPts val="0"/>
              </a:spcBef>
              <a:buNone/>
            </a:pPr>
            <a:r>
              <a:rPr lang="en" sz="2400" dirty="0" smtClean="0">
                <a:solidFill>
                  <a:schemeClr val="tx1"/>
                </a:solidFill>
              </a:rPr>
              <a:t>Weyand </a:t>
            </a:r>
            <a:r>
              <a:rPr lang="en" sz="2400" dirty="0">
                <a:solidFill>
                  <a:schemeClr val="tx1"/>
                </a:solidFill>
              </a:rPr>
              <a:t>et al</a:t>
            </a:r>
            <a:r>
              <a:rPr lang="en" sz="2400" dirty="0" smtClean="0">
                <a:solidFill>
                  <a:schemeClr val="tx1"/>
                </a:solidFill>
              </a:rPr>
              <a:t>. (2016</a:t>
            </a:r>
            <a:r>
              <a:rPr lang="en" sz="2400" dirty="0">
                <a:solidFill>
                  <a:schemeClr val="tx1"/>
                </a:solidFill>
              </a:rPr>
              <a:t>) introduced PlaNet which takes a Photo and gives the exact location on the earth.</a:t>
            </a:r>
          </a:p>
        </p:txBody>
      </p:sp>
      <p:pic>
        <p:nvPicPr>
          <p:cNvPr id="402" name="Shape 402" descr="PlaNet.PNG"/>
          <p:cNvPicPr preferRelativeResize="0"/>
          <p:nvPr/>
        </p:nvPicPr>
        <p:blipFill>
          <a:blip r:embed="rId3">
            <a:alphaModFix/>
          </a:blip>
          <a:stretch>
            <a:fillRect/>
          </a:stretch>
        </p:blipFill>
        <p:spPr>
          <a:xfrm>
            <a:off x="1378389" y="2148032"/>
            <a:ext cx="5836952" cy="2498690"/>
          </a:xfrm>
          <a:prstGeom prst="rect">
            <a:avLst/>
          </a:prstGeom>
          <a:noFill/>
          <a:ln>
            <a:noFill/>
          </a:ln>
        </p:spPr>
      </p:pic>
      <p:sp>
        <p:nvSpPr>
          <p:cNvPr id="403" name="Shape 403"/>
          <p:cNvSpPr txBox="1"/>
          <p:nvPr/>
        </p:nvSpPr>
        <p:spPr>
          <a:xfrm>
            <a:off x="122844" y="4530775"/>
            <a:ext cx="6219600" cy="279600"/>
          </a:xfrm>
          <a:prstGeom prst="rect">
            <a:avLst/>
          </a:prstGeom>
          <a:noFill/>
          <a:ln>
            <a:noFill/>
          </a:ln>
        </p:spPr>
        <p:txBody>
          <a:bodyPr lIns="91425" tIns="91425" rIns="91425" bIns="91425" anchor="ctr" anchorCtr="0">
            <a:noAutofit/>
          </a:bodyPr>
          <a:lstStyle/>
          <a:p>
            <a:pPr lvl="0" rtl="0">
              <a:spcBef>
                <a:spcPts val="0"/>
              </a:spcBef>
              <a:buNone/>
            </a:pPr>
            <a:r>
              <a:rPr lang="en" b="1" dirty="0">
                <a:latin typeface="Proxima Nova" panose="020B0604020202020204" charset="0"/>
              </a:rPr>
              <a:t>Figure </a:t>
            </a:r>
            <a:r>
              <a:rPr lang="en" b="1" dirty="0" smtClean="0">
                <a:latin typeface="Proxima Nova" panose="020B0604020202020204" charset="0"/>
              </a:rPr>
              <a:t>4: </a:t>
            </a:r>
            <a:r>
              <a:rPr lang="en" b="1" dirty="0">
                <a:latin typeface="Proxima Nova" panose="020B0604020202020204" charset="0"/>
              </a:rPr>
              <a:t>Images from PlaNet with exact locations of places on </a:t>
            </a:r>
            <a:r>
              <a:rPr lang="en" b="1" dirty="0" smtClean="0">
                <a:latin typeface="Proxima Nova" panose="020B0604020202020204" charset="0"/>
              </a:rPr>
              <a:t>earth.</a:t>
            </a:r>
            <a:endParaRPr lang="en" b="1"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18</a:t>
            </a:fld>
            <a:endParaRPr lang="en"/>
          </a:p>
        </p:txBody>
      </p:sp>
      <p:sp>
        <p:nvSpPr>
          <p:cNvPr id="3" name="Rectangle 2"/>
          <p:cNvSpPr/>
          <p:nvPr/>
        </p:nvSpPr>
        <p:spPr>
          <a:xfrm>
            <a:off x="122844" y="4762668"/>
            <a:ext cx="2877378" cy="307777"/>
          </a:xfrm>
          <a:prstGeom prst="rect">
            <a:avLst/>
          </a:prstGeom>
        </p:spPr>
        <p:txBody>
          <a:bodyPr wrap="square">
            <a:spAutoFit/>
          </a:bodyPr>
          <a:lstStyle/>
          <a:p>
            <a:r>
              <a:rPr lang="en-GB" dirty="0" smtClean="0">
                <a:solidFill>
                  <a:schemeClr val="tx1"/>
                </a:solidFill>
                <a:latin typeface="Proxima Nova" panose="020B0604020202020204" charset="0"/>
              </a:rPr>
              <a:t>Source: </a:t>
            </a:r>
            <a:r>
              <a:rPr lang="en-GB" dirty="0" err="1" smtClean="0">
                <a:solidFill>
                  <a:schemeClr val="tx1"/>
                </a:solidFill>
                <a:latin typeface="Proxima Nova" panose="020B0604020202020204" charset="0"/>
              </a:rPr>
              <a:t>Weyand</a:t>
            </a:r>
            <a:r>
              <a:rPr lang="en-GB" dirty="0" smtClean="0">
                <a:solidFill>
                  <a:schemeClr val="tx1"/>
                </a:solidFill>
                <a:latin typeface="Proxima Nova" panose="020B0604020202020204" charset="0"/>
              </a:rPr>
              <a:t> et al. (2016)</a:t>
            </a:r>
            <a:endParaRPr lang="en-GB" dirty="0">
              <a:solidFill>
                <a:schemeClr val="tx1"/>
              </a:solidFill>
              <a:latin typeface="Proxima Nova" panose="020B0604020202020204" charset="0"/>
            </a:endParaRPr>
          </a:p>
        </p:txBody>
      </p:sp>
    </p:spTree>
    <p:extLst>
      <p:ext uri="{BB962C8B-B14F-4D97-AF65-F5344CB8AC3E}">
        <p14:creationId xmlns:p14="http://schemas.microsoft.com/office/powerpoint/2010/main" val="972703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dirty="0"/>
              <a:t>Deep Learning </a:t>
            </a:r>
            <a:r>
              <a:rPr lang="en" b="1" dirty="0" smtClean="0"/>
              <a:t>frameworks</a:t>
            </a:r>
            <a:endParaRPr lang="en" b="1" dirty="0"/>
          </a:p>
        </p:txBody>
      </p:sp>
      <p:sp>
        <p:nvSpPr>
          <p:cNvPr id="371" name="Shape 37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r>
              <a:rPr lang="en" sz="2400" b="1" dirty="0">
                <a:solidFill>
                  <a:schemeClr val="tx1"/>
                </a:solidFill>
              </a:rPr>
              <a:t>Caffe</a:t>
            </a:r>
            <a:r>
              <a:rPr lang="en" sz="2400" dirty="0">
                <a:solidFill>
                  <a:schemeClr val="tx1"/>
                </a:solidFill>
              </a:rPr>
              <a:t> - </a:t>
            </a:r>
            <a:r>
              <a:rPr lang="en" sz="2400" dirty="0" smtClean="0">
                <a:solidFill>
                  <a:schemeClr val="tx1"/>
                </a:solidFill>
                <a:highlight>
                  <a:srgbClr val="FFFFFF"/>
                </a:highlight>
              </a:rPr>
              <a:t>(Jia </a:t>
            </a:r>
            <a:r>
              <a:rPr lang="en" sz="2400" dirty="0">
                <a:solidFill>
                  <a:schemeClr val="tx1"/>
                </a:solidFill>
                <a:highlight>
                  <a:srgbClr val="FFFFFF"/>
                </a:highlight>
              </a:rPr>
              <a:t>et al., 2014)</a:t>
            </a:r>
          </a:p>
          <a:p>
            <a:pPr lvl="0"/>
            <a:r>
              <a:rPr lang="en" sz="2400" b="1" dirty="0">
                <a:solidFill>
                  <a:schemeClr val="tx1"/>
                </a:solidFill>
              </a:rPr>
              <a:t>MatConvNet</a:t>
            </a:r>
            <a:r>
              <a:rPr lang="en" sz="2400" dirty="0">
                <a:solidFill>
                  <a:schemeClr val="tx1"/>
                </a:solidFill>
              </a:rPr>
              <a:t> - </a:t>
            </a:r>
            <a:r>
              <a:rPr lang="en" sz="2400" dirty="0" smtClean="0">
                <a:solidFill>
                  <a:schemeClr val="tx1"/>
                </a:solidFill>
                <a:highlight>
                  <a:srgbClr val="FFFFFF"/>
                </a:highlight>
              </a:rPr>
              <a:t>(Vedaldi </a:t>
            </a:r>
            <a:r>
              <a:rPr lang="en" sz="2400" dirty="0">
                <a:solidFill>
                  <a:schemeClr val="tx1"/>
                </a:solidFill>
                <a:highlight>
                  <a:srgbClr val="FFFFFF"/>
                </a:highlight>
              </a:rPr>
              <a:t>and </a:t>
            </a:r>
            <a:r>
              <a:rPr lang="en" sz="2400" dirty="0" smtClean="0">
                <a:solidFill>
                  <a:schemeClr val="tx1"/>
                </a:solidFill>
                <a:highlight>
                  <a:srgbClr val="FFFFFF"/>
                </a:highlight>
              </a:rPr>
              <a:t>Lenc</a:t>
            </a:r>
            <a:r>
              <a:rPr lang="en" sz="2400" dirty="0">
                <a:solidFill>
                  <a:schemeClr val="tx1"/>
                </a:solidFill>
                <a:highlight>
                  <a:srgbClr val="FFFFFF"/>
                </a:highlight>
              </a:rPr>
              <a:t>, 2015) </a:t>
            </a:r>
            <a:endParaRPr lang="en" sz="2400" dirty="0" smtClean="0">
              <a:solidFill>
                <a:schemeClr val="tx1"/>
              </a:solidFill>
            </a:endParaRPr>
          </a:p>
          <a:p>
            <a:pPr lvl="0">
              <a:spcBef>
                <a:spcPts val="0"/>
              </a:spcBef>
              <a:buNone/>
            </a:pPr>
            <a:r>
              <a:rPr lang="en" sz="2400" b="1" dirty="0" smtClean="0">
                <a:solidFill>
                  <a:schemeClr val="tx1"/>
                </a:solidFill>
              </a:rPr>
              <a:t>Theano</a:t>
            </a:r>
            <a:r>
              <a:rPr lang="en" sz="2400" dirty="0" smtClean="0">
                <a:solidFill>
                  <a:schemeClr val="tx1"/>
                </a:solidFill>
              </a:rPr>
              <a:t> – (</a:t>
            </a:r>
            <a:r>
              <a:rPr lang="en" sz="2400" dirty="0" smtClean="0">
                <a:solidFill>
                  <a:schemeClr val="tx1"/>
                </a:solidFill>
                <a:highlight>
                  <a:srgbClr val="FFFFFF"/>
                </a:highlight>
              </a:rPr>
              <a:t>Al-Rfou et al., 2016) </a:t>
            </a:r>
          </a:p>
          <a:p>
            <a:pPr lvl="0">
              <a:spcBef>
                <a:spcPts val="0"/>
              </a:spcBef>
              <a:buNone/>
            </a:pPr>
            <a:r>
              <a:rPr lang="en" sz="2400" b="1" dirty="0" smtClean="0">
                <a:solidFill>
                  <a:schemeClr val="tx1"/>
                </a:solidFill>
              </a:rPr>
              <a:t>Tensorflow-</a:t>
            </a:r>
            <a:r>
              <a:rPr lang="en" sz="2400" dirty="0" smtClean="0">
                <a:solidFill>
                  <a:schemeClr val="tx1"/>
                </a:solidFill>
              </a:rPr>
              <a:t> (</a:t>
            </a:r>
            <a:r>
              <a:rPr lang="en" sz="2400" dirty="0" smtClean="0">
                <a:solidFill>
                  <a:schemeClr val="tx1"/>
                </a:solidFill>
                <a:highlight>
                  <a:srgbClr val="FFFFFF"/>
                </a:highlight>
              </a:rPr>
              <a:t>Abadi et al., 2016)</a:t>
            </a:r>
            <a:endParaRPr lang="en" sz="2400" i="1" dirty="0" smtClean="0">
              <a:solidFill>
                <a:schemeClr val="tx1"/>
              </a:solidFill>
              <a:highlight>
                <a:srgbClr val="FFFFFF"/>
              </a:highlight>
            </a:endParaRPr>
          </a:p>
        </p:txBody>
      </p:sp>
      <p:pic>
        <p:nvPicPr>
          <p:cNvPr id="372" name="Shape 372"/>
          <p:cNvPicPr preferRelativeResize="0"/>
          <p:nvPr/>
        </p:nvPicPr>
        <p:blipFill>
          <a:blip r:embed="rId3">
            <a:alphaModFix/>
          </a:blip>
          <a:stretch>
            <a:fillRect/>
          </a:stretch>
        </p:blipFill>
        <p:spPr>
          <a:xfrm>
            <a:off x="6405550" y="1731650"/>
            <a:ext cx="1799274" cy="1385225"/>
          </a:xfrm>
          <a:prstGeom prst="rect">
            <a:avLst/>
          </a:prstGeom>
          <a:noFill/>
          <a:ln>
            <a:noFill/>
          </a:ln>
        </p:spPr>
      </p:pic>
      <p:pic>
        <p:nvPicPr>
          <p:cNvPr id="373" name="Shape 373"/>
          <p:cNvPicPr preferRelativeResize="0"/>
          <p:nvPr/>
        </p:nvPicPr>
        <p:blipFill>
          <a:blip r:embed="rId4">
            <a:alphaModFix/>
          </a:blip>
          <a:stretch>
            <a:fillRect/>
          </a:stretch>
        </p:blipFill>
        <p:spPr>
          <a:xfrm>
            <a:off x="6405550" y="445025"/>
            <a:ext cx="1593300" cy="1385225"/>
          </a:xfrm>
          <a:prstGeom prst="rect">
            <a:avLst/>
          </a:prstGeom>
          <a:noFill/>
          <a:ln>
            <a:noFill/>
          </a:ln>
        </p:spPr>
      </p:pic>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7" y="126526"/>
            <a:ext cx="8520599" cy="572699"/>
          </a:xfrm>
        </p:spPr>
        <p:txBody>
          <a:bodyPr/>
          <a:lstStyle/>
          <a:p>
            <a:pPr algn="ctr"/>
            <a:r>
              <a:rPr lang="en-GB" sz="4000" dirty="0" smtClean="0"/>
              <a:t>Outline</a:t>
            </a:r>
            <a:endParaRPr lang="en-GB" sz="4000" dirty="0"/>
          </a:p>
        </p:txBody>
      </p:sp>
      <p:sp>
        <p:nvSpPr>
          <p:cNvPr id="3" name="Text Placeholder 2"/>
          <p:cNvSpPr>
            <a:spLocks noGrp="1"/>
          </p:cNvSpPr>
          <p:nvPr>
            <p:ph type="body" idx="1"/>
          </p:nvPr>
        </p:nvSpPr>
        <p:spPr>
          <a:xfrm>
            <a:off x="321975" y="764541"/>
            <a:ext cx="8520599" cy="4232371"/>
          </a:xfrm>
        </p:spPr>
        <p:txBody>
          <a:bodyPr/>
          <a:lstStyle/>
          <a:p>
            <a:pPr marL="171450" indent="-171450">
              <a:buFont typeface="Courier New" panose="02070309020205020404" pitchFamily="49" charset="0"/>
              <a:buChar char="o"/>
            </a:pPr>
            <a:r>
              <a:rPr lang="en-US" sz="2800" dirty="0" smtClean="0">
                <a:solidFill>
                  <a:schemeClr val="tx1"/>
                </a:solidFill>
              </a:rPr>
              <a:t>  Introduction</a:t>
            </a:r>
          </a:p>
          <a:p>
            <a:pPr marL="171450" indent="-171450">
              <a:buFont typeface="Courier New" panose="02070309020205020404" pitchFamily="49" charset="0"/>
              <a:buChar char="o"/>
            </a:pPr>
            <a:r>
              <a:rPr lang="en-US" sz="2800" dirty="0" smtClean="0">
                <a:solidFill>
                  <a:schemeClr val="tx1"/>
                </a:solidFill>
              </a:rPr>
              <a:t>  Literature </a:t>
            </a:r>
            <a:r>
              <a:rPr lang="en-US" sz="2800" dirty="0">
                <a:solidFill>
                  <a:schemeClr val="tx1"/>
                </a:solidFill>
              </a:rPr>
              <a:t>Review </a:t>
            </a:r>
            <a:endParaRPr lang="en-US" sz="2800" dirty="0" smtClean="0">
              <a:solidFill>
                <a:schemeClr val="tx1"/>
              </a:solidFill>
            </a:endParaRPr>
          </a:p>
          <a:p>
            <a:pPr marL="171450" indent="-171450">
              <a:buFont typeface="Courier New" panose="02070309020205020404" pitchFamily="49" charset="0"/>
              <a:buChar char="o"/>
            </a:pPr>
            <a:r>
              <a:rPr lang="en-US" sz="2800" dirty="0" smtClean="0">
                <a:solidFill>
                  <a:schemeClr val="tx1"/>
                </a:solidFill>
              </a:rPr>
              <a:t>  Related Works</a:t>
            </a:r>
          </a:p>
          <a:p>
            <a:pPr marL="171450" indent="-171450">
              <a:buFont typeface="Courier New" panose="02070309020205020404" pitchFamily="49" charset="0"/>
              <a:buChar char="o"/>
            </a:pPr>
            <a:r>
              <a:rPr lang="en-US" sz="2800" dirty="0" smtClean="0">
                <a:solidFill>
                  <a:schemeClr val="tx1"/>
                </a:solidFill>
              </a:rPr>
              <a:t>  Statement </a:t>
            </a:r>
            <a:r>
              <a:rPr lang="en-US" sz="2800" dirty="0">
                <a:solidFill>
                  <a:schemeClr val="tx1"/>
                </a:solidFill>
              </a:rPr>
              <a:t>of the Problem </a:t>
            </a:r>
            <a:endParaRPr lang="en-US" sz="2800" dirty="0" smtClean="0">
              <a:solidFill>
                <a:schemeClr val="tx1"/>
              </a:solidFill>
            </a:endParaRPr>
          </a:p>
          <a:p>
            <a:pPr marL="171450" indent="-171450">
              <a:buFont typeface="Courier New" panose="02070309020205020404" pitchFamily="49" charset="0"/>
              <a:buChar char="o"/>
            </a:pPr>
            <a:r>
              <a:rPr lang="en-US" sz="2800" dirty="0" smtClean="0">
                <a:solidFill>
                  <a:schemeClr val="tx1"/>
                </a:solidFill>
              </a:rPr>
              <a:t>  Aim </a:t>
            </a:r>
            <a:r>
              <a:rPr lang="en-US" sz="2800" dirty="0">
                <a:solidFill>
                  <a:schemeClr val="tx1"/>
                </a:solidFill>
              </a:rPr>
              <a:t>and Objectives </a:t>
            </a:r>
            <a:endParaRPr lang="en-US" sz="2800" dirty="0" smtClean="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a:t>
            </a:fld>
            <a:endParaRPr lang="en"/>
          </a:p>
        </p:txBody>
      </p:sp>
    </p:spTree>
    <p:extLst>
      <p:ext uri="{BB962C8B-B14F-4D97-AF65-F5344CB8AC3E}">
        <p14:creationId xmlns:p14="http://schemas.microsoft.com/office/powerpoint/2010/main" val="3426327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50" y="526350"/>
            <a:ext cx="5797500" cy="4090800"/>
          </a:xfrm>
          <a:prstGeom prst="rect">
            <a:avLst/>
          </a:prstGeom>
        </p:spPr>
        <p:txBody>
          <a:bodyPr lIns="91425" tIns="91425" rIns="91425" bIns="91425" anchor="ctr" anchorCtr="0">
            <a:noAutofit/>
          </a:bodyPr>
          <a:lstStyle/>
          <a:p>
            <a:pPr lvl="0" rtl="0">
              <a:spcBef>
                <a:spcPts val="0"/>
              </a:spcBef>
              <a:buNone/>
            </a:pPr>
            <a:r>
              <a:rPr lang="en" dirty="0" smtClean="0"/>
              <a:t>Related Works</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20</a:t>
            </a:fld>
            <a:endParaRPr lang="en"/>
          </a:p>
        </p:txBody>
      </p:sp>
    </p:spTree>
    <p:extLst>
      <p:ext uri="{BB962C8B-B14F-4D97-AF65-F5344CB8AC3E}">
        <p14:creationId xmlns:p14="http://schemas.microsoft.com/office/powerpoint/2010/main" val="3119596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Related Works</a:t>
            </a:r>
            <a:endParaRPr lang="en-GB" b="1" dirty="0"/>
          </a:p>
        </p:txBody>
      </p:sp>
      <p:sp>
        <p:nvSpPr>
          <p:cNvPr id="3" name="Text Placeholder 2"/>
          <p:cNvSpPr>
            <a:spLocks noGrp="1"/>
          </p:cNvSpPr>
          <p:nvPr>
            <p:ph type="body" idx="1"/>
          </p:nvPr>
        </p:nvSpPr>
        <p:spPr/>
        <p:txBody>
          <a:bodyPr/>
          <a:lstStyle/>
          <a:p>
            <a:r>
              <a:rPr lang="en-US" sz="2000" b="1" i="1" dirty="0" smtClean="0">
                <a:solidFill>
                  <a:schemeClr val="tx1"/>
                </a:solidFill>
              </a:rPr>
              <a:t>Handwritten </a:t>
            </a:r>
            <a:r>
              <a:rPr lang="en-US" sz="2000" b="1" i="1" dirty="0">
                <a:solidFill>
                  <a:schemeClr val="tx1"/>
                </a:solidFill>
              </a:rPr>
              <a:t>English character recognition using neural </a:t>
            </a:r>
            <a:r>
              <a:rPr lang="en-US" sz="2000" b="1" i="1" dirty="0" smtClean="0">
                <a:solidFill>
                  <a:schemeClr val="tx1"/>
                </a:solidFill>
              </a:rPr>
              <a:t>networks</a:t>
            </a:r>
            <a:r>
              <a:rPr lang="en-GB" sz="2000" dirty="0">
                <a:solidFill>
                  <a:schemeClr val="tx1"/>
                </a:solidFill>
              </a:rPr>
              <a:t> (</a:t>
            </a:r>
            <a:r>
              <a:rPr lang="en-GB" sz="2000" dirty="0" err="1">
                <a:solidFill>
                  <a:schemeClr val="tx1"/>
                </a:solidFill>
              </a:rPr>
              <a:t>Patil</a:t>
            </a:r>
            <a:r>
              <a:rPr lang="en-GB" sz="2000" dirty="0">
                <a:solidFill>
                  <a:schemeClr val="tx1"/>
                </a:solidFill>
              </a:rPr>
              <a:t> &amp; </a:t>
            </a:r>
            <a:r>
              <a:rPr lang="en-GB" sz="2000" dirty="0" err="1">
                <a:solidFill>
                  <a:schemeClr val="tx1"/>
                </a:solidFill>
              </a:rPr>
              <a:t>Shimpi</a:t>
            </a:r>
            <a:r>
              <a:rPr lang="en-GB" sz="2000" dirty="0">
                <a:solidFill>
                  <a:schemeClr val="tx1"/>
                </a:solidFill>
              </a:rPr>
              <a:t>, 2011) </a:t>
            </a:r>
            <a:endParaRPr lang="en-US" sz="2000" b="1" i="1" dirty="0">
              <a:solidFill>
                <a:schemeClr val="tx1"/>
              </a:solidFill>
            </a:endParaRPr>
          </a:p>
          <a:p>
            <a:pPr marL="285750" indent="-285750">
              <a:buFont typeface="Wingdings" panose="05000000000000000000" pitchFamily="2" charset="2"/>
              <a:buChar char="q"/>
            </a:pPr>
            <a:r>
              <a:rPr lang="en-US" sz="2000" dirty="0">
                <a:solidFill>
                  <a:schemeClr val="tx1"/>
                </a:solidFill>
              </a:rPr>
              <a:t>Used neural networks with </a:t>
            </a:r>
            <a:r>
              <a:rPr lang="en-US" sz="2000" b="1" dirty="0">
                <a:solidFill>
                  <a:schemeClr val="tx1"/>
                </a:solidFill>
              </a:rPr>
              <a:t>back-propagation</a:t>
            </a:r>
            <a:r>
              <a:rPr lang="en-US" sz="2000" dirty="0">
                <a:solidFill>
                  <a:schemeClr val="tx1"/>
                </a:solidFill>
              </a:rPr>
              <a:t> for English characters</a:t>
            </a:r>
          </a:p>
          <a:p>
            <a:pPr marL="285750" indent="-285750">
              <a:buFont typeface="Wingdings" panose="05000000000000000000" pitchFamily="2" charset="2"/>
              <a:buChar char="q"/>
            </a:pPr>
            <a:r>
              <a:rPr lang="en-US" sz="2000" dirty="0">
                <a:solidFill>
                  <a:srgbClr val="C00000"/>
                </a:solidFill>
              </a:rPr>
              <a:t>Achieved recognition rates of 70</a:t>
            </a:r>
            <a:r>
              <a:rPr lang="en-US" sz="2000" dirty="0" smtClean="0">
                <a:solidFill>
                  <a:srgbClr val="C00000"/>
                </a:solidFill>
              </a:rPr>
              <a:t>%</a:t>
            </a:r>
            <a:endParaRPr lang="en-US" dirty="0" smtClean="0">
              <a:solidFill>
                <a:schemeClr val="bg2">
                  <a:lumMod val="50000"/>
                </a:schemeClr>
              </a:solidFill>
            </a:endParaRPr>
          </a:p>
          <a:p>
            <a:pPr algn="just"/>
            <a:r>
              <a:rPr lang="en-US" sz="2000" b="1" i="1" dirty="0" smtClean="0">
                <a:solidFill>
                  <a:schemeClr val="tx1"/>
                </a:solidFill>
              </a:rPr>
              <a:t>Online </a:t>
            </a:r>
            <a:r>
              <a:rPr lang="en-US" sz="2000" b="1" i="1" dirty="0">
                <a:solidFill>
                  <a:schemeClr val="tx1"/>
                </a:solidFill>
              </a:rPr>
              <a:t>and offline handwritten Chinese character recognition: Benchmarking on new </a:t>
            </a:r>
            <a:r>
              <a:rPr lang="en-US" sz="2000" b="1" i="1" dirty="0" smtClean="0">
                <a:solidFill>
                  <a:schemeClr val="tx1"/>
                </a:solidFill>
              </a:rPr>
              <a:t>databases </a:t>
            </a:r>
            <a:r>
              <a:rPr lang="en-US" sz="2000" dirty="0">
                <a:solidFill>
                  <a:schemeClr val="tx1"/>
                </a:solidFill>
              </a:rPr>
              <a:t>(</a:t>
            </a:r>
            <a:r>
              <a:rPr lang="en-US" sz="2000" dirty="0" err="1">
                <a:solidFill>
                  <a:schemeClr val="tx1"/>
                </a:solidFill>
              </a:rPr>
              <a:t>Lui</a:t>
            </a:r>
            <a:r>
              <a:rPr lang="en-US" sz="2000" dirty="0">
                <a:solidFill>
                  <a:schemeClr val="tx1"/>
                </a:solidFill>
              </a:rPr>
              <a:t> et al., 2013) </a:t>
            </a:r>
            <a:endParaRPr lang="en-US" sz="2000" b="1" i="1" dirty="0">
              <a:solidFill>
                <a:schemeClr val="tx1"/>
              </a:solidFill>
            </a:endParaRPr>
          </a:p>
          <a:p>
            <a:pPr marL="285750" indent="-285750">
              <a:buFont typeface="Wingdings" panose="05000000000000000000" pitchFamily="2" charset="2"/>
              <a:buChar char="q"/>
            </a:pPr>
            <a:r>
              <a:rPr lang="en-GB" sz="2000" dirty="0" smtClean="0">
                <a:solidFill>
                  <a:schemeClr val="bg2">
                    <a:lumMod val="50000"/>
                  </a:schemeClr>
                </a:solidFill>
              </a:rPr>
              <a:t>Achieved recognition rates of 94.85% with less samples.</a:t>
            </a:r>
            <a:endParaRPr lang="en-GB" sz="2000" dirty="0">
              <a:solidFill>
                <a:schemeClr val="bg2">
                  <a:lumMod val="50000"/>
                </a:schemeClr>
              </a:solidFill>
            </a:endParaRPr>
          </a:p>
          <a:p>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21</a:t>
            </a:fld>
            <a:endParaRPr lang="en"/>
          </a:p>
        </p:txBody>
      </p:sp>
    </p:spTree>
    <p:extLst>
      <p:ext uri="{BB962C8B-B14F-4D97-AF65-F5344CB8AC3E}">
        <p14:creationId xmlns:p14="http://schemas.microsoft.com/office/powerpoint/2010/main" val="2358864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Related Works cont.</a:t>
            </a:r>
            <a:endParaRPr lang="en-GB" b="1" dirty="0"/>
          </a:p>
        </p:txBody>
      </p:sp>
      <p:sp>
        <p:nvSpPr>
          <p:cNvPr id="3" name="Text Placeholder 2"/>
          <p:cNvSpPr>
            <a:spLocks noGrp="1"/>
          </p:cNvSpPr>
          <p:nvPr>
            <p:ph type="body" idx="1"/>
          </p:nvPr>
        </p:nvSpPr>
        <p:spPr>
          <a:xfrm>
            <a:off x="311700" y="1152474"/>
            <a:ext cx="8520599" cy="3666105"/>
          </a:xfrm>
        </p:spPr>
        <p:txBody>
          <a:bodyPr/>
          <a:lstStyle/>
          <a:p>
            <a:pPr algn="just"/>
            <a:r>
              <a:rPr lang="en-GB" sz="2000" b="1" i="1" dirty="0" smtClean="0">
                <a:solidFill>
                  <a:schemeClr val="tx1"/>
                </a:solidFill>
              </a:rPr>
              <a:t>Offline </a:t>
            </a:r>
            <a:r>
              <a:rPr lang="en-GB" sz="2000" b="1" i="1" dirty="0">
                <a:solidFill>
                  <a:schemeClr val="tx1"/>
                </a:solidFill>
              </a:rPr>
              <a:t>handwritten English character recognition based on convolutional neural network </a:t>
            </a:r>
            <a:r>
              <a:rPr lang="en-GB" sz="2000" dirty="0">
                <a:solidFill>
                  <a:schemeClr val="tx1"/>
                </a:solidFill>
              </a:rPr>
              <a:t>(Yuan, </a:t>
            </a:r>
            <a:r>
              <a:rPr lang="en-GB" sz="2000" dirty="0" err="1">
                <a:solidFill>
                  <a:schemeClr val="tx1"/>
                </a:solidFill>
              </a:rPr>
              <a:t>Bai</a:t>
            </a:r>
            <a:r>
              <a:rPr lang="en-GB" sz="2000" dirty="0">
                <a:solidFill>
                  <a:schemeClr val="tx1"/>
                </a:solidFill>
              </a:rPr>
              <a:t>, Jiao, &amp; Liu, 2012</a:t>
            </a:r>
            <a:r>
              <a:rPr lang="en-GB" sz="2000" dirty="0" smtClean="0">
                <a:solidFill>
                  <a:schemeClr val="tx1"/>
                </a:solidFill>
              </a:rPr>
              <a:t>).</a:t>
            </a:r>
            <a:endParaRPr lang="en-US" sz="2000" i="1" dirty="0" smtClean="0">
              <a:solidFill>
                <a:schemeClr val="tx1"/>
              </a:solidFill>
            </a:endParaRPr>
          </a:p>
          <a:p>
            <a:pPr marL="285750" indent="-285750" algn="just">
              <a:buFont typeface="Wingdings" panose="05000000000000000000" pitchFamily="2" charset="2"/>
              <a:buChar char="§"/>
            </a:pPr>
            <a:r>
              <a:rPr lang="en-GB" sz="2000" dirty="0" smtClean="0">
                <a:solidFill>
                  <a:schemeClr val="tx1"/>
                </a:solidFill>
              </a:rPr>
              <a:t>Recognition </a:t>
            </a:r>
            <a:r>
              <a:rPr lang="en-GB" sz="2000" dirty="0">
                <a:solidFill>
                  <a:schemeClr val="tx1"/>
                </a:solidFill>
              </a:rPr>
              <a:t>rates of 93.7&amp; and 90.2% </a:t>
            </a:r>
            <a:r>
              <a:rPr lang="en-GB" sz="2000" dirty="0" smtClean="0">
                <a:solidFill>
                  <a:schemeClr val="tx1"/>
                </a:solidFill>
              </a:rPr>
              <a:t>were returned </a:t>
            </a:r>
            <a:r>
              <a:rPr lang="en-GB" sz="2000" dirty="0">
                <a:solidFill>
                  <a:schemeClr val="tx1"/>
                </a:solidFill>
              </a:rPr>
              <a:t>on the UNIPEN lowercase ad uppercase datasets respectively</a:t>
            </a:r>
            <a:endParaRPr lang="en-US" sz="2000" dirty="0" smtClean="0">
              <a:solidFill>
                <a:schemeClr val="tx1"/>
              </a:solidFill>
            </a:endParaRPr>
          </a:p>
          <a:p>
            <a:pPr algn="just"/>
            <a:r>
              <a:rPr lang="en-GB" sz="2000" b="1" i="1" dirty="0" smtClean="0">
                <a:solidFill>
                  <a:schemeClr val="tx1"/>
                </a:solidFill>
              </a:rPr>
              <a:t>Convolutional </a:t>
            </a:r>
            <a:r>
              <a:rPr lang="en-GB" sz="2000" b="1" i="1" dirty="0">
                <a:solidFill>
                  <a:schemeClr val="tx1"/>
                </a:solidFill>
              </a:rPr>
              <a:t>neural networks for the recognition of Malayalam </a:t>
            </a:r>
            <a:r>
              <a:rPr lang="en-GB" sz="2000" b="1" i="1" dirty="0" smtClean="0">
                <a:solidFill>
                  <a:schemeClr val="tx1"/>
                </a:solidFill>
              </a:rPr>
              <a:t>characters </a:t>
            </a:r>
            <a:r>
              <a:rPr lang="en-GB" sz="2000" dirty="0">
                <a:solidFill>
                  <a:schemeClr val="tx1"/>
                </a:solidFill>
              </a:rPr>
              <a:t>(Anil, </a:t>
            </a:r>
            <a:r>
              <a:rPr lang="en-GB" sz="2000" dirty="0" err="1">
                <a:solidFill>
                  <a:schemeClr val="tx1"/>
                </a:solidFill>
              </a:rPr>
              <a:t>Manjusha</a:t>
            </a:r>
            <a:r>
              <a:rPr lang="en-GB" sz="2000" dirty="0">
                <a:solidFill>
                  <a:schemeClr val="tx1"/>
                </a:solidFill>
              </a:rPr>
              <a:t>, </a:t>
            </a:r>
            <a:r>
              <a:rPr lang="en-GB" sz="2000" dirty="0" smtClean="0">
                <a:solidFill>
                  <a:schemeClr val="tx1"/>
                </a:solidFill>
              </a:rPr>
              <a:t>Kumar</a:t>
            </a:r>
            <a:r>
              <a:rPr lang="en-GB" sz="2000" dirty="0">
                <a:solidFill>
                  <a:schemeClr val="tx1"/>
                </a:solidFill>
              </a:rPr>
              <a:t>, &amp; </a:t>
            </a:r>
            <a:r>
              <a:rPr lang="en-GB" sz="2000" dirty="0" err="1">
                <a:solidFill>
                  <a:schemeClr val="tx1"/>
                </a:solidFill>
              </a:rPr>
              <a:t>Soman</a:t>
            </a:r>
            <a:r>
              <a:rPr lang="en-GB" sz="2000" dirty="0">
                <a:solidFill>
                  <a:schemeClr val="tx1"/>
                </a:solidFill>
              </a:rPr>
              <a:t>, 2015</a:t>
            </a:r>
            <a:r>
              <a:rPr lang="en-GB" sz="2000" dirty="0" smtClean="0">
                <a:solidFill>
                  <a:schemeClr val="tx1"/>
                </a:solidFill>
              </a:rPr>
              <a:t>).</a:t>
            </a:r>
            <a:endParaRPr lang="en-GB" sz="2000" b="1" i="1" dirty="0" smtClean="0">
              <a:solidFill>
                <a:schemeClr val="tx1"/>
              </a:solidFill>
            </a:endParaRPr>
          </a:p>
          <a:p>
            <a:pPr marL="285750" indent="-285750" algn="just">
              <a:buFont typeface="Wingdings" panose="05000000000000000000" pitchFamily="2" charset="2"/>
              <a:buChar char="§"/>
            </a:pPr>
            <a:r>
              <a:rPr lang="en-GB" sz="2000" dirty="0">
                <a:solidFill>
                  <a:schemeClr val="tx1"/>
                </a:solidFill>
              </a:rPr>
              <a:t>P</a:t>
            </a:r>
            <a:r>
              <a:rPr lang="en-GB" sz="2000" dirty="0" smtClean="0">
                <a:solidFill>
                  <a:schemeClr val="tx1"/>
                </a:solidFill>
              </a:rPr>
              <a:t>erformance </a:t>
            </a:r>
            <a:r>
              <a:rPr lang="en-GB" sz="2000" dirty="0">
                <a:solidFill>
                  <a:schemeClr val="tx1"/>
                </a:solidFill>
              </a:rPr>
              <a:t>jump from 75% to 92% is achieved after grouping and a multi-class support vector machine used for inner level classification yields an accuracy range of 99-100%. </a:t>
            </a:r>
          </a:p>
          <a:p>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22</a:t>
            </a:fld>
            <a:endParaRPr lang="en"/>
          </a:p>
        </p:txBody>
      </p:sp>
    </p:spTree>
    <p:extLst>
      <p:ext uri="{BB962C8B-B14F-4D97-AF65-F5344CB8AC3E}">
        <p14:creationId xmlns:p14="http://schemas.microsoft.com/office/powerpoint/2010/main" val="1020665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Related Works cont.</a:t>
            </a:r>
            <a:endParaRPr lang="en-GB" b="1" dirty="0"/>
          </a:p>
        </p:txBody>
      </p:sp>
      <p:sp>
        <p:nvSpPr>
          <p:cNvPr id="3" name="Text Placeholder 2"/>
          <p:cNvSpPr>
            <a:spLocks noGrp="1"/>
          </p:cNvSpPr>
          <p:nvPr>
            <p:ph type="body" idx="1"/>
          </p:nvPr>
        </p:nvSpPr>
        <p:spPr/>
        <p:txBody>
          <a:bodyPr/>
          <a:lstStyle/>
          <a:p>
            <a:pPr algn="just"/>
            <a:r>
              <a:rPr lang="en-US" sz="2000" b="1" i="1" dirty="0" smtClean="0">
                <a:solidFill>
                  <a:schemeClr val="tx1"/>
                </a:solidFill>
              </a:rPr>
              <a:t>Deep </a:t>
            </a:r>
            <a:r>
              <a:rPr lang="en-US" sz="2000" b="1" i="1" dirty="0">
                <a:solidFill>
                  <a:schemeClr val="tx1"/>
                </a:solidFill>
              </a:rPr>
              <a:t>Learning in Character Recognition Considering Pattern Invariance Constraints </a:t>
            </a:r>
            <a:r>
              <a:rPr lang="en-GB" sz="2000" dirty="0">
                <a:solidFill>
                  <a:schemeClr val="tx1"/>
                </a:solidFill>
              </a:rPr>
              <a:t>(</a:t>
            </a:r>
            <a:r>
              <a:rPr lang="en-GB" sz="2000" dirty="0" err="1">
                <a:solidFill>
                  <a:schemeClr val="tx1"/>
                </a:solidFill>
              </a:rPr>
              <a:t>Oyedotun</a:t>
            </a:r>
            <a:r>
              <a:rPr lang="en-GB" sz="2000" dirty="0">
                <a:solidFill>
                  <a:schemeClr val="tx1"/>
                </a:solidFill>
              </a:rPr>
              <a:t> &amp; </a:t>
            </a:r>
            <a:r>
              <a:rPr lang="en-GB" sz="2000" dirty="0" err="1">
                <a:solidFill>
                  <a:schemeClr val="tx1"/>
                </a:solidFill>
              </a:rPr>
              <a:t>Olaniyi</a:t>
            </a:r>
            <a:r>
              <a:rPr lang="en-GB" sz="2000" dirty="0">
                <a:solidFill>
                  <a:schemeClr val="tx1"/>
                </a:solidFill>
              </a:rPr>
              <a:t>, 2015) </a:t>
            </a:r>
            <a:endParaRPr lang="en-US" sz="2000" dirty="0">
              <a:solidFill>
                <a:schemeClr val="tx1"/>
              </a:solidFill>
            </a:endParaRPr>
          </a:p>
          <a:p>
            <a:pPr marL="285750" indent="-285750" algn="just">
              <a:buFont typeface="Wingdings" panose="05000000000000000000" pitchFamily="2" charset="2"/>
              <a:buChar char="q"/>
            </a:pPr>
            <a:r>
              <a:rPr lang="en-US" sz="2000" dirty="0">
                <a:solidFill>
                  <a:schemeClr val="accent5">
                    <a:lumMod val="50000"/>
                  </a:schemeClr>
                </a:solidFill>
              </a:rPr>
              <a:t>Used only Yoruba vowels for experiments</a:t>
            </a:r>
            <a:r>
              <a:rPr lang="en-US" sz="2000" dirty="0" smtClean="0">
                <a:solidFill>
                  <a:schemeClr val="accent5">
                    <a:lumMod val="50000"/>
                  </a:schemeClr>
                </a:solidFill>
              </a:rPr>
              <a:t>.</a:t>
            </a:r>
            <a:endParaRPr lang="en-GB" sz="2000" dirty="0">
              <a:solidFill>
                <a:schemeClr val="accent5">
                  <a:lumMod val="50000"/>
                </a:schemeClr>
              </a:solidFill>
            </a:endParaRPr>
          </a:p>
          <a:p>
            <a:pPr algn="just"/>
            <a:r>
              <a:rPr lang="en-US" sz="2000" b="1" i="1" dirty="0" smtClean="0">
                <a:solidFill>
                  <a:schemeClr val="tx1"/>
                </a:solidFill>
              </a:rPr>
              <a:t>Hidden </a:t>
            </a:r>
            <a:r>
              <a:rPr lang="en-US" sz="2000" b="1" i="1" dirty="0">
                <a:solidFill>
                  <a:schemeClr val="tx1"/>
                </a:solidFill>
              </a:rPr>
              <a:t>Markov Model Approach for Oﬄine </a:t>
            </a:r>
            <a:r>
              <a:rPr lang="en-US" sz="2000" b="1" i="1" dirty="0" smtClean="0">
                <a:solidFill>
                  <a:schemeClr val="tx1"/>
                </a:solidFill>
              </a:rPr>
              <a:t>Yoruba </a:t>
            </a:r>
            <a:r>
              <a:rPr lang="en-US" sz="2000" b="1" i="1" dirty="0">
                <a:solidFill>
                  <a:schemeClr val="tx1"/>
                </a:solidFill>
              </a:rPr>
              <a:t>Handwritten Word </a:t>
            </a:r>
            <a:r>
              <a:rPr lang="en-US" sz="2000" b="1" i="1" dirty="0" smtClean="0">
                <a:solidFill>
                  <a:schemeClr val="tx1"/>
                </a:solidFill>
              </a:rPr>
              <a:t>Recognition </a:t>
            </a:r>
            <a:r>
              <a:rPr lang="en-GB" sz="2000" dirty="0">
                <a:solidFill>
                  <a:schemeClr val="tx1"/>
                </a:solidFill>
              </a:rPr>
              <a:t>(</a:t>
            </a:r>
            <a:r>
              <a:rPr lang="en-GB" sz="2000" dirty="0" err="1">
                <a:solidFill>
                  <a:schemeClr val="tx1"/>
                </a:solidFill>
              </a:rPr>
              <a:t>Ajao</a:t>
            </a:r>
            <a:r>
              <a:rPr lang="en-GB" sz="2000" dirty="0">
                <a:solidFill>
                  <a:schemeClr val="tx1"/>
                </a:solidFill>
              </a:rPr>
              <a:t> et al., 2016)</a:t>
            </a:r>
            <a:r>
              <a:rPr lang="en-US" sz="2000" i="1" dirty="0" smtClean="0">
                <a:solidFill>
                  <a:schemeClr val="tx1"/>
                </a:solidFill>
              </a:rPr>
              <a:t> </a:t>
            </a:r>
            <a:r>
              <a:rPr lang="en-US" sz="2000" dirty="0" smtClean="0">
                <a:solidFill>
                  <a:schemeClr val="tx1"/>
                </a:solidFill>
              </a:rPr>
              <a:t>used </a:t>
            </a:r>
            <a:r>
              <a:rPr lang="en-US" sz="2000" b="1" dirty="0" smtClean="0">
                <a:solidFill>
                  <a:schemeClr val="tx1"/>
                </a:solidFill>
              </a:rPr>
              <a:t>HMM’s</a:t>
            </a:r>
            <a:r>
              <a:rPr lang="en-US" sz="2000" dirty="0" smtClean="0">
                <a:solidFill>
                  <a:schemeClr val="tx1"/>
                </a:solidFill>
              </a:rPr>
              <a:t> for Yoruba characters.</a:t>
            </a:r>
          </a:p>
          <a:p>
            <a:pPr marL="285750" indent="-285750" algn="just">
              <a:buFont typeface="Wingdings" panose="05000000000000000000" pitchFamily="2" charset="2"/>
              <a:buChar char="q"/>
            </a:pPr>
            <a:r>
              <a:rPr lang="en-US" sz="2000" i="1" dirty="0" smtClean="0">
                <a:solidFill>
                  <a:schemeClr val="bg2">
                    <a:lumMod val="50000"/>
                  </a:schemeClr>
                </a:solidFill>
              </a:rPr>
              <a:t>Achieved recognition rates of </a:t>
            </a:r>
            <a:r>
              <a:rPr lang="en-US" sz="2000" b="1" i="1" dirty="0" smtClean="0">
                <a:solidFill>
                  <a:schemeClr val="bg2">
                    <a:lumMod val="50000"/>
                  </a:schemeClr>
                </a:solidFill>
              </a:rPr>
              <a:t>95.6%</a:t>
            </a:r>
            <a:endParaRPr lang="en-GB" sz="2000" b="1" i="1" dirty="0" smtClean="0">
              <a:solidFill>
                <a:schemeClr val="bg2">
                  <a:lumMod val="50000"/>
                </a:schemeClr>
              </a:solidFill>
            </a:endParaRPr>
          </a:p>
          <a:p>
            <a:pPr marL="285750" indent="-285750" algn="just">
              <a:buFont typeface="Wingdings" panose="05000000000000000000" pitchFamily="2" charset="2"/>
              <a:buChar char="q"/>
            </a:pPr>
            <a:r>
              <a:rPr lang="en-GB" sz="2000" dirty="0" smtClean="0">
                <a:solidFill>
                  <a:srgbClr val="C00000"/>
                </a:solidFill>
              </a:rPr>
              <a:t>Data was limited to Yoruba medical pathology words.</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23</a:t>
            </a:fld>
            <a:endParaRPr lang="en"/>
          </a:p>
        </p:txBody>
      </p:sp>
    </p:spTree>
    <p:extLst>
      <p:ext uri="{BB962C8B-B14F-4D97-AF65-F5344CB8AC3E}">
        <p14:creationId xmlns:p14="http://schemas.microsoft.com/office/powerpoint/2010/main" val="345411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47984"/>
            <a:ext cx="8520599" cy="572699"/>
          </a:xfrm>
        </p:spPr>
        <p:txBody>
          <a:bodyPr/>
          <a:lstStyle/>
          <a:p>
            <a:r>
              <a:rPr lang="en-GB" b="1" dirty="0" smtClean="0"/>
              <a:t>Related Works cont.</a:t>
            </a:r>
            <a:endParaRPr lang="en-GB" b="1" dirty="0"/>
          </a:p>
        </p:txBody>
      </p:sp>
      <p:sp>
        <p:nvSpPr>
          <p:cNvPr id="3" name="Text Placeholder 2"/>
          <p:cNvSpPr>
            <a:spLocks noGrp="1"/>
          </p:cNvSpPr>
          <p:nvPr>
            <p:ph type="body" idx="1"/>
          </p:nvPr>
        </p:nvSpPr>
        <p:spPr>
          <a:xfrm>
            <a:off x="311699" y="920683"/>
            <a:ext cx="8520599" cy="3635282"/>
          </a:xfrm>
        </p:spPr>
        <p:txBody>
          <a:bodyPr/>
          <a:lstStyle/>
          <a:p>
            <a:pPr algn="just"/>
            <a:r>
              <a:rPr lang="en-US" sz="2000" dirty="0" smtClean="0">
                <a:solidFill>
                  <a:schemeClr val="tx1"/>
                </a:solidFill>
              </a:rPr>
              <a:t>Zhang </a:t>
            </a:r>
            <a:r>
              <a:rPr lang="en-US" sz="2000" dirty="0">
                <a:solidFill>
                  <a:schemeClr val="tx1"/>
                </a:solidFill>
              </a:rPr>
              <a:t>et al</a:t>
            </a:r>
            <a:r>
              <a:rPr lang="en-US" sz="2000" dirty="0" smtClean="0">
                <a:solidFill>
                  <a:schemeClr val="tx1"/>
                </a:solidFill>
              </a:rPr>
              <a:t>. (2017</a:t>
            </a:r>
            <a:r>
              <a:rPr lang="en-US" sz="2000" dirty="0">
                <a:solidFill>
                  <a:schemeClr val="tx1"/>
                </a:solidFill>
              </a:rPr>
              <a:t>) in </a:t>
            </a:r>
            <a:r>
              <a:rPr lang="en-US" sz="2000" b="1" i="1" dirty="0">
                <a:solidFill>
                  <a:schemeClr val="tx1"/>
                </a:solidFill>
              </a:rPr>
              <a:t>Online and offline handwritten Chinese character recognition: A comprehensive study and new benchmark </a:t>
            </a:r>
            <a:r>
              <a:rPr lang="en-US" sz="2000" dirty="0">
                <a:solidFill>
                  <a:schemeClr val="tx1"/>
                </a:solidFill>
              </a:rPr>
              <a:t>integrated traditional normalization-cooperated direction-decomposed feature map (</a:t>
            </a:r>
            <a:r>
              <a:rPr lang="en-US" sz="2000" dirty="0" err="1">
                <a:solidFill>
                  <a:schemeClr val="tx1"/>
                </a:solidFill>
              </a:rPr>
              <a:t>directMap</a:t>
            </a:r>
            <a:r>
              <a:rPr lang="en-US" sz="2000" dirty="0">
                <a:solidFill>
                  <a:schemeClr val="tx1"/>
                </a:solidFill>
              </a:rPr>
              <a:t>) with the deep convolutional neural network (</a:t>
            </a:r>
            <a:r>
              <a:rPr lang="en-US" sz="2000" dirty="0" err="1">
                <a:solidFill>
                  <a:schemeClr val="tx1"/>
                </a:solidFill>
              </a:rPr>
              <a:t>convNet</a:t>
            </a:r>
            <a:r>
              <a:rPr lang="en-US" sz="2000" dirty="0">
                <a:solidFill>
                  <a:schemeClr val="tx1"/>
                </a:solidFill>
              </a:rPr>
              <a:t>).</a:t>
            </a:r>
          </a:p>
          <a:p>
            <a:pPr marL="285750" indent="-285750" algn="just">
              <a:buFont typeface="Wingdings" panose="05000000000000000000" pitchFamily="2" charset="2"/>
              <a:buChar char="q"/>
            </a:pPr>
            <a:r>
              <a:rPr lang="en-US" sz="2000" i="1" dirty="0">
                <a:solidFill>
                  <a:schemeClr val="bg2">
                    <a:lumMod val="50000"/>
                  </a:schemeClr>
                </a:solidFill>
              </a:rPr>
              <a:t>Achieved the best recognition rates of </a:t>
            </a:r>
            <a:r>
              <a:rPr lang="en-US" sz="2000" b="1" i="1" dirty="0">
                <a:solidFill>
                  <a:schemeClr val="bg2">
                    <a:lumMod val="50000"/>
                  </a:schemeClr>
                </a:solidFill>
              </a:rPr>
              <a:t>HCCR</a:t>
            </a:r>
            <a:r>
              <a:rPr lang="en-US" sz="2000" b="1" i="1" dirty="0" smtClean="0">
                <a:solidFill>
                  <a:schemeClr val="bg2">
                    <a:lumMod val="50000"/>
                  </a:schemeClr>
                </a:solidFill>
              </a:rPr>
              <a:t>.</a:t>
            </a:r>
          </a:p>
          <a:p>
            <a:pPr algn="just"/>
            <a:r>
              <a:rPr lang="en-GB" sz="2000" dirty="0" err="1" smtClean="0">
                <a:solidFill>
                  <a:schemeClr val="tx1"/>
                </a:solidFill>
              </a:rPr>
              <a:t>Golovko</a:t>
            </a:r>
            <a:r>
              <a:rPr lang="en-GB" sz="2000" dirty="0">
                <a:solidFill>
                  <a:schemeClr val="tx1"/>
                </a:solidFill>
              </a:rPr>
              <a:t>, </a:t>
            </a:r>
            <a:r>
              <a:rPr lang="en-GB" sz="2000" dirty="0" err="1">
                <a:solidFill>
                  <a:schemeClr val="tx1"/>
                </a:solidFill>
              </a:rPr>
              <a:t>Egor</a:t>
            </a:r>
            <a:r>
              <a:rPr lang="en-GB" sz="2000" dirty="0">
                <a:solidFill>
                  <a:schemeClr val="tx1"/>
                </a:solidFill>
              </a:rPr>
              <a:t>, </a:t>
            </a:r>
            <a:r>
              <a:rPr lang="en-GB" sz="2000" dirty="0" err="1">
                <a:solidFill>
                  <a:schemeClr val="tx1"/>
                </a:solidFill>
              </a:rPr>
              <a:t>Brich</a:t>
            </a:r>
            <a:r>
              <a:rPr lang="en-GB" sz="2000" dirty="0">
                <a:solidFill>
                  <a:schemeClr val="tx1"/>
                </a:solidFill>
              </a:rPr>
              <a:t>, &amp; </a:t>
            </a:r>
            <a:r>
              <a:rPr lang="en-GB" sz="2000" dirty="0" err="1" smtClean="0">
                <a:solidFill>
                  <a:schemeClr val="tx1"/>
                </a:solidFill>
              </a:rPr>
              <a:t>Sachenko</a:t>
            </a:r>
            <a:r>
              <a:rPr lang="en-GB" sz="2000" dirty="0" smtClean="0">
                <a:solidFill>
                  <a:schemeClr val="tx1"/>
                </a:solidFill>
              </a:rPr>
              <a:t> (2017) in </a:t>
            </a:r>
            <a:r>
              <a:rPr lang="en-GB" sz="2000" b="1" i="1" dirty="0" smtClean="0">
                <a:solidFill>
                  <a:schemeClr val="tx1"/>
                </a:solidFill>
              </a:rPr>
              <a:t>A </a:t>
            </a:r>
            <a:r>
              <a:rPr lang="en-GB" sz="2000" b="1" i="1" dirty="0">
                <a:solidFill>
                  <a:schemeClr val="tx1"/>
                </a:solidFill>
              </a:rPr>
              <a:t>shallow convolutional neural network for accurate handwritten digits </a:t>
            </a:r>
            <a:r>
              <a:rPr lang="en-GB" sz="2000" b="1" i="1" dirty="0" smtClean="0">
                <a:solidFill>
                  <a:schemeClr val="tx1"/>
                </a:solidFill>
              </a:rPr>
              <a:t>classification</a:t>
            </a:r>
          </a:p>
          <a:p>
            <a:pPr marL="285750" indent="-285750" algn="just">
              <a:buFont typeface="Wingdings" panose="05000000000000000000" pitchFamily="2" charset="2"/>
              <a:buChar char="q"/>
            </a:pPr>
            <a:r>
              <a:rPr lang="en-GB" sz="2000" dirty="0" smtClean="0">
                <a:solidFill>
                  <a:schemeClr val="tx1"/>
                </a:solidFill>
              </a:rPr>
              <a:t>The </a:t>
            </a:r>
            <a:r>
              <a:rPr lang="en-GB" sz="2000" dirty="0">
                <a:solidFill>
                  <a:schemeClr val="tx1"/>
                </a:solidFill>
              </a:rPr>
              <a:t>network obtained a test error rate of </a:t>
            </a:r>
            <a:r>
              <a:rPr lang="en-GB" sz="2000" b="1" dirty="0">
                <a:solidFill>
                  <a:schemeClr val="bg2">
                    <a:lumMod val="50000"/>
                  </a:schemeClr>
                </a:solidFill>
              </a:rPr>
              <a:t>0.71% </a:t>
            </a:r>
            <a:r>
              <a:rPr lang="en-GB" sz="2000" dirty="0">
                <a:solidFill>
                  <a:schemeClr val="tx1"/>
                </a:solidFill>
              </a:rPr>
              <a:t>on the standard MNIST handwritten dataset with less computational resources being consumed.</a:t>
            </a:r>
            <a:endParaRPr lang="en-US" sz="2000" b="1" i="1" dirty="0">
              <a:solidFill>
                <a:schemeClr val="tx1"/>
              </a:solidFill>
            </a:endParaRPr>
          </a:p>
          <a:p>
            <a:pPr marL="285750" indent="-285750">
              <a:buFont typeface="Wingdings" panose="05000000000000000000" pitchFamily="2" charset="2"/>
              <a:buChar char="q"/>
            </a:pPr>
            <a:endParaRPr lang="en-GB" sz="2000" dirty="0">
              <a:solidFill>
                <a:srgbClr val="C00000"/>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24</a:t>
            </a:fld>
            <a:endParaRPr lang="en"/>
          </a:p>
        </p:txBody>
      </p:sp>
    </p:spTree>
    <p:extLst>
      <p:ext uri="{BB962C8B-B14F-4D97-AF65-F5344CB8AC3E}">
        <p14:creationId xmlns:p14="http://schemas.microsoft.com/office/powerpoint/2010/main" val="2613664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Review Summary</a:t>
            </a:r>
            <a:endParaRPr lang="en-GB" b="1" dirty="0"/>
          </a:p>
        </p:txBody>
      </p:sp>
      <p:sp>
        <p:nvSpPr>
          <p:cNvPr id="3" name="Text Placeholder 2"/>
          <p:cNvSpPr>
            <a:spLocks noGrp="1"/>
          </p:cNvSpPr>
          <p:nvPr>
            <p:ph type="body" idx="1"/>
          </p:nvPr>
        </p:nvSpPr>
        <p:spPr/>
        <p:txBody>
          <a:bodyPr/>
          <a:lstStyle/>
          <a:p>
            <a:pPr algn="just"/>
            <a:r>
              <a:rPr lang="en-GB" sz="2400" dirty="0">
                <a:solidFill>
                  <a:schemeClr val="tx1"/>
                </a:solidFill>
              </a:rPr>
              <a:t>C</a:t>
            </a:r>
            <a:r>
              <a:rPr lang="en-GB" sz="2400" dirty="0" smtClean="0">
                <a:solidFill>
                  <a:schemeClr val="tx1"/>
                </a:solidFill>
              </a:rPr>
              <a:t>onvolutional </a:t>
            </a:r>
            <a:r>
              <a:rPr lang="en-GB" sz="2400" dirty="0">
                <a:solidFill>
                  <a:schemeClr val="tx1"/>
                </a:solidFill>
              </a:rPr>
              <a:t>neural network architectures have been applied to identify characters of several </a:t>
            </a:r>
            <a:r>
              <a:rPr lang="en-GB" sz="2400" dirty="0" smtClean="0">
                <a:solidFill>
                  <a:schemeClr val="tx1"/>
                </a:solidFill>
              </a:rPr>
              <a:t>languages. </a:t>
            </a:r>
          </a:p>
          <a:p>
            <a:pPr algn="just"/>
            <a:r>
              <a:rPr lang="en-GB" sz="2400" dirty="0" smtClean="0">
                <a:solidFill>
                  <a:schemeClr val="tx1"/>
                </a:solidFill>
              </a:rPr>
              <a:t>They have </a:t>
            </a:r>
            <a:r>
              <a:rPr lang="en-GB" sz="2400" dirty="0">
                <a:solidFill>
                  <a:schemeClr val="tx1"/>
                </a:solidFill>
              </a:rPr>
              <a:t>been shown to achieve test error rates below 0.4% as seen on the MNIST database (</a:t>
            </a:r>
            <a:r>
              <a:rPr lang="en-GB" sz="2400" dirty="0" err="1">
                <a:solidFill>
                  <a:schemeClr val="tx1"/>
                </a:solidFill>
              </a:rPr>
              <a:t>Golovko</a:t>
            </a:r>
            <a:r>
              <a:rPr lang="en-GB" sz="2400" dirty="0">
                <a:solidFill>
                  <a:schemeClr val="tx1"/>
                </a:solidFill>
              </a:rPr>
              <a:t> et al., 2017</a:t>
            </a:r>
            <a:r>
              <a:rPr lang="en-GB" sz="2400" dirty="0" smtClean="0">
                <a:solidFill>
                  <a:schemeClr val="tx1"/>
                </a:solidFill>
              </a:rPr>
              <a:t>). </a:t>
            </a:r>
          </a:p>
          <a:p>
            <a:pPr algn="just"/>
            <a:r>
              <a:rPr lang="en-GB" sz="2400" dirty="0" smtClean="0">
                <a:solidFill>
                  <a:schemeClr val="tx1"/>
                </a:solidFill>
              </a:rPr>
              <a:t>However, there is no existing model for Yoruba characters.</a:t>
            </a:r>
            <a:endParaRPr lang="en-GB" sz="2400" dirty="0">
              <a:solidFill>
                <a:schemeClr val="tx1"/>
              </a:solidFill>
            </a:endParaRPr>
          </a:p>
          <a:p>
            <a:pPr algn="just"/>
            <a:r>
              <a:rPr lang="en-GB" sz="2400" dirty="0" smtClean="0">
                <a:solidFill>
                  <a:schemeClr val="tx1"/>
                </a:solidFill>
              </a:rPr>
              <a:t>This study therefore is geared towards developing a </a:t>
            </a:r>
            <a:r>
              <a:rPr lang="en-GB" sz="2400" dirty="0" err="1" smtClean="0">
                <a:solidFill>
                  <a:schemeClr val="tx1"/>
                </a:solidFill>
              </a:rPr>
              <a:t>ConvNet</a:t>
            </a:r>
            <a:r>
              <a:rPr lang="en-GB" sz="2400" dirty="0" smtClean="0">
                <a:solidFill>
                  <a:schemeClr val="tx1"/>
                </a:solidFill>
              </a:rPr>
              <a:t> model for Yoruba characters.</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25</a:t>
            </a:fld>
            <a:endParaRPr lang="en"/>
          </a:p>
        </p:txBody>
      </p:sp>
    </p:spTree>
    <p:extLst>
      <p:ext uri="{BB962C8B-B14F-4D97-AF65-F5344CB8AC3E}">
        <p14:creationId xmlns:p14="http://schemas.microsoft.com/office/powerpoint/2010/main" val="3026683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600" b="1" dirty="0" smtClean="0"/>
              <a:t>Statement of the problem</a:t>
            </a:r>
            <a:endParaRPr lang="en" sz="3600" b="1" dirty="0"/>
          </a:p>
        </p:txBody>
      </p:sp>
      <p:sp>
        <p:nvSpPr>
          <p:cNvPr id="177" name="Shape 177"/>
          <p:cNvSpPr txBox="1">
            <a:spLocks noGrp="1"/>
          </p:cNvSpPr>
          <p:nvPr>
            <p:ph type="body" idx="1"/>
          </p:nvPr>
        </p:nvSpPr>
        <p:spPr>
          <a:xfrm>
            <a:off x="311700" y="1396375"/>
            <a:ext cx="8520600" cy="3172500"/>
          </a:xfrm>
          <a:prstGeom prst="rect">
            <a:avLst/>
          </a:prstGeom>
        </p:spPr>
        <p:txBody>
          <a:bodyPr lIns="91425" tIns="91425" rIns="91425" bIns="91425" anchor="t" anchorCtr="0">
            <a:noAutofit/>
          </a:bodyPr>
          <a:lstStyle/>
          <a:p>
            <a:pPr lvl="0" rtl="0">
              <a:spcBef>
                <a:spcPts val="0"/>
              </a:spcBef>
              <a:buNone/>
            </a:pPr>
            <a:endParaRPr lang="en" sz="2400" dirty="0" smtClean="0"/>
          </a:p>
          <a:p>
            <a:pPr lvl="0" rtl="0">
              <a:spcBef>
                <a:spcPts val="0"/>
              </a:spcBef>
              <a:buNone/>
            </a:pPr>
            <a:endParaRPr sz="2400"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26</a:t>
            </a:fld>
            <a:endParaRPr lang="en"/>
          </a:p>
        </p:txBody>
      </p:sp>
      <p:sp>
        <p:nvSpPr>
          <p:cNvPr id="5" name="Shape 177"/>
          <p:cNvSpPr txBox="1">
            <a:spLocks/>
          </p:cNvSpPr>
          <p:nvPr/>
        </p:nvSpPr>
        <p:spPr>
          <a:xfrm>
            <a:off x="311700" y="1254220"/>
            <a:ext cx="8520600" cy="340899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accent3"/>
              </a:buClr>
              <a:buSzPct val="100000"/>
              <a:buFont typeface="Proxima Nova"/>
              <a:buNone/>
              <a:defRPr sz="1800" b="0" i="0" u="none" strike="noStrike" cap="none">
                <a:solidFill>
                  <a:schemeClr val="accent3"/>
                </a:solidFill>
                <a:latin typeface="Proxima Nova"/>
                <a:ea typeface="Proxima Nova"/>
                <a:cs typeface="Proxima Nova"/>
                <a:sym typeface="Proxima Nova"/>
              </a:defRPr>
            </a:lvl1pPr>
            <a:lvl2pPr marR="0" lvl="1"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2pPr>
            <a:lvl3pPr marR="0" lvl="2"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3pPr>
            <a:lvl4pPr marR="0" lvl="3"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4pPr>
            <a:lvl5pPr marR="0" lvl="4"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5pPr>
            <a:lvl6pPr marR="0" lvl="5"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6pPr>
            <a:lvl7pPr marR="0" lvl="6"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7pPr>
            <a:lvl8pPr marR="0" lvl="7"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8pPr>
            <a:lvl9pPr marR="0" lvl="8"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9pPr>
          </a:lstStyle>
          <a:p>
            <a:pPr marL="342900" indent="-342900" algn="just">
              <a:buFont typeface="Wingdings" panose="05000000000000000000" pitchFamily="2" charset="2"/>
              <a:buChar char="q"/>
            </a:pPr>
            <a:r>
              <a:rPr lang="en-US" sz="2400" dirty="0">
                <a:solidFill>
                  <a:schemeClr val="tx1"/>
                </a:solidFill>
              </a:rPr>
              <a:t>Extracting textual information from natural images is a challenging problem with many practical applications (Wang et al., 2012</a:t>
            </a:r>
            <a:r>
              <a:rPr lang="en-US" sz="2400" dirty="0" smtClean="0">
                <a:solidFill>
                  <a:schemeClr val="tx1"/>
                </a:solidFill>
              </a:rPr>
              <a:t>)</a:t>
            </a:r>
          </a:p>
          <a:p>
            <a:pPr marL="342900" indent="-342900" algn="just">
              <a:buFont typeface="Wingdings" panose="05000000000000000000" pitchFamily="2" charset="2"/>
              <a:buChar char="q"/>
            </a:pPr>
            <a:endParaRPr lang="en-US" sz="2400" dirty="0" smtClean="0">
              <a:solidFill>
                <a:schemeClr val="tx1"/>
              </a:solidFill>
            </a:endParaRPr>
          </a:p>
          <a:p>
            <a:pPr marL="342900" indent="-342900" algn="just">
              <a:buFont typeface="Wingdings" panose="05000000000000000000" pitchFamily="2" charset="2"/>
              <a:buChar char="q"/>
            </a:pPr>
            <a:r>
              <a:rPr lang="en-US" sz="2400" dirty="0" smtClean="0">
                <a:solidFill>
                  <a:schemeClr val="tx1"/>
                </a:solidFill>
              </a:rPr>
              <a:t>CNN’s have been applied to OCR systems for English, Chinese, French and other languages but have not been applied to Yoruba characters.</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600" b="1" dirty="0"/>
              <a:t>Aim</a:t>
            </a:r>
          </a:p>
        </p:txBody>
      </p:sp>
      <p:sp>
        <p:nvSpPr>
          <p:cNvPr id="177" name="Shape 177"/>
          <p:cNvSpPr txBox="1">
            <a:spLocks noGrp="1"/>
          </p:cNvSpPr>
          <p:nvPr>
            <p:ph type="body" idx="1"/>
          </p:nvPr>
        </p:nvSpPr>
        <p:spPr>
          <a:xfrm>
            <a:off x="311700" y="1396375"/>
            <a:ext cx="8520600" cy="3172500"/>
          </a:xfrm>
          <a:prstGeom prst="rect">
            <a:avLst/>
          </a:prstGeom>
        </p:spPr>
        <p:txBody>
          <a:bodyPr lIns="91425" tIns="91425" rIns="91425" bIns="91425" anchor="t" anchorCtr="0">
            <a:noAutofit/>
          </a:bodyPr>
          <a:lstStyle/>
          <a:p>
            <a:pPr lvl="0" algn="just" rtl="0">
              <a:spcBef>
                <a:spcPts val="0"/>
              </a:spcBef>
              <a:buNone/>
            </a:pPr>
            <a:r>
              <a:rPr lang="en" sz="2400" dirty="0">
                <a:solidFill>
                  <a:schemeClr val="tx1"/>
                </a:solidFill>
              </a:rPr>
              <a:t>To </a:t>
            </a:r>
            <a:r>
              <a:rPr lang="en" sz="2400" b="1" dirty="0" smtClean="0">
                <a:solidFill>
                  <a:schemeClr val="tx1"/>
                </a:solidFill>
              </a:rPr>
              <a:t>develop</a:t>
            </a:r>
            <a:r>
              <a:rPr lang="en" sz="2400" dirty="0" smtClean="0">
                <a:solidFill>
                  <a:schemeClr val="tx1"/>
                </a:solidFill>
              </a:rPr>
              <a:t> a neural network model capable of identifying Yoruba characters from an image.</a:t>
            </a:r>
            <a:endParaRPr lang="en" sz="2400" dirty="0">
              <a:solidFill>
                <a:schemeClr val="tx1"/>
              </a:solidFill>
            </a:endParaRPr>
          </a:p>
          <a:p>
            <a:pPr lvl="0" rtl="0">
              <a:spcBef>
                <a:spcPts val="0"/>
              </a:spcBef>
              <a:buNone/>
            </a:pPr>
            <a:endParaRPr sz="2400"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27</a:t>
            </a:fld>
            <a:endParaRPr lang="en"/>
          </a:p>
        </p:txBody>
      </p:sp>
    </p:spTree>
    <p:extLst>
      <p:ext uri="{BB962C8B-B14F-4D97-AF65-F5344CB8AC3E}">
        <p14:creationId xmlns:p14="http://schemas.microsoft.com/office/powerpoint/2010/main" val="2581064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600" b="1" dirty="0"/>
              <a:t>Objectives</a:t>
            </a:r>
          </a:p>
        </p:txBody>
      </p:sp>
      <p:sp>
        <p:nvSpPr>
          <p:cNvPr id="183" name="Shape 183"/>
          <p:cNvSpPr txBox="1">
            <a:spLocks noGrp="1"/>
          </p:cNvSpPr>
          <p:nvPr>
            <p:ph type="body" idx="1"/>
          </p:nvPr>
        </p:nvSpPr>
        <p:spPr>
          <a:xfrm>
            <a:off x="311700" y="1396375"/>
            <a:ext cx="8520600" cy="3172500"/>
          </a:xfrm>
          <a:prstGeom prst="rect">
            <a:avLst/>
          </a:prstGeom>
        </p:spPr>
        <p:txBody>
          <a:bodyPr lIns="91425" tIns="91425" rIns="91425" bIns="91425" anchor="t" anchorCtr="0">
            <a:noAutofit/>
          </a:bodyPr>
          <a:lstStyle/>
          <a:p>
            <a:pPr marL="457200" lvl="0" indent="-457200" rtl="0">
              <a:spcBef>
                <a:spcPts val="0"/>
              </a:spcBef>
              <a:buFont typeface="+mj-lt"/>
              <a:buAutoNum type="alphaUcPeriod"/>
            </a:pPr>
            <a:r>
              <a:rPr lang="en" sz="2400" dirty="0" smtClean="0">
                <a:solidFill>
                  <a:schemeClr val="tx1"/>
                </a:solidFill>
              </a:rPr>
              <a:t>Create a </a:t>
            </a:r>
            <a:r>
              <a:rPr lang="en" sz="2400" b="1" dirty="0" smtClean="0">
                <a:solidFill>
                  <a:schemeClr val="tx1"/>
                </a:solidFill>
              </a:rPr>
              <a:t>dataset</a:t>
            </a:r>
            <a:r>
              <a:rPr lang="en" sz="2400" dirty="0" smtClean="0">
                <a:solidFill>
                  <a:schemeClr val="tx1"/>
                </a:solidFill>
              </a:rPr>
              <a:t> of </a:t>
            </a:r>
            <a:r>
              <a:rPr lang="en" sz="2400" dirty="0" smtClean="0">
                <a:solidFill>
                  <a:schemeClr val="tx1"/>
                </a:solidFill>
              </a:rPr>
              <a:t>Yoruba </a:t>
            </a:r>
            <a:r>
              <a:rPr lang="en" sz="2400" dirty="0" smtClean="0">
                <a:solidFill>
                  <a:schemeClr val="tx1"/>
                </a:solidFill>
              </a:rPr>
              <a:t>characters.</a:t>
            </a:r>
          </a:p>
          <a:p>
            <a:pPr marL="457200" lvl="0" indent="-457200" rtl="0">
              <a:spcBef>
                <a:spcPts val="0"/>
              </a:spcBef>
              <a:buFont typeface="+mj-lt"/>
              <a:buAutoNum type="alphaUcPeriod"/>
            </a:pPr>
            <a:r>
              <a:rPr lang="en" sz="2400" dirty="0" smtClean="0">
                <a:solidFill>
                  <a:schemeClr val="tx1"/>
                </a:solidFill>
              </a:rPr>
              <a:t>Define a </a:t>
            </a:r>
            <a:r>
              <a:rPr lang="en" sz="2400" b="1" dirty="0" smtClean="0">
                <a:solidFill>
                  <a:schemeClr val="tx1"/>
                </a:solidFill>
              </a:rPr>
              <a:t>network architecture </a:t>
            </a:r>
            <a:r>
              <a:rPr lang="en" sz="2400" dirty="0" smtClean="0">
                <a:solidFill>
                  <a:schemeClr val="tx1"/>
                </a:solidFill>
              </a:rPr>
              <a:t>for the model.</a:t>
            </a:r>
          </a:p>
          <a:p>
            <a:pPr marL="457200" lvl="0" indent="-457200" rtl="0">
              <a:spcBef>
                <a:spcPts val="0"/>
              </a:spcBef>
              <a:buFont typeface="+mj-lt"/>
              <a:buAutoNum type="alphaUcPeriod"/>
            </a:pPr>
            <a:r>
              <a:rPr lang="en" sz="2400" b="1" dirty="0" smtClean="0">
                <a:solidFill>
                  <a:schemeClr val="tx1"/>
                </a:solidFill>
              </a:rPr>
              <a:t>Train</a:t>
            </a:r>
            <a:r>
              <a:rPr lang="en" sz="2400" dirty="0" smtClean="0">
                <a:solidFill>
                  <a:schemeClr val="tx1"/>
                </a:solidFill>
              </a:rPr>
              <a:t> the neural network with the dataset.</a:t>
            </a:r>
          </a:p>
          <a:p>
            <a:pPr marL="457200" lvl="0" indent="-457200" rtl="0">
              <a:spcBef>
                <a:spcPts val="0"/>
              </a:spcBef>
              <a:buFont typeface="+mj-lt"/>
              <a:buAutoNum type="alphaUcPeriod"/>
            </a:pPr>
            <a:r>
              <a:rPr lang="en" sz="2400" dirty="0" smtClean="0">
                <a:solidFill>
                  <a:schemeClr val="tx1"/>
                </a:solidFill>
              </a:rPr>
              <a:t>Evaluate the network’s </a:t>
            </a:r>
            <a:r>
              <a:rPr lang="en" sz="2400" b="1" dirty="0" smtClean="0">
                <a:solidFill>
                  <a:schemeClr val="tx1"/>
                </a:solidFill>
              </a:rPr>
              <a:t>accuracy</a:t>
            </a:r>
            <a:r>
              <a:rPr lang="en" sz="2400" dirty="0" smtClean="0">
                <a:solidFill>
                  <a:schemeClr val="tx1"/>
                </a:solidFill>
              </a:rPr>
              <a:t> with test samples in the dataset.</a:t>
            </a:r>
          </a:p>
          <a:p>
            <a:pPr marL="342900" lvl="0" indent="-342900" rtl="0">
              <a:spcBef>
                <a:spcPts val="0"/>
              </a:spcBef>
              <a:buFont typeface="Wingdings" panose="05000000000000000000" pitchFamily="2" charset="2"/>
              <a:buChar char="v"/>
            </a:pPr>
            <a:endParaRPr sz="2400"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28</a:t>
            </a:fld>
            <a:endParaRPr lang="e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50" y="526350"/>
            <a:ext cx="5797500" cy="4090800"/>
          </a:xfrm>
          <a:prstGeom prst="rect">
            <a:avLst/>
          </a:prstGeom>
        </p:spPr>
        <p:txBody>
          <a:bodyPr lIns="91425" tIns="91425" rIns="91425" bIns="91425" anchor="ctr" anchorCtr="0">
            <a:noAutofit/>
          </a:bodyPr>
          <a:lstStyle/>
          <a:p>
            <a:pPr lvl="0" rtl="0">
              <a:spcBef>
                <a:spcPts val="0"/>
              </a:spcBef>
              <a:buNone/>
            </a:pPr>
            <a:r>
              <a:rPr lang="en" dirty="0" smtClean="0"/>
              <a:t>Methodology</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29</a:t>
            </a:fld>
            <a:endParaRPr lang="en"/>
          </a:p>
        </p:txBody>
      </p:sp>
    </p:spTree>
    <p:extLst>
      <p:ext uri="{BB962C8B-B14F-4D97-AF65-F5344CB8AC3E}">
        <p14:creationId xmlns:p14="http://schemas.microsoft.com/office/powerpoint/2010/main" val="340750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7" y="126526"/>
            <a:ext cx="8520599" cy="572699"/>
          </a:xfrm>
        </p:spPr>
        <p:txBody>
          <a:bodyPr/>
          <a:lstStyle/>
          <a:p>
            <a:pPr algn="ctr"/>
            <a:r>
              <a:rPr lang="en-GB" sz="4000" dirty="0" smtClean="0"/>
              <a:t>Outline</a:t>
            </a:r>
            <a:endParaRPr lang="en-GB" sz="4000" dirty="0"/>
          </a:p>
        </p:txBody>
      </p:sp>
      <p:sp>
        <p:nvSpPr>
          <p:cNvPr id="3" name="Text Placeholder 2"/>
          <p:cNvSpPr>
            <a:spLocks noGrp="1"/>
          </p:cNvSpPr>
          <p:nvPr>
            <p:ph type="body" idx="1"/>
          </p:nvPr>
        </p:nvSpPr>
        <p:spPr>
          <a:xfrm>
            <a:off x="321975" y="699225"/>
            <a:ext cx="8520599" cy="4232371"/>
          </a:xfrm>
        </p:spPr>
        <p:txBody>
          <a:bodyPr/>
          <a:lstStyle/>
          <a:p>
            <a:pPr marL="171450" indent="-171450">
              <a:buFont typeface="Courier New" panose="02070309020205020404" pitchFamily="49" charset="0"/>
              <a:buChar char="o"/>
            </a:pPr>
            <a:r>
              <a:rPr lang="en-US" sz="2400" dirty="0" smtClean="0">
                <a:solidFill>
                  <a:schemeClr val="tx1"/>
                </a:solidFill>
              </a:rPr>
              <a:t>  Methodology </a:t>
            </a:r>
          </a:p>
          <a:p>
            <a:pPr marL="171450" indent="-171450">
              <a:buFont typeface="Courier New" panose="02070309020205020404" pitchFamily="49" charset="0"/>
              <a:buChar char="o"/>
            </a:pPr>
            <a:r>
              <a:rPr lang="en-US" sz="2400" dirty="0" smtClean="0">
                <a:solidFill>
                  <a:schemeClr val="tx1"/>
                </a:solidFill>
              </a:rPr>
              <a:t>  Results</a:t>
            </a:r>
          </a:p>
          <a:p>
            <a:pPr marL="171450" indent="-171450">
              <a:buFont typeface="Courier New" panose="02070309020205020404" pitchFamily="49" charset="0"/>
              <a:buChar char="o"/>
            </a:pPr>
            <a:r>
              <a:rPr lang="en-US" sz="2400" dirty="0" smtClean="0">
                <a:solidFill>
                  <a:schemeClr val="tx1"/>
                </a:solidFill>
              </a:rPr>
              <a:t>  Significance </a:t>
            </a:r>
            <a:r>
              <a:rPr lang="en-US" sz="2400" dirty="0">
                <a:solidFill>
                  <a:schemeClr val="tx1"/>
                </a:solidFill>
              </a:rPr>
              <a:t>of the Study </a:t>
            </a:r>
            <a:endParaRPr lang="en-US" sz="2400" dirty="0" smtClean="0">
              <a:solidFill>
                <a:schemeClr val="tx1"/>
              </a:solidFill>
            </a:endParaRPr>
          </a:p>
          <a:p>
            <a:pPr marL="171450" indent="-171450">
              <a:buFont typeface="Courier New" panose="02070309020205020404" pitchFamily="49" charset="0"/>
              <a:buChar char="o"/>
            </a:pPr>
            <a:r>
              <a:rPr lang="en-US" sz="2400" dirty="0" smtClean="0">
                <a:solidFill>
                  <a:schemeClr val="tx1"/>
                </a:solidFill>
              </a:rPr>
              <a:t>  Contribution </a:t>
            </a:r>
            <a:r>
              <a:rPr lang="en-US" sz="2400" dirty="0">
                <a:solidFill>
                  <a:schemeClr val="tx1"/>
                </a:solidFill>
              </a:rPr>
              <a:t>to </a:t>
            </a:r>
            <a:r>
              <a:rPr lang="en-US" sz="2400" dirty="0" smtClean="0">
                <a:solidFill>
                  <a:schemeClr val="tx1"/>
                </a:solidFill>
              </a:rPr>
              <a:t>Knowledge</a:t>
            </a:r>
          </a:p>
          <a:p>
            <a:pPr marL="171450" indent="-171450">
              <a:buFont typeface="Courier New" panose="02070309020205020404" pitchFamily="49" charset="0"/>
              <a:buChar char="o"/>
            </a:pPr>
            <a:r>
              <a:rPr lang="en-US" sz="2400" dirty="0" smtClean="0">
                <a:solidFill>
                  <a:schemeClr val="tx1"/>
                </a:solidFill>
              </a:rPr>
              <a:t>  Conclusion</a:t>
            </a:r>
          </a:p>
          <a:p>
            <a:pPr marL="171450" indent="-171450">
              <a:buFont typeface="Courier New" panose="02070309020205020404" pitchFamily="49" charset="0"/>
              <a:buChar char="o"/>
            </a:pPr>
            <a:r>
              <a:rPr lang="en-US" sz="2400" dirty="0" smtClean="0">
                <a:solidFill>
                  <a:schemeClr val="tx1"/>
                </a:solidFill>
              </a:rPr>
              <a:t>  References</a:t>
            </a:r>
          </a:p>
          <a:p>
            <a:pPr marL="171450" indent="-171450">
              <a:buFont typeface="Courier New" panose="02070309020205020404" pitchFamily="49" charset="0"/>
              <a:buChar char="o"/>
            </a:pPr>
            <a:r>
              <a:rPr lang="en-US" sz="2400" dirty="0" smtClean="0">
                <a:solidFill>
                  <a:schemeClr val="tx1"/>
                </a:solidFill>
              </a:rPr>
              <a:t>  Acknowledgement</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a:t>
            </a:fld>
            <a:endParaRPr lang="en"/>
          </a:p>
        </p:txBody>
      </p:sp>
    </p:spTree>
    <p:extLst>
      <p:ext uri="{BB962C8B-B14F-4D97-AF65-F5344CB8AC3E}">
        <p14:creationId xmlns:p14="http://schemas.microsoft.com/office/powerpoint/2010/main" val="448985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sz="2600" b="1" dirty="0" smtClean="0"/>
              <a:t>Methodology (Objective A: Creating the dataset) </a:t>
            </a:r>
            <a:endParaRPr lang="en-GB" sz="2600" b="1" dirty="0"/>
          </a:p>
        </p:txBody>
      </p:sp>
      <p:sp>
        <p:nvSpPr>
          <p:cNvPr id="3" name="Text Placeholder 2"/>
          <p:cNvSpPr>
            <a:spLocks noGrp="1"/>
          </p:cNvSpPr>
          <p:nvPr>
            <p:ph type="body" idx="1"/>
          </p:nvPr>
        </p:nvSpPr>
        <p:spPr>
          <a:xfrm>
            <a:off x="311700" y="1017724"/>
            <a:ext cx="8520599" cy="3416400"/>
          </a:xfrm>
        </p:spPr>
        <p:txBody>
          <a:bodyPr/>
          <a:lstStyle/>
          <a:p>
            <a:pPr algn="just"/>
            <a:r>
              <a:rPr lang="en-GB" sz="2400" dirty="0" smtClean="0">
                <a:solidFill>
                  <a:schemeClr val="tx1"/>
                </a:solidFill>
                <a:latin typeface="Proxima Nova" panose="020B0604020202020204" charset="0"/>
              </a:rPr>
              <a:t>Created a publicly available dataset which contained alphabets of the Yoruba language and was divided in three sets: </a:t>
            </a:r>
            <a:r>
              <a:rPr lang="en-GB" sz="2400" b="1" dirty="0" smtClean="0">
                <a:solidFill>
                  <a:schemeClr val="tx1"/>
                </a:solidFill>
                <a:latin typeface="Proxima Nova" panose="020B0604020202020204" charset="0"/>
              </a:rPr>
              <a:t>training</a:t>
            </a:r>
            <a:r>
              <a:rPr lang="en-GB" sz="2400" dirty="0" smtClean="0">
                <a:solidFill>
                  <a:schemeClr val="tx1"/>
                </a:solidFill>
                <a:latin typeface="Proxima Nova" panose="020B0604020202020204" charset="0"/>
              </a:rPr>
              <a:t>, </a:t>
            </a:r>
            <a:r>
              <a:rPr lang="en-GB" sz="2400" b="1" dirty="0" smtClean="0">
                <a:solidFill>
                  <a:schemeClr val="tx1"/>
                </a:solidFill>
                <a:latin typeface="Proxima Nova" panose="020B0604020202020204" charset="0"/>
              </a:rPr>
              <a:t>test </a:t>
            </a:r>
            <a:r>
              <a:rPr lang="en-GB" sz="2400" dirty="0" smtClean="0">
                <a:solidFill>
                  <a:schemeClr val="tx1"/>
                </a:solidFill>
                <a:latin typeface="Proxima Nova" panose="020B0604020202020204" charset="0"/>
              </a:rPr>
              <a:t>and </a:t>
            </a:r>
            <a:r>
              <a:rPr lang="en-GB" sz="2400" b="1" dirty="0" smtClean="0">
                <a:solidFill>
                  <a:schemeClr val="tx1"/>
                </a:solidFill>
                <a:latin typeface="Proxima Nova" panose="020B0604020202020204" charset="0"/>
              </a:rPr>
              <a:t>validation</a:t>
            </a:r>
            <a:r>
              <a:rPr lang="en-GB" sz="2400" dirty="0" smtClean="0">
                <a:solidFill>
                  <a:schemeClr val="tx1"/>
                </a:solidFill>
                <a:latin typeface="Proxima Nova" panose="020B0604020202020204" charset="0"/>
              </a:rPr>
              <a:t> sets.</a:t>
            </a:r>
          </a:p>
          <a:p>
            <a:pPr algn="just"/>
            <a:r>
              <a:rPr lang="en-GB" sz="2400" b="1" dirty="0" smtClean="0">
                <a:solidFill>
                  <a:schemeClr val="tx1"/>
                </a:solidFill>
                <a:latin typeface="Proxima Nova" panose="020B0604020202020204" charset="0"/>
              </a:rPr>
              <a:t>Two-step</a:t>
            </a:r>
            <a:r>
              <a:rPr lang="en-GB" sz="2400" dirty="0" smtClean="0">
                <a:solidFill>
                  <a:schemeClr val="tx1"/>
                </a:solidFill>
                <a:latin typeface="Proxima Nova" panose="020B0604020202020204" charset="0"/>
              </a:rPr>
              <a:t> process:</a:t>
            </a:r>
            <a:endParaRPr lang="en-GB" sz="2400" b="1" dirty="0" smtClean="0">
              <a:solidFill>
                <a:schemeClr val="tx1"/>
              </a:solidFill>
              <a:latin typeface="Proxima Nova" panose="020B0604020202020204" charset="0"/>
            </a:endParaRPr>
          </a:p>
          <a:p>
            <a:pPr marL="285750" indent="-285750" algn="just">
              <a:buFont typeface="Wingdings" panose="05000000000000000000" pitchFamily="2" charset="2"/>
              <a:buChar char="Ø"/>
            </a:pPr>
            <a:r>
              <a:rPr lang="en-GB" sz="2400" dirty="0" smtClean="0">
                <a:solidFill>
                  <a:schemeClr val="tx1"/>
                </a:solidFill>
                <a:latin typeface="Proxima Nova" panose="020B0604020202020204" charset="0"/>
              </a:rPr>
              <a:t>Designed a form to collect handwritings from various sources.</a:t>
            </a:r>
          </a:p>
          <a:p>
            <a:pPr marL="285750" indent="-285750" algn="just">
              <a:buFont typeface="Wingdings" panose="05000000000000000000" pitchFamily="2" charset="2"/>
              <a:buChar char="Ø"/>
            </a:pPr>
            <a:r>
              <a:rPr lang="en-GB" sz="2400" dirty="0" smtClean="0">
                <a:solidFill>
                  <a:schemeClr val="tx1"/>
                </a:solidFill>
                <a:latin typeface="Proxima Nova" panose="020B0604020202020204" charset="0"/>
              </a:rPr>
              <a:t>Scanned individual characters and place into respective folders.</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30</a:t>
            </a:fld>
            <a:endParaRPr lang="en"/>
          </a:p>
        </p:txBody>
      </p:sp>
    </p:spTree>
    <p:extLst>
      <p:ext uri="{BB962C8B-B14F-4D97-AF65-F5344CB8AC3E}">
        <p14:creationId xmlns:p14="http://schemas.microsoft.com/office/powerpoint/2010/main" val="673192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95" y="147075"/>
            <a:ext cx="8520599" cy="572699"/>
          </a:xfrm>
        </p:spPr>
        <p:txBody>
          <a:bodyPr/>
          <a:lstStyle/>
          <a:p>
            <a:r>
              <a:rPr lang="en-GB" b="1" dirty="0" smtClean="0"/>
              <a:t>Methodology cont.</a:t>
            </a:r>
            <a:endParaRPr lang="en-GB" b="1" dirty="0"/>
          </a:p>
        </p:txBody>
      </p:sp>
      <p:sp>
        <p:nvSpPr>
          <p:cNvPr id="3" name="Text Placeholder 2"/>
          <p:cNvSpPr>
            <a:spLocks noGrp="1"/>
          </p:cNvSpPr>
          <p:nvPr>
            <p:ph type="body" idx="1"/>
          </p:nvPr>
        </p:nvSpPr>
        <p:spPr>
          <a:xfrm>
            <a:off x="407491" y="4568875"/>
            <a:ext cx="4868702" cy="379236"/>
          </a:xfrm>
        </p:spPr>
        <p:txBody>
          <a:bodyPr/>
          <a:lstStyle/>
          <a:p>
            <a:r>
              <a:rPr lang="en-GB" sz="1400" b="1" dirty="0" smtClean="0">
                <a:solidFill>
                  <a:schemeClr val="tx1"/>
                </a:solidFill>
              </a:rPr>
              <a:t>Figure 5: Design of sample form used in data collection</a:t>
            </a:r>
            <a:endParaRPr lang="en-GB" sz="1400" b="1"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latin typeface="Proxima Nova" panose="020B0604020202020204" charset="0"/>
              </a:rPr>
              <a:t>31</a:t>
            </a:fld>
            <a:endParaRPr lang="en" dirty="0">
              <a:latin typeface="Proxima Nova" panose="020B060402020202020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bwMode="auto">
          <a:xfrm>
            <a:off x="407491" y="892496"/>
            <a:ext cx="8424808" cy="3676379"/>
          </a:xfrm>
          <a:prstGeom prst="rect">
            <a:avLst/>
          </a:prstGeom>
          <a:noFill/>
          <a:ln>
            <a:noFill/>
          </a:ln>
        </p:spPr>
      </p:pic>
    </p:spTree>
    <p:extLst>
      <p:ext uri="{BB962C8B-B14F-4D97-AF65-F5344CB8AC3E}">
        <p14:creationId xmlns:p14="http://schemas.microsoft.com/office/powerpoint/2010/main" val="2249357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7" y="51593"/>
            <a:ext cx="8520599" cy="572699"/>
          </a:xfrm>
        </p:spPr>
        <p:txBody>
          <a:bodyPr/>
          <a:lstStyle/>
          <a:p>
            <a:r>
              <a:rPr lang="en-GB" b="1" dirty="0" smtClean="0"/>
              <a:t>Methodology cont.</a:t>
            </a:r>
            <a:endParaRPr lang="en-GB" b="1" dirty="0"/>
          </a:p>
        </p:txBody>
      </p:sp>
      <p:sp>
        <p:nvSpPr>
          <p:cNvPr id="3" name="Text Placeholder 2"/>
          <p:cNvSpPr>
            <a:spLocks noGrp="1"/>
          </p:cNvSpPr>
          <p:nvPr>
            <p:ph type="body" idx="1"/>
          </p:nvPr>
        </p:nvSpPr>
        <p:spPr>
          <a:xfrm>
            <a:off x="407490" y="4637110"/>
            <a:ext cx="3901751" cy="344793"/>
          </a:xfrm>
        </p:spPr>
        <p:txBody>
          <a:bodyPr/>
          <a:lstStyle/>
          <a:p>
            <a:r>
              <a:rPr lang="en-GB" sz="1400" b="1" dirty="0" smtClean="0">
                <a:solidFill>
                  <a:schemeClr val="tx1"/>
                </a:solidFill>
              </a:rPr>
              <a:t>Figure 6: Sample of a filled form</a:t>
            </a:r>
            <a:endParaRPr lang="en-GB" sz="1400" b="1"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32</a:t>
            </a:fld>
            <a:endParaRPr lang="en"/>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911099" y="654422"/>
            <a:ext cx="7150813" cy="4008794"/>
          </a:xfrm>
          <a:prstGeom prst="rect">
            <a:avLst/>
          </a:prstGeom>
        </p:spPr>
      </p:pic>
    </p:spTree>
    <p:extLst>
      <p:ext uri="{BB962C8B-B14F-4D97-AF65-F5344CB8AC3E}">
        <p14:creationId xmlns:p14="http://schemas.microsoft.com/office/powerpoint/2010/main" val="4521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6"/>
            <a:ext cx="8520599" cy="572699"/>
          </a:xfrm>
        </p:spPr>
        <p:txBody>
          <a:bodyPr/>
          <a:lstStyle/>
          <a:p>
            <a:pPr algn="just"/>
            <a:r>
              <a:rPr lang="en-GB" sz="2600" b="1" dirty="0" smtClean="0"/>
              <a:t>Methodology (Objective B: Define a network architecture)</a:t>
            </a:r>
            <a:endParaRPr lang="en-GB" sz="2600" b="1" dirty="0"/>
          </a:p>
        </p:txBody>
      </p:sp>
      <p:sp>
        <p:nvSpPr>
          <p:cNvPr id="3" name="Text Placeholder 2"/>
          <p:cNvSpPr>
            <a:spLocks noGrp="1"/>
          </p:cNvSpPr>
          <p:nvPr>
            <p:ph type="body" idx="1"/>
          </p:nvPr>
        </p:nvSpPr>
        <p:spPr/>
        <p:txBody>
          <a:bodyPr/>
          <a:lstStyle/>
          <a:p>
            <a:pPr algn="just"/>
            <a:r>
              <a:rPr lang="en-GB" sz="2400" dirty="0" smtClean="0">
                <a:solidFill>
                  <a:schemeClr val="tx1"/>
                </a:solidFill>
              </a:rPr>
              <a:t>Used a pre-trained network model: </a:t>
            </a:r>
            <a:r>
              <a:rPr lang="en-GB" sz="2400" dirty="0" err="1" smtClean="0">
                <a:solidFill>
                  <a:schemeClr val="tx1"/>
                </a:solidFill>
              </a:rPr>
              <a:t>GoogLenet</a:t>
            </a:r>
            <a:r>
              <a:rPr lang="en-GB" sz="2400" dirty="0">
                <a:solidFill>
                  <a:schemeClr val="tx1"/>
                </a:solidFill>
              </a:rPr>
              <a:t> </a:t>
            </a:r>
            <a:r>
              <a:rPr lang="en-GB" sz="2400" dirty="0" smtClean="0">
                <a:solidFill>
                  <a:schemeClr val="tx1"/>
                </a:solidFill>
              </a:rPr>
              <a:t>(</a:t>
            </a:r>
            <a:r>
              <a:rPr lang="en-GB" sz="2400" dirty="0" err="1" smtClean="0">
                <a:solidFill>
                  <a:schemeClr val="tx1"/>
                </a:solidFill>
              </a:rPr>
              <a:t>Szegedy</a:t>
            </a:r>
            <a:r>
              <a:rPr lang="en-GB" sz="2400" dirty="0" smtClean="0">
                <a:solidFill>
                  <a:schemeClr val="tx1"/>
                </a:solidFill>
              </a:rPr>
              <a:t> </a:t>
            </a:r>
            <a:r>
              <a:rPr lang="en-GB" sz="2400" dirty="0">
                <a:solidFill>
                  <a:schemeClr val="tx1"/>
                </a:solidFill>
              </a:rPr>
              <a:t>et al., 2015) </a:t>
            </a:r>
            <a:r>
              <a:rPr lang="en-GB" sz="2400" dirty="0" smtClean="0">
                <a:solidFill>
                  <a:schemeClr val="tx1"/>
                </a:solidFill>
              </a:rPr>
              <a:t>- integration </a:t>
            </a:r>
            <a:r>
              <a:rPr lang="en-GB" sz="2400" dirty="0">
                <a:solidFill>
                  <a:schemeClr val="tx1"/>
                </a:solidFill>
              </a:rPr>
              <a:t>of an </a:t>
            </a:r>
            <a:r>
              <a:rPr lang="en-GB" sz="2400" b="1" i="1" dirty="0">
                <a:solidFill>
                  <a:schemeClr val="tx1"/>
                </a:solidFill>
              </a:rPr>
              <a:t>Inception Module</a:t>
            </a:r>
            <a:r>
              <a:rPr lang="en-GB" sz="2400" dirty="0">
                <a:solidFill>
                  <a:schemeClr val="tx1"/>
                </a:solidFill>
              </a:rPr>
              <a:t> that drastically reduces the number of parameters in the </a:t>
            </a:r>
            <a:r>
              <a:rPr lang="en-GB" sz="2400" dirty="0" smtClean="0">
                <a:solidFill>
                  <a:schemeClr val="tx1"/>
                </a:solidFill>
              </a:rPr>
              <a:t>network.</a:t>
            </a:r>
          </a:p>
          <a:p>
            <a:pPr marL="285750" indent="-285750" algn="just">
              <a:buFont typeface="Arial" panose="020B0604020202020204" pitchFamily="34" charset="0"/>
              <a:buChar char="•"/>
            </a:pPr>
            <a:r>
              <a:rPr lang="en-GB" sz="2400" b="1" dirty="0" smtClean="0">
                <a:solidFill>
                  <a:schemeClr val="tx1"/>
                </a:solidFill>
              </a:rPr>
              <a:t>Activation function: </a:t>
            </a:r>
            <a:r>
              <a:rPr lang="en-GB" sz="2400" dirty="0" smtClean="0">
                <a:solidFill>
                  <a:schemeClr val="tx1"/>
                </a:solidFill>
              </a:rPr>
              <a:t>Rectified Linear </a:t>
            </a:r>
            <a:r>
              <a:rPr lang="en-GB" sz="2400" dirty="0">
                <a:solidFill>
                  <a:schemeClr val="tx1"/>
                </a:solidFill>
              </a:rPr>
              <a:t>Units f(x) = max(0, </a:t>
            </a:r>
            <a:r>
              <a:rPr lang="en-GB" sz="2400" dirty="0" smtClean="0">
                <a:solidFill>
                  <a:schemeClr val="tx1"/>
                </a:solidFill>
              </a:rPr>
              <a:t>x)</a:t>
            </a:r>
          </a:p>
          <a:p>
            <a:pPr marL="285750" indent="-285750" algn="just">
              <a:buFont typeface="Arial" panose="020B0604020202020204" pitchFamily="34" charset="0"/>
              <a:buChar char="•"/>
            </a:pPr>
            <a:r>
              <a:rPr lang="en-GB" sz="2400" b="1" dirty="0" smtClean="0">
                <a:solidFill>
                  <a:schemeClr val="tx1"/>
                </a:solidFill>
              </a:rPr>
              <a:t>Infrastructure</a:t>
            </a:r>
            <a:r>
              <a:rPr lang="en-GB" sz="2400" b="1" dirty="0" smtClean="0">
                <a:solidFill>
                  <a:schemeClr val="tx1"/>
                </a:solidFill>
              </a:rPr>
              <a:t>: </a:t>
            </a:r>
            <a:r>
              <a:rPr lang="en-GB" sz="2400" dirty="0" smtClean="0">
                <a:solidFill>
                  <a:schemeClr val="tx1"/>
                </a:solidFill>
              </a:rPr>
              <a:t>Amazon Web Services (AWS) EC2 instance</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latin typeface="Proxima Nova" panose="020B0604020202020204" charset="0"/>
              </a:rPr>
              <a:t>33</a:t>
            </a:fld>
            <a:endParaRPr lang="en" dirty="0">
              <a:latin typeface="Proxima Nova" panose="020B0604020202020204" charset="0"/>
            </a:endParaRPr>
          </a:p>
        </p:txBody>
      </p:sp>
    </p:spTree>
    <p:extLst>
      <p:ext uri="{BB962C8B-B14F-4D97-AF65-F5344CB8AC3E}">
        <p14:creationId xmlns:p14="http://schemas.microsoft.com/office/powerpoint/2010/main" val="762125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241901"/>
            <a:ext cx="8520599" cy="572699"/>
          </a:xfrm>
        </p:spPr>
        <p:txBody>
          <a:bodyPr/>
          <a:lstStyle/>
          <a:p>
            <a:r>
              <a:rPr lang="en-GB" b="1" dirty="0" smtClean="0"/>
              <a:t>Methodology cont.</a:t>
            </a:r>
            <a:endParaRPr lang="en-GB" b="1" dirty="0"/>
          </a:p>
        </p:txBody>
      </p:sp>
      <p:sp>
        <p:nvSpPr>
          <p:cNvPr id="3" name="Text Placeholder 2"/>
          <p:cNvSpPr>
            <a:spLocks noGrp="1"/>
          </p:cNvSpPr>
          <p:nvPr>
            <p:ph type="body" idx="1"/>
          </p:nvPr>
        </p:nvSpPr>
        <p:spPr>
          <a:xfrm>
            <a:off x="311699" y="927141"/>
            <a:ext cx="8520599" cy="3416400"/>
          </a:xfrm>
        </p:spPr>
        <p:txBody>
          <a:bodyPr/>
          <a:lstStyle/>
          <a:p>
            <a:pPr algn="just"/>
            <a:r>
              <a:rPr lang="en-US" sz="2400" i="1" dirty="0" smtClean="0">
                <a:solidFill>
                  <a:schemeClr val="tx1"/>
                </a:solidFill>
              </a:rPr>
              <a:t>AWS EC2 INSTANCE</a:t>
            </a:r>
          </a:p>
          <a:p>
            <a:pPr marL="342900" indent="-342900" algn="just">
              <a:buFont typeface="Courier New" panose="02070309020205020404" pitchFamily="49" charset="0"/>
              <a:buChar char="o"/>
            </a:pPr>
            <a:r>
              <a:rPr lang="en-US" sz="2300" dirty="0" smtClean="0">
                <a:solidFill>
                  <a:schemeClr val="tx1"/>
                </a:solidFill>
              </a:rPr>
              <a:t>High-Frequency </a:t>
            </a:r>
            <a:r>
              <a:rPr lang="en-US" sz="2300" dirty="0">
                <a:solidFill>
                  <a:schemeClr val="tx1"/>
                </a:solidFill>
              </a:rPr>
              <a:t>Intel Xeon E5-2670 (Sandy Bridge) Processors</a:t>
            </a:r>
            <a:r>
              <a:rPr lang="en-US" sz="2300" dirty="0" smtClean="0">
                <a:solidFill>
                  <a:schemeClr val="tx1"/>
                </a:solidFill>
              </a:rPr>
              <a:t>.</a:t>
            </a:r>
            <a:endParaRPr lang="en-US" sz="2300" dirty="0">
              <a:solidFill>
                <a:schemeClr val="tx1"/>
              </a:solidFill>
            </a:endParaRPr>
          </a:p>
          <a:p>
            <a:pPr marL="342900" indent="-342900" algn="just">
              <a:buFont typeface="Courier New" panose="02070309020205020404" pitchFamily="49" charset="0"/>
              <a:buChar char="o"/>
            </a:pPr>
            <a:r>
              <a:rPr lang="en-US" sz="2300" dirty="0" smtClean="0">
                <a:solidFill>
                  <a:schemeClr val="tx1"/>
                </a:solidFill>
              </a:rPr>
              <a:t>High-performance </a:t>
            </a:r>
            <a:r>
              <a:rPr lang="en-US" sz="2300" dirty="0">
                <a:solidFill>
                  <a:schemeClr val="tx1"/>
                </a:solidFill>
              </a:rPr>
              <a:t>GPUs from NVIDIA, where each has 1,536 CUDA cores and video memory of 4GB.</a:t>
            </a:r>
            <a:r>
              <a:rPr lang="en-US" sz="2300" dirty="0" smtClean="0">
                <a:solidFill>
                  <a:schemeClr val="tx1"/>
                </a:solidFill>
              </a:rPr>
              <a:t></a:t>
            </a:r>
          </a:p>
          <a:p>
            <a:pPr marL="342900" indent="-342900" algn="just">
              <a:buFont typeface="Courier New" panose="02070309020205020404" pitchFamily="49" charset="0"/>
              <a:buChar char="o"/>
            </a:pPr>
            <a:r>
              <a:rPr lang="en-US" sz="2300" dirty="0">
                <a:solidFill>
                  <a:schemeClr val="tx1"/>
                </a:solidFill>
              </a:rPr>
              <a:t>8 cores CPU, 15GB memory and storage of up to 60 </a:t>
            </a:r>
            <a:r>
              <a:rPr lang="en-US" sz="2300" dirty="0" smtClean="0">
                <a:solidFill>
                  <a:schemeClr val="tx1"/>
                </a:solidFill>
              </a:rPr>
              <a:t>GB</a:t>
            </a:r>
          </a:p>
          <a:p>
            <a:pPr marL="342900" indent="-342900" algn="just">
              <a:buFont typeface="Courier New" panose="02070309020205020404" pitchFamily="49" charset="0"/>
              <a:buChar char="o"/>
            </a:pPr>
            <a:r>
              <a:rPr lang="en-US" sz="2300" dirty="0" smtClean="0">
                <a:solidFill>
                  <a:schemeClr val="tx1"/>
                </a:solidFill>
              </a:rPr>
              <a:t>1 Graphics Processing Unit (GPU) – 4GB. Linux OS (Ubuntu 14.04).</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latin typeface="Proxima Nova" panose="020B0604020202020204" charset="0"/>
              </a:rPr>
              <a:t>34</a:t>
            </a:fld>
            <a:endParaRPr lang="en" dirty="0">
              <a:latin typeface="Proxima Nova" panose="020B0604020202020204" charset="0"/>
            </a:endParaRPr>
          </a:p>
        </p:txBody>
      </p:sp>
    </p:spTree>
    <p:extLst>
      <p:ext uri="{BB962C8B-B14F-4D97-AF65-F5344CB8AC3E}">
        <p14:creationId xmlns:p14="http://schemas.microsoft.com/office/powerpoint/2010/main" val="27525967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11700" y="246255"/>
            <a:ext cx="8520600" cy="572700"/>
          </a:xfrm>
          <a:prstGeom prst="rect">
            <a:avLst/>
          </a:prstGeom>
        </p:spPr>
        <p:txBody>
          <a:bodyPr lIns="91425" tIns="91425" rIns="91425" bIns="91425" anchor="t" anchorCtr="0">
            <a:noAutofit/>
          </a:bodyPr>
          <a:lstStyle/>
          <a:p>
            <a:pPr lvl="0">
              <a:spcBef>
                <a:spcPts val="0"/>
              </a:spcBef>
              <a:buNone/>
            </a:pPr>
            <a:r>
              <a:rPr lang="en" b="1" dirty="0" smtClean="0"/>
              <a:t>Methodology (Objective C: Train the neural network)</a:t>
            </a:r>
            <a:endParaRPr lang="en" b="1" dirty="0"/>
          </a:p>
        </p:txBody>
      </p:sp>
      <p:sp>
        <p:nvSpPr>
          <p:cNvPr id="296" name="Shape 2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000" dirty="0">
                <a:solidFill>
                  <a:schemeClr val="tx1"/>
                </a:solidFill>
              </a:rPr>
              <a:t>Learns by generating an error signal that measures the difference between the predictions of the network and the desired values and then using this error signal to change the weights </a:t>
            </a:r>
            <a:r>
              <a:rPr lang="en" sz="2000" dirty="0" smtClean="0">
                <a:solidFill>
                  <a:schemeClr val="tx1"/>
                </a:solidFill>
              </a:rPr>
              <a:t>so </a:t>
            </a:r>
            <a:r>
              <a:rPr lang="en" sz="2000" dirty="0">
                <a:solidFill>
                  <a:schemeClr val="tx1"/>
                </a:solidFill>
              </a:rPr>
              <a:t>that predictions get more </a:t>
            </a:r>
            <a:r>
              <a:rPr lang="en" sz="2000" dirty="0" smtClean="0">
                <a:solidFill>
                  <a:schemeClr val="tx1"/>
                </a:solidFill>
              </a:rPr>
              <a:t>accurate (Back propagation).</a:t>
            </a:r>
            <a:endParaRPr lang="en" sz="2000" dirty="0">
              <a:solidFill>
                <a:schemeClr val="tx1"/>
              </a:solidFill>
            </a:endParaRPr>
          </a:p>
        </p:txBody>
      </p:sp>
      <p:pic>
        <p:nvPicPr>
          <p:cNvPr id="297" name="Shape 297"/>
          <p:cNvPicPr preferRelativeResize="0"/>
          <p:nvPr/>
        </p:nvPicPr>
        <p:blipFill>
          <a:blip r:embed="rId3">
            <a:alphaModFix/>
          </a:blip>
          <a:stretch>
            <a:fillRect/>
          </a:stretch>
        </p:blipFill>
        <p:spPr>
          <a:xfrm>
            <a:off x="2764220" y="2291076"/>
            <a:ext cx="4939862" cy="2303764"/>
          </a:xfrm>
          <a:prstGeom prst="rect">
            <a:avLst/>
          </a:prstGeom>
          <a:noFill/>
          <a:ln>
            <a:noFill/>
          </a:ln>
        </p:spPr>
      </p:pic>
      <p:sp>
        <p:nvSpPr>
          <p:cNvPr id="298" name="Shape 298"/>
          <p:cNvSpPr txBox="1"/>
          <p:nvPr/>
        </p:nvSpPr>
        <p:spPr>
          <a:xfrm>
            <a:off x="122844" y="4410909"/>
            <a:ext cx="3818511" cy="367862"/>
          </a:xfrm>
          <a:prstGeom prst="rect">
            <a:avLst/>
          </a:prstGeom>
          <a:noFill/>
          <a:ln>
            <a:noFill/>
          </a:ln>
        </p:spPr>
        <p:txBody>
          <a:bodyPr lIns="91425" tIns="91425" rIns="91425" bIns="91425" anchor="ctr" anchorCtr="0">
            <a:noAutofit/>
          </a:bodyPr>
          <a:lstStyle/>
          <a:p>
            <a:pPr lvl="0" rtl="0">
              <a:spcBef>
                <a:spcPts val="0"/>
              </a:spcBef>
              <a:buNone/>
            </a:pPr>
            <a:r>
              <a:rPr lang="en" b="1" dirty="0" smtClean="0">
                <a:solidFill>
                  <a:schemeClr val="tx1"/>
                </a:solidFill>
                <a:latin typeface="Proxima Nova" panose="020B0604020202020204" charset="0"/>
              </a:rPr>
              <a:t>Figure 7: </a:t>
            </a:r>
            <a:r>
              <a:rPr lang="en" b="1" dirty="0">
                <a:solidFill>
                  <a:schemeClr val="tx1"/>
                </a:solidFill>
                <a:latin typeface="Proxima Nova" panose="020B0604020202020204" charset="0"/>
              </a:rPr>
              <a:t>Training </a:t>
            </a:r>
            <a:r>
              <a:rPr lang="en" b="1" dirty="0" smtClean="0">
                <a:solidFill>
                  <a:schemeClr val="tx1"/>
                </a:solidFill>
                <a:latin typeface="Proxima Nova" panose="020B0604020202020204" charset="0"/>
              </a:rPr>
              <a:t>in a neural network</a:t>
            </a:r>
            <a:endParaRPr lang="en" b="1" dirty="0">
              <a:solidFill>
                <a:schemeClr val="tx1"/>
              </a:solidFill>
              <a:latin typeface="Proxima Nova" panose="020B0604020202020204" charset="0"/>
            </a:endParaRPr>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35</a:t>
            </a:fld>
            <a:endParaRPr lang="en"/>
          </a:p>
        </p:txBody>
      </p:sp>
      <p:sp>
        <p:nvSpPr>
          <p:cNvPr id="3" name="Rectangle 2"/>
          <p:cNvSpPr/>
          <p:nvPr/>
        </p:nvSpPr>
        <p:spPr>
          <a:xfrm>
            <a:off x="-1" y="4712498"/>
            <a:ext cx="8832301" cy="292388"/>
          </a:xfrm>
          <a:prstGeom prst="rect">
            <a:avLst/>
          </a:prstGeom>
        </p:spPr>
        <p:txBody>
          <a:bodyPr wrap="square">
            <a:spAutoFit/>
          </a:bodyPr>
          <a:lstStyle/>
          <a:p>
            <a:pPr lvl="0"/>
            <a:r>
              <a:rPr lang="en" sz="1300" dirty="0" smtClean="0">
                <a:latin typeface="Proxima Nova" panose="020B0604020202020204" charset="0"/>
              </a:rPr>
              <a:t>Source</a:t>
            </a:r>
            <a:r>
              <a:rPr lang="en" sz="1300" dirty="0">
                <a:latin typeface="Proxima Nova" panose="020B0604020202020204" charset="0"/>
              </a:rPr>
              <a:t>: http://www.slideshare.net/LuMa921/deep-learning-the-past-present-and-future-of-artificial-intelligence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6"/>
            <a:ext cx="8520599" cy="572699"/>
          </a:xfrm>
        </p:spPr>
        <p:txBody>
          <a:bodyPr/>
          <a:lstStyle/>
          <a:p>
            <a:r>
              <a:rPr lang="en-GB" b="1" dirty="0" smtClean="0"/>
              <a:t>Methodology (Objective D: Evaluate the network’s accuracy) </a:t>
            </a:r>
            <a:endParaRPr lang="en-GB" b="1" dirty="0"/>
          </a:p>
        </p:txBody>
      </p:sp>
      <p:sp>
        <p:nvSpPr>
          <p:cNvPr id="3" name="Text Placeholder 2"/>
          <p:cNvSpPr>
            <a:spLocks noGrp="1"/>
          </p:cNvSpPr>
          <p:nvPr>
            <p:ph type="body" idx="1"/>
          </p:nvPr>
        </p:nvSpPr>
        <p:spPr/>
        <p:txBody>
          <a:bodyPr/>
          <a:lstStyle/>
          <a:p>
            <a:pPr marL="285750" indent="-285750" algn="just">
              <a:buFont typeface="Wingdings" panose="05000000000000000000" pitchFamily="2" charset="2"/>
              <a:buChar char="Ø"/>
            </a:pPr>
            <a:r>
              <a:rPr lang="en-GB" sz="2400" dirty="0" smtClean="0">
                <a:solidFill>
                  <a:schemeClr val="tx1"/>
                </a:solidFill>
              </a:rPr>
              <a:t>Used the validation set to produce the recognition rates on the network.</a:t>
            </a:r>
          </a:p>
          <a:p>
            <a:pPr marL="285750" indent="-285750" algn="just">
              <a:buFont typeface="Wingdings" panose="05000000000000000000" pitchFamily="2" charset="2"/>
              <a:buChar char="Ø"/>
            </a:pPr>
            <a:r>
              <a:rPr lang="en-GB" sz="2400" dirty="0" smtClean="0">
                <a:solidFill>
                  <a:schemeClr val="tx1"/>
                </a:solidFill>
              </a:rPr>
              <a:t>One sample each from the 38 classes was used to validate the network.</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36</a:t>
            </a:fld>
            <a:endParaRPr lang="en"/>
          </a:p>
        </p:txBody>
      </p:sp>
    </p:spTree>
    <p:extLst>
      <p:ext uri="{BB962C8B-B14F-4D97-AF65-F5344CB8AC3E}">
        <p14:creationId xmlns:p14="http://schemas.microsoft.com/office/powerpoint/2010/main" val="32677846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49" y="526350"/>
            <a:ext cx="7040707" cy="4090800"/>
          </a:xfrm>
          <a:prstGeom prst="rect">
            <a:avLst/>
          </a:prstGeom>
        </p:spPr>
        <p:txBody>
          <a:bodyPr lIns="91425" tIns="91425" rIns="91425" bIns="91425" anchor="ctr" anchorCtr="0">
            <a:noAutofit/>
          </a:bodyPr>
          <a:lstStyle/>
          <a:p>
            <a:pPr lvl="0" rtl="0">
              <a:spcBef>
                <a:spcPts val="0"/>
              </a:spcBef>
              <a:buNone/>
            </a:pPr>
            <a:r>
              <a:rPr lang="en" dirty="0" smtClean="0"/>
              <a:t>Results</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37</a:t>
            </a:fld>
            <a:endParaRPr lang="en"/>
          </a:p>
        </p:txBody>
      </p:sp>
    </p:spTree>
    <p:extLst>
      <p:ext uri="{BB962C8B-B14F-4D97-AF65-F5344CB8AC3E}">
        <p14:creationId xmlns:p14="http://schemas.microsoft.com/office/powerpoint/2010/main" val="2912636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Yoruba Handwriting database</a:t>
            </a:r>
            <a:endParaRPr lang="en-GB" b="1" dirty="0"/>
          </a:p>
        </p:txBody>
      </p:sp>
      <p:sp>
        <p:nvSpPr>
          <p:cNvPr id="3" name="Text Placeholder 2"/>
          <p:cNvSpPr>
            <a:spLocks noGrp="1"/>
          </p:cNvSpPr>
          <p:nvPr>
            <p:ph type="body" idx="1"/>
          </p:nvPr>
        </p:nvSpPr>
        <p:spPr/>
        <p:txBody>
          <a:bodyPr/>
          <a:lstStyle/>
          <a:p>
            <a:r>
              <a:rPr lang="en-GB" sz="2400" dirty="0" smtClean="0">
                <a:solidFill>
                  <a:schemeClr val="tx1"/>
                </a:solidFill>
              </a:rPr>
              <a:t>A total of 183 writers made up the database</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38</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843688234"/>
              </p:ext>
            </p:extLst>
          </p:nvPr>
        </p:nvGraphicFramePr>
        <p:xfrm>
          <a:off x="1154131" y="1892214"/>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indent="144145" algn="ctr" hangingPunct="0">
                        <a:lnSpc>
                          <a:spcPts val="1200"/>
                        </a:lnSpc>
                        <a:spcAft>
                          <a:spcPts val="0"/>
                        </a:spcAft>
                      </a:pPr>
                      <a:endParaRPr lang="en-US" sz="2000" dirty="0" smtClean="0">
                        <a:effectLst/>
                        <a:latin typeface="Proxima Nova" panose="020B0604020202020204"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2000" dirty="0" smtClean="0">
                          <a:effectLst/>
                          <a:latin typeface="Proxima Nova" panose="020B0604020202020204" charset="0"/>
                          <a:ea typeface="Times New Roman" panose="02020603050405020304" pitchFamily="18" charset="0"/>
                          <a:cs typeface="Times New Roman" panose="02020603050405020304" pitchFamily="18" charset="0"/>
                        </a:rPr>
                        <a:t>Age range</a:t>
                      </a:r>
                    </a:p>
                  </a:txBody>
                  <a:tcPr marL="44450" marR="44450" marT="0" marB="0"/>
                </a:tc>
                <a:tc>
                  <a:txBody>
                    <a:bodyPr/>
                    <a:lstStyle/>
                    <a:p>
                      <a:pPr indent="144145" algn="ctr" hangingPunct="0">
                        <a:lnSpc>
                          <a:spcPts val="1200"/>
                        </a:lnSpc>
                        <a:spcAft>
                          <a:spcPts val="0"/>
                        </a:spcAft>
                      </a:pPr>
                      <a:endParaRPr lang="en-US" sz="2000" dirty="0" smtClean="0">
                        <a:effectLst/>
                        <a:latin typeface="Proxima Nova" panose="020B0604020202020204"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2000" dirty="0" smtClean="0">
                          <a:effectLst/>
                          <a:latin typeface="Proxima Nova" panose="020B0604020202020204" charset="0"/>
                          <a:ea typeface="Times New Roman" panose="02020603050405020304" pitchFamily="18" charset="0"/>
                          <a:cs typeface="Times New Roman" panose="02020603050405020304" pitchFamily="18" charset="0"/>
                        </a:rPr>
                        <a:t>Persons</a:t>
                      </a:r>
                      <a:endParaRPr lang="en-GB" sz="2000" dirty="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tc>
                <a:tc>
                  <a:txBody>
                    <a:bodyPr/>
                    <a:lstStyle/>
                    <a:p>
                      <a:pPr indent="144145" algn="ctr" hangingPunct="0">
                        <a:lnSpc>
                          <a:spcPts val="1200"/>
                        </a:lnSpc>
                        <a:spcAft>
                          <a:spcPts val="0"/>
                        </a:spcAft>
                      </a:pPr>
                      <a:endParaRPr lang="en-US" sz="2000" dirty="0" smtClean="0">
                        <a:effectLst/>
                        <a:latin typeface="Proxima Nova" panose="020B0604020202020204"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2000" dirty="0" smtClean="0">
                          <a:effectLst/>
                          <a:latin typeface="Proxima Nova" panose="020B0604020202020204" charset="0"/>
                          <a:ea typeface="Times New Roman" panose="02020603050405020304" pitchFamily="18" charset="0"/>
                          <a:cs typeface="Times New Roman" panose="02020603050405020304" pitchFamily="18" charset="0"/>
                        </a:rPr>
                        <a:t>Percentage</a:t>
                      </a:r>
                      <a:endParaRPr lang="en-GB" sz="2000" dirty="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tc>
              </a:tr>
              <a:tr h="370840">
                <a:tc>
                  <a:txBody>
                    <a:bodyPr/>
                    <a:lstStyle/>
                    <a:p>
                      <a:pPr algn="ctr">
                        <a:lnSpc>
                          <a:spcPct val="107000"/>
                        </a:lnSpc>
                        <a:spcAft>
                          <a:spcPts val="0"/>
                        </a:spcAft>
                      </a:pPr>
                      <a:r>
                        <a:rPr lang="en-US" sz="2000">
                          <a:effectLst/>
                          <a:latin typeface="Proxima Nova" panose="020B0604020202020204" charset="0"/>
                          <a:ea typeface="Times New Roman" panose="02020603050405020304" pitchFamily="18" charset="0"/>
                          <a:cs typeface="Times New Roman" panose="02020603050405020304" pitchFamily="18" charset="0"/>
                        </a:rPr>
                        <a:t>&lt; 20</a:t>
                      </a:r>
                      <a:endParaRPr lang="en-GB" sz="200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2000" dirty="0">
                          <a:effectLst/>
                          <a:latin typeface="Proxima Nova" panose="020B0604020202020204" charset="0"/>
                          <a:ea typeface="Times New Roman" panose="02020603050405020304" pitchFamily="18" charset="0"/>
                          <a:cs typeface="Times New Roman" panose="02020603050405020304" pitchFamily="18" charset="0"/>
                        </a:rPr>
                        <a:t>64</a:t>
                      </a:r>
                      <a:endParaRPr lang="en-GB" sz="2000" dirty="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endParaRPr lang="en-US" sz="2000" dirty="0" smtClean="0">
                        <a:effectLst/>
                        <a:latin typeface="Proxima Nova" panose="020B0604020202020204"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2000" dirty="0" smtClean="0">
                          <a:effectLst/>
                          <a:latin typeface="Proxima Nova" panose="020B0604020202020204" charset="0"/>
                          <a:ea typeface="Times New Roman" panose="02020603050405020304" pitchFamily="18" charset="0"/>
                          <a:cs typeface="Times New Roman" panose="02020603050405020304" pitchFamily="18" charset="0"/>
                        </a:rPr>
                        <a:t>34.97</a:t>
                      </a:r>
                      <a:r>
                        <a:rPr lang="en-US" sz="2000" dirty="0">
                          <a:effectLst/>
                          <a:latin typeface="Proxima Nova" panose="020B0604020202020204" charset="0"/>
                          <a:ea typeface="Times New Roman" panose="02020603050405020304" pitchFamily="18" charset="0"/>
                          <a:cs typeface="Times New Roman" panose="02020603050405020304" pitchFamily="18" charset="0"/>
                        </a:rPr>
                        <a:t>%</a:t>
                      </a:r>
                      <a:endParaRPr lang="en-GB" sz="2000" dirty="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tc>
              </a:tr>
              <a:tr h="370840">
                <a:tc>
                  <a:txBody>
                    <a:bodyPr/>
                    <a:lstStyle/>
                    <a:p>
                      <a:pPr algn="ctr">
                        <a:lnSpc>
                          <a:spcPct val="107000"/>
                        </a:lnSpc>
                        <a:spcAft>
                          <a:spcPts val="0"/>
                        </a:spcAft>
                      </a:pPr>
                      <a:r>
                        <a:rPr lang="en-US" sz="2000">
                          <a:effectLst/>
                          <a:latin typeface="Proxima Nova" panose="020B0604020202020204" charset="0"/>
                          <a:ea typeface="Times New Roman" panose="02020603050405020304" pitchFamily="18" charset="0"/>
                          <a:cs typeface="Times New Roman" panose="02020603050405020304" pitchFamily="18" charset="0"/>
                        </a:rPr>
                        <a:t>21 - 30</a:t>
                      </a:r>
                      <a:endParaRPr lang="en-GB" sz="200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2000">
                          <a:effectLst/>
                          <a:latin typeface="Proxima Nova" panose="020B0604020202020204" charset="0"/>
                          <a:ea typeface="Times New Roman" panose="02020603050405020304" pitchFamily="18" charset="0"/>
                          <a:cs typeface="Times New Roman" panose="02020603050405020304" pitchFamily="18" charset="0"/>
                        </a:rPr>
                        <a:t>68</a:t>
                      </a:r>
                      <a:endParaRPr lang="en-GB" sz="200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endParaRPr lang="en-US" sz="2000" dirty="0" smtClean="0">
                        <a:effectLst/>
                        <a:latin typeface="Proxima Nova" panose="020B0604020202020204"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2000" dirty="0" smtClean="0">
                          <a:effectLst/>
                          <a:latin typeface="Proxima Nova" panose="020B0604020202020204" charset="0"/>
                          <a:ea typeface="Times New Roman" panose="02020603050405020304" pitchFamily="18" charset="0"/>
                          <a:cs typeface="Times New Roman" panose="02020603050405020304" pitchFamily="18" charset="0"/>
                        </a:rPr>
                        <a:t>37.16</a:t>
                      </a:r>
                      <a:r>
                        <a:rPr lang="en-US" sz="2000" dirty="0">
                          <a:effectLst/>
                          <a:latin typeface="Proxima Nova" panose="020B0604020202020204" charset="0"/>
                          <a:ea typeface="Times New Roman" panose="02020603050405020304" pitchFamily="18" charset="0"/>
                          <a:cs typeface="Times New Roman" panose="02020603050405020304" pitchFamily="18" charset="0"/>
                        </a:rPr>
                        <a:t>%</a:t>
                      </a:r>
                      <a:endParaRPr lang="en-GB" sz="2000" dirty="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tc>
              </a:tr>
              <a:tr h="370840">
                <a:tc>
                  <a:txBody>
                    <a:bodyPr/>
                    <a:lstStyle/>
                    <a:p>
                      <a:pPr algn="ctr">
                        <a:lnSpc>
                          <a:spcPct val="107000"/>
                        </a:lnSpc>
                        <a:spcAft>
                          <a:spcPts val="0"/>
                        </a:spcAft>
                      </a:pPr>
                      <a:r>
                        <a:rPr lang="en-US" sz="2000">
                          <a:effectLst/>
                          <a:latin typeface="Proxima Nova" panose="020B0604020202020204" charset="0"/>
                          <a:ea typeface="Times New Roman" panose="02020603050405020304" pitchFamily="18" charset="0"/>
                          <a:cs typeface="Times New Roman" panose="02020603050405020304" pitchFamily="18" charset="0"/>
                        </a:rPr>
                        <a:t>31 - 40</a:t>
                      </a:r>
                      <a:endParaRPr lang="en-GB" sz="200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2000">
                          <a:effectLst/>
                          <a:latin typeface="Proxima Nova" panose="020B0604020202020204" charset="0"/>
                          <a:ea typeface="Times New Roman" panose="02020603050405020304" pitchFamily="18" charset="0"/>
                          <a:cs typeface="Times New Roman" panose="02020603050405020304" pitchFamily="18" charset="0"/>
                        </a:rPr>
                        <a:t>2</a:t>
                      </a:r>
                      <a:endParaRPr lang="en-GB" sz="200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endParaRPr lang="en-US" sz="2000" dirty="0" smtClean="0">
                        <a:effectLst/>
                        <a:latin typeface="Proxima Nova" panose="020B0604020202020204"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2000" dirty="0" smtClean="0">
                          <a:effectLst/>
                          <a:latin typeface="Proxima Nova" panose="020B0604020202020204" charset="0"/>
                          <a:ea typeface="Times New Roman" panose="02020603050405020304" pitchFamily="18" charset="0"/>
                          <a:cs typeface="Times New Roman" panose="02020603050405020304" pitchFamily="18" charset="0"/>
                        </a:rPr>
                        <a:t>1.09</a:t>
                      </a:r>
                      <a:r>
                        <a:rPr lang="en-US" sz="2000" dirty="0">
                          <a:effectLst/>
                          <a:latin typeface="Proxima Nova" panose="020B0604020202020204" charset="0"/>
                          <a:ea typeface="Times New Roman" panose="02020603050405020304" pitchFamily="18" charset="0"/>
                          <a:cs typeface="Times New Roman" panose="02020603050405020304" pitchFamily="18" charset="0"/>
                        </a:rPr>
                        <a:t>%</a:t>
                      </a:r>
                      <a:endParaRPr lang="en-GB" sz="2000" dirty="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tc>
              </a:tr>
              <a:tr h="370840">
                <a:tc>
                  <a:txBody>
                    <a:bodyPr/>
                    <a:lstStyle/>
                    <a:p>
                      <a:pPr algn="ctr">
                        <a:lnSpc>
                          <a:spcPct val="107000"/>
                        </a:lnSpc>
                        <a:spcAft>
                          <a:spcPts val="0"/>
                        </a:spcAft>
                      </a:pPr>
                      <a:r>
                        <a:rPr lang="en-US" sz="2000">
                          <a:effectLst/>
                          <a:latin typeface="Proxima Nova" panose="020B0604020202020204" charset="0"/>
                          <a:ea typeface="Times New Roman" panose="02020603050405020304" pitchFamily="18" charset="0"/>
                          <a:cs typeface="Times New Roman" panose="02020603050405020304" pitchFamily="18" charset="0"/>
                        </a:rPr>
                        <a:t>&gt; 40</a:t>
                      </a:r>
                      <a:endParaRPr lang="en-GB" sz="200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2000">
                          <a:effectLst/>
                          <a:latin typeface="Proxima Nova" panose="020B0604020202020204" charset="0"/>
                          <a:ea typeface="Times New Roman" panose="02020603050405020304" pitchFamily="18" charset="0"/>
                          <a:cs typeface="Times New Roman" panose="02020603050405020304" pitchFamily="18" charset="0"/>
                        </a:rPr>
                        <a:t>1</a:t>
                      </a:r>
                      <a:endParaRPr lang="en-GB" sz="200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endParaRPr lang="en-US" sz="2000" dirty="0" smtClean="0">
                        <a:effectLst/>
                        <a:latin typeface="Proxima Nova" panose="020B0604020202020204"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2000" dirty="0" smtClean="0">
                          <a:effectLst/>
                          <a:latin typeface="Proxima Nova" panose="020B0604020202020204" charset="0"/>
                          <a:ea typeface="Times New Roman" panose="02020603050405020304" pitchFamily="18" charset="0"/>
                          <a:cs typeface="Times New Roman" panose="02020603050405020304" pitchFamily="18" charset="0"/>
                        </a:rPr>
                        <a:t>0.55</a:t>
                      </a:r>
                      <a:r>
                        <a:rPr lang="en-US" sz="2000" dirty="0">
                          <a:effectLst/>
                          <a:latin typeface="Proxima Nova" panose="020B0604020202020204" charset="0"/>
                          <a:ea typeface="Times New Roman" panose="02020603050405020304" pitchFamily="18" charset="0"/>
                          <a:cs typeface="Times New Roman" panose="02020603050405020304" pitchFamily="18" charset="0"/>
                        </a:rPr>
                        <a:t>%</a:t>
                      </a:r>
                      <a:endParaRPr lang="en-GB" sz="2000" dirty="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tc>
              </a:tr>
              <a:tr h="370840">
                <a:tc>
                  <a:txBody>
                    <a:bodyPr/>
                    <a:lstStyle/>
                    <a:p>
                      <a:pPr algn="ctr">
                        <a:lnSpc>
                          <a:spcPct val="107000"/>
                        </a:lnSpc>
                        <a:spcAft>
                          <a:spcPts val="0"/>
                        </a:spcAft>
                      </a:pPr>
                      <a:r>
                        <a:rPr lang="en-US" sz="2000">
                          <a:effectLst/>
                          <a:latin typeface="Proxima Nova" panose="020B0604020202020204" charset="0"/>
                          <a:ea typeface="Times New Roman" panose="02020603050405020304" pitchFamily="18" charset="0"/>
                          <a:cs typeface="Times New Roman" panose="02020603050405020304" pitchFamily="18" charset="0"/>
                        </a:rPr>
                        <a:t>Uncategorized</a:t>
                      </a:r>
                      <a:endParaRPr lang="en-GB" sz="200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2000">
                          <a:effectLst/>
                          <a:latin typeface="Proxima Nova" panose="020B0604020202020204" charset="0"/>
                          <a:ea typeface="Times New Roman" panose="02020603050405020304" pitchFamily="18" charset="0"/>
                          <a:cs typeface="Times New Roman" panose="02020603050405020304" pitchFamily="18" charset="0"/>
                        </a:rPr>
                        <a:t>48</a:t>
                      </a:r>
                      <a:endParaRPr lang="en-GB" sz="200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endParaRPr lang="en-US" sz="2000" dirty="0" smtClean="0">
                        <a:effectLst/>
                        <a:latin typeface="Proxima Nova" panose="020B0604020202020204"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2000" dirty="0" smtClean="0">
                          <a:effectLst/>
                          <a:latin typeface="Proxima Nova" panose="020B0604020202020204" charset="0"/>
                          <a:ea typeface="Times New Roman" panose="02020603050405020304" pitchFamily="18" charset="0"/>
                          <a:cs typeface="Times New Roman" panose="02020603050405020304" pitchFamily="18" charset="0"/>
                        </a:rPr>
                        <a:t>24.59</a:t>
                      </a:r>
                      <a:r>
                        <a:rPr lang="en-US" sz="2000" dirty="0">
                          <a:effectLst/>
                          <a:latin typeface="Proxima Nova" panose="020B0604020202020204" charset="0"/>
                          <a:ea typeface="Times New Roman" panose="02020603050405020304" pitchFamily="18" charset="0"/>
                          <a:cs typeface="Times New Roman" panose="02020603050405020304" pitchFamily="18" charset="0"/>
                        </a:rPr>
                        <a:t>%</a:t>
                      </a:r>
                      <a:endParaRPr lang="en-GB" sz="2000" dirty="0">
                        <a:effectLst/>
                        <a:latin typeface="Proxima Nova" panose="020B0604020202020204" charset="0"/>
                        <a:ea typeface="Times New Roman" panose="02020603050405020304" pitchFamily="18" charset="0"/>
                        <a:cs typeface="Times New Roman" panose="02020603050405020304" pitchFamily="18" charset="0"/>
                      </a:endParaRPr>
                    </a:p>
                  </a:txBody>
                  <a:tcPr marL="44450" marR="44450" marT="0" marB="0"/>
                </a:tc>
              </a:tr>
            </a:tbl>
          </a:graphicData>
        </a:graphic>
      </p:graphicFrame>
      <p:sp>
        <p:nvSpPr>
          <p:cNvPr id="7" name="Shape 403"/>
          <p:cNvSpPr txBox="1"/>
          <p:nvPr/>
        </p:nvSpPr>
        <p:spPr>
          <a:xfrm>
            <a:off x="311700" y="4512946"/>
            <a:ext cx="6219600" cy="279600"/>
          </a:xfrm>
          <a:prstGeom prst="rect">
            <a:avLst/>
          </a:prstGeom>
          <a:noFill/>
          <a:ln>
            <a:noFill/>
          </a:ln>
        </p:spPr>
        <p:txBody>
          <a:bodyPr lIns="91425" tIns="91425" rIns="91425" bIns="91425" anchor="ctr" anchorCtr="0">
            <a:noAutofit/>
          </a:bodyPr>
          <a:lstStyle/>
          <a:p>
            <a:pPr lvl="0" rtl="0">
              <a:spcBef>
                <a:spcPts val="0"/>
              </a:spcBef>
              <a:buNone/>
            </a:pPr>
            <a:r>
              <a:rPr lang="en" b="1" dirty="0" smtClean="0">
                <a:solidFill>
                  <a:schemeClr val="tx1"/>
                </a:solidFill>
                <a:latin typeface="Proxima Nova" panose="020B0604020202020204" charset="0"/>
              </a:rPr>
              <a:t>Table 2: Database writers statistics </a:t>
            </a:r>
            <a:endParaRPr lang="en" b="1" dirty="0">
              <a:solidFill>
                <a:schemeClr val="tx1"/>
              </a:solidFill>
            </a:endParaRPr>
          </a:p>
        </p:txBody>
      </p:sp>
    </p:spTree>
    <p:extLst>
      <p:ext uri="{BB962C8B-B14F-4D97-AF65-F5344CB8AC3E}">
        <p14:creationId xmlns:p14="http://schemas.microsoft.com/office/powerpoint/2010/main" val="1546823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Yoruba Handwriting database cont.</a:t>
            </a:r>
            <a:endParaRPr lang="en-GB" b="1" dirty="0"/>
          </a:p>
        </p:txBody>
      </p:sp>
      <p:sp>
        <p:nvSpPr>
          <p:cNvPr id="3" name="Text Placeholder 2"/>
          <p:cNvSpPr>
            <a:spLocks noGrp="1"/>
          </p:cNvSpPr>
          <p:nvPr>
            <p:ph type="body" idx="1"/>
          </p:nvPr>
        </p:nvSpPr>
        <p:spPr/>
        <p:txBody>
          <a:bodyPr/>
          <a:lstStyle/>
          <a:p>
            <a:pPr marL="285750" indent="-285750" algn="just">
              <a:buFont typeface="Wingdings" panose="05000000000000000000" pitchFamily="2" charset="2"/>
              <a:buChar char="Ø"/>
            </a:pPr>
            <a:r>
              <a:rPr lang="en-GB" sz="2400" dirty="0" smtClean="0">
                <a:solidFill>
                  <a:schemeClr val="tx1"/>
                </a:solidFill>
              </a:rPr>
              <a:t>A total of 183 writers developed a total of 6954 Yoruba characters with ground truth.</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39</a:t>
            </a:fld>
            <a:endParaRPr lang="en"/>
          </a:p>
        </p:txBody>
      </p:sp>
      <p:graphicFrame>
        <p:nvGraphicFramePr>
          <p:cNvPr id="5" name="Chart 4"/>
          <p:cNvGraphicFramePr/>
          <p:nvPr>
            <p:extLst>
              <p:ext uri="{D42A27DB-BD31-4B8C-83A1-F6EECF244321}">
                <p14:modId xmlns:p14="http://schemas.microsoft.com/office/powerpoint/2010/main" val="3431520612"/>
              </p:ext>
            </p:extLst>
          </p:nvPr>
        </p:nvGraphicFramePr>
        <p:xfrm>
          <a:off x="5333771" y="2075491"/>
          <a:ext cx="2962275" cy="24479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2822633439"/>
              </p:ext>
            </p:extLst>
          </p:nvPr>
        </p:nvGraphicFramePr>
        <p:xfrm>
          <a:off x="806584" y="1973791"/>
          <a:ext cx="3105150"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7" name="Shape 403"/>
          <p:cNvSpPr txBox="1"/>
          <p:nvPr/>
        </p:nvSpPr>
        <p:spPr>
          <a:xfrm>
            <a:off x="184489" y="4383616"/>
            <a:ext cx="3546683" cy="279600"/>
          </a:xfrm>
          <a:prstGeom prst="rect">
            <a:avLst/>
          </a:prstGeom>
          <a:noFill/>
          <a:ln>
            <a:noFill/>
          </a:ln>
        </p:spPr>
        <p:txBody>
          <a:bodyPr lIns="91425" tIns="91425" rIns="91425" bIns="91425" anchor="ctr" anchorCtr="0">
            <a:noAutofit/>
          </a:bodyPr>
          <a:lstStyle/>
          <a:p>
            <a:pPr lvl="0" rtl="0">
              <a:spcBef>
                <a:spcPts val="0"/>
              </a:spcBef>
              <a:buNone/>
            </a:pPr>
            <a:r>
              <a:rPr lang="en" b="1" dirty="0">
                <a:latin typeface="Proxima Nova" panose="020B0604020202020204" charset="0"/>
              </a:rPr>
              <a:t>Figure 8</a:t>
            </a:r>
            <a:r>
              <a:rPr lang="en" b="1" dirty="0" smtClean="0">
                <a:latin typeface="Proxima Nova" panose="020B0604020202020204" charset="0"/>
              </a:rPr>
              <a:t>: Graph showing age distribution</a:t>
            </a:r>
            <a:endParaRPr lang="en" b="1" dirty="0"/>
          </a:p>
        </p:txBody>
      </p:sp>
      <p:sp>
        <p:nvSpPr>
          <p:cNvPr id="8" name="Shape 403"/>
          <p:cNvSpPr txBox="1"/>
          <p:nvPr/>
        </p:nvSpPr>
        <p:spPr>
          <a:xfrm>
            <a:off x="4955449" y="4383616"/>
            <a:ext cx="3321842" cy="279600"/>
          </a:xfrm>
          <a:prstGeom prst="rect">
            <a:avLst/>
          </a:prstGeom>
          <a:noFill/>
          <a:ln>
            <a:noFill/>
          </a:ln>
        </p:spPr>
        <p:txBody>
          <a:bodyPr lIns="91425" tIns="91425" rIns="91425" bIns="91425" anchor="ctr" anchorCtr="0">
            <a:noAutofit/>
          </a:bodyPr>
          <a:lstStyle/>
          <a:p>
            <a:pPr lvl="0" rtl="0">
              <a:spcBef>
                <a:spcPts val="0"/>
              </a:spcBef>
              <a:buNone/>
            </a:pPr>
            <a:r>
              <a:rPr lang="en" b="1" dirty="0">
                <a:latin typeface="Proxima Nova" panose="020B0604020202020204" charset="0"/>
              </a:rPr>
              <a:t>Figure </a:t>
            </a:r>
            <a:r>
              <a:rPr lang="en" b="1" dirty="0" smtClean="0">
                <a:latin typeface="Proxima Nova" panose="020B0604020202020204" charset="0"/>
              </a:rPr>
              <a:t>9: Gender distribution of writers</a:t>
            </a:r>
            <a:endParaRPr lang="en" b="1" dirty="0"/>
          </a:p>
        </p:txBody>
      </p:sp>
    </p:spTree>
    <p:extLst>
      <p:ext uri="{BB962C8B-B14F-4D97-AF65-F5344CB8AC3E}">
        <p14:creationId xmlns:p14="http://schemas.microsoft.com/office/powerpoint/2010/main" val="406810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a:t>
            </a:r>
            <a:endParaRPr lang="en-GB" b="1" dirty="0"/>
          </a:p>
        </p:txBody>
      </p:sp>
      <p:sp>
        <p:nvSpPr>
          <p:cNvPr id="3" name="Text Placeholder 2"/>
          <p:cNvSpPr>
            <a:spLocks noGrp="1"/>
          </p:cNvSpPr>
          <p:nvPr>
            <p:ph type="body" idx="1"/>
          </p:nvPr>
        </p:nvSpPr>
        <p:spPr/>
        <p:txBody>
          <a:bodyPr/>
          <a:lstStyle/>
          <a:p>
            <a:pPr algn="just"/>
            <a:r>
              <a:rPr lang="en-GB" sz="2400" dirty="0" smtClean="0">
                <a:solidFill>
                  <a:schemeClr val="tx1"/>
                </a:solidFill>
              </a:rPr>
              <a:t>Deep learning is one of the foremost trends in computing today that has led to state-of-the-art results in </a:t>
            </a:r>
            <a:r>
              <a:rPr lang="en-GB" sz="2400" b="1" dirty="0" smtClean="0">
                <a:solidFill>
                  <a:schemeClr val="tx1"/>
                </a:solidFill>
              </a:rPr>
              <a:t>image recognition</a:t>
            </a:r>
            <a:r>
              <a:rPr lang="en-GB" sz="2400" dirty="0" smtClean="0">
                <a:solidFill>
                  <a:schemeClr val="tx1"/>
                </a:solidFill>
              </a:rPr>
              <a:t>, </a:t>
            </a:r>
            <a:r>
              <a:rPr lang="en-GB" sz="2400" b="1" dirty="0" smtClean="0">
                <a:solidFill>
                  <a:schemeClr val="tx1"/>
                </a:solidFill>
              </a:rPr>
              <a:t>speech recognition </a:t>
            </a:r>
            <a:r>
              <a:rPr lang="en-GB" sz="2400" dirty="0" smtClean="0">
                <a:solidFill>
                  <a:schemeClr val="tx1"/>
                </a:solidFill>
              </a:rPr>
              <a:t>and </a:t>
            </a:r>
            <a:r>
              <a:rPr lang="en-GB" sz="2400" b="1" dirty="0" smtClean="0">
                <a:solidFill>
                  <a:schemeClr val="tx1"/>
                </a:solidFill>
              </a:rPr>
              <a:t>natural language processing.</a:t>
            </a:r>
          </a:p>
          <a:p>
            <a:pPr algn="just"/>
            <a:r>
              <a:rPr lang="en-GB" sz="2400" dirty="0" smtClean="0">
                <a:solidFill>
                  <a:schemeClr val="tx1"/>
                </a:solidFill>
              </a:rPr>
              <a:t>By developing deep architectures, neural networks have been able to out-perform other algorithms in </a:t>
            </a:r>
            <a:r>
              <a:rPr lang="en-GB" sz="2400" b="1" dirty="0" smtClean="0">
                <a:solidFill>
                  <a:schemeClr val="tx1"/>
                </a:solidFill>
              </a:rPr>
              <a:t>recognizing</a:t>
            </a:r>
            <a:r>
              <a:rPr lang="en-GB" sz="2400" dirty="0" smtClean="0">
                <a:solidFill>
                  <a:schemeClr val="tx1"/>
                </a:solidFill>
              </a:rPr>
              <a:t> and </a:t>
            </a:r>
            <a:r>
              <a:rPr lang="en-GB" sz="2400" b="1" dirty="0" smtClean="0">
                <a:solidFill>
                  <a:schemeClr val="tx1"/>
                </a:solidFill>
              </a:rPr>
              <a:t>classifying</a:t>
            </a:r>
            <a:r>
              <a:rPr lang="en-GB" sz="2400" dirty="0" smtClean="0">
                <a:solidFill>
                  <a:schemeClr val="tx1"/>
                </a:solidFill>
              </a:rPr>
              <a:t> objects in images.</a:t>
            </a:r>
          </a:p>
          <a:p>
            <a:pPr algn="just"/>
            <a:endParaRPr lang="en-GB" sz="2400" dirty="0" smtClean="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a:t>
            </a:fld>
            <a:endParaRPr lang="en"/>
          </a:p>
        </p:txBody>
      </p:sp>
    </p:spTree>
    <p:extLst>
      <p:ext uri="{BB962C8B-B14F-4D97-AF65-F5344CB8AC3E}">
        <p14:creationId xmlns:p14="http://schemas.microsoft.com/office/powerpoint/2010/main" val="2121080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52" y="165425"/>
            <a:ext cx="8520599" cy="572699"/>
          </a:xfrm>
        </p:spPr>
        <p:txBody>
          <a:bodyPr/>
          <a:lstStyle/>
          <a:p>
            <a:r>
              <a:rPr lang="en-GB" b="1" dirty="0" smtClean="0"/>
              <a:t>Results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40</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72" y="873458"/>
            <a:ext cx="7024520" cy="3759527"/>
          </a:xfrm>
          <a:prstGeom prst="rect">
            <a:avLst/>
          </a:prstGeom>
        </p:spPr>
      </p:pic>
      <p:sp>
        <p:nvSpPr>
          <p:cNvPr id="6" name="Shape 403"/>
          <p:cNvSpPr txBox="1"/>
          <p:nvPr/>
        </p:nvSpPr>
        <p:spPr>
          <a:xfrm>
            <a:off x="182336" y="4663216"/>
            <a:ext cx="3546683" cy="279600"/>
          </a:xfrm>
          <a:prstGeom prst="rect">
            <a:avLst/>
          </a:prstGeom>
          <a:noFill/>
          <a:ln>
            <a:noFill/>
          </a:ln>
        </p:spPr>
        <p:txBody>
          <a:bodyPr lIns="91425" tIns="91425" rIns="91425" bIns="91425" anchor="ctr" anchorCtr="0">
            <a:noAutofit/>
          </a:bodyPr>
          <a:lstStyle/>
          <a:p>
            <a:pPr lvl="0"/>
            <a:r>
              <a:rPr lang="en" b="1" dirty="0">
                <a:latin typeface="Proxima Nova" panose="020B0604020202020204" charset="0"/>
              </a:rPr>
              <a:t>Figure </a:t>
            </a:r>
            <a:r>
              <a:rPr lang="en" b="1" dirty="0" smtClean="0">
                <a:latin typeface="Proxima Nova" panose="020B0604020202020204" charset="0"/>
              </a:rPr>
              <a:t>10: Data set of the character </a:t>
            </a:r>
            <a:r>
              <a:rPr lang="en-GB" b="1" dirty="0" err="1">
                <a:latin typeface="Proxima Nova" panose="020B0604020202020204" charset="0"/>
              </a:rPr>
              <a:t>eéje</a:t>
            </a:r>
            <a:endParaRPr lang="en" b="1" dirty="0"/>
          </a:p>
        </p:txBody>
      </p:sp>
    </p:spTree>
    <p:extLst>
      <p:ext uri="{BB962C8B-B14F-4D97-AF65-F5344CB8AC3E}">
        <p14:creationId xmlns:p14="http://schemas.microsoft.com/office/powerpoint/2010/main" val="562687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Results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41</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21" y="1030655"/>
            <a:ext cx="6991350" cy="3225783"/>
          </a:xfrm>
          <a:prstGeom prst="rect">
            <a:avLst/>
          </a:prstGeom>
        </p:spPr>
      </p:pic>
      <p:sp>
        <p:nvSpPr>
          <p:cNvPr id="6" name="Shape 403"/>
          <p:cNvSpPr txBox="1"/>
          <p:nvPr/>
        </p:nvSpPr>
        <p:spPr>
          <a:xfrm>
            <a:off x="311700" y="4256438"/>
            <a:ext cx="4925692" cy="279600"/>
          </a:xfrm>
          <a:prstGeom prst="rect">
            <a:avLst/>
          </a:prstGeom>
          <a:noFill/>
          <a:ln>
            <a:noFill/>
          </a:ln>
        </p:spPr>
        <p:txBody>
          <a:bodyPr lIns="91425" tIns="91425" rIns="91425" bIns="91425" anchor="ctr" anchorCtr="0">
            <a:noAutofit/>
          </a:bodyPr>
          <a:lstStyle/>
          <a:p>
            <a:pPr lvl="0"/>
            <a:r>
              <a:rPr lang="en" b="1" dirty="0">
                <a:latin typeface="Proxima Nova" panose="020B0604020202020204" charset="0"/>
              </a:rPr>
              <a:t>Figure </a:t>
            </a:r>
            <a:r>
              <a:rPr lang="en" b="1" dirty="0" smtClean="0">
                <a:latin typeface="Proxima Nova" panose="020B0604020202020204" charset="0"/>
              </a:rPr>
              <a:t>11: Data set statistics used for the training process.</a:t>
            </a:r>
            <a:endParaRPr lang="en" b="1" dirty="0"/>
          </a:p>
        </p:txBody>
      </p:sp>
    </p:spTree>
    <p:extLst>
      <p:ext uri="{BB962C8B-B14F-4D97-AF65-F5344CB8AC3E}">
        <p14:creationId xmlns:p14="http://schemas.microsoft.com/office/powerpoint/2010/main" val="1438662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Network Training</a:t>
            </a:r>
            <a:endParaRPr lang="en-GB" b="1" dirty="0"/>
          </a:p>
        </p:txBody>
      </p:sp>
      <p:sp>
        <p:nvSpPr>
          <p:cNvPr id="3" name="Text Placeholder 2"/>
          <p:cNvSpPr>
            <a:spLocks noGrp="1"/>
          </p:cNvSpPr>
          <p:nvPr>
            <p:ph type="body" idx="1"/>
          </p:nvPr>
        </p:nvSpPr>
        <p:spPr/>
        <p:txBody>
          <a:bodyPr/>
          <a:lstStyle/>
          <a:p>
            <a:pPr algn="just"/>
            <a:r>
              <a:rPr lang="en-GB" sz="2400" dirty="0" smtClean="0">
                <a:solidFill>
                  <a:schemeClr val="tx1"/>
                </a:solidFill>
              </a:rPr>
              <a:t>The process starts at a base learning rate of 0.001 with low-accuracy values.</a:t>
            </a:r>
          </a:p>
          <a:p>
            <a:pPr algn="just"/>
            <a:r>
              <a:rPr lang="en-GB" sz="2400" dirty="0" smtClean="0">
                <a:solidFill>
                  <a:schemeClr val="tx1"/>
                </a:solidFill>
              </a:rPr>
              <a:t>As </a:t>
            </a:r>
            <a:r>
              <a:rPr lang="en-GB" sz="2400" dirty="0">
                <a:solidFill>
                  <a:schemeClr val="tx1"/>
                </a:solidFill>
              </a:rPr>
              <a:t>the process continues, this weights continuously adjusts and the network’s accuracy continues to improve steadily. Meanwhile, the train loss, as well as the validation loss, steadily </a:t>
            </a:r>
            <a:r>
              <a:rPr lang="en-GB" sz="2400" dirty="0" smtClean="0">
                <a:solidFill>
                  <a:schemeClr val="tx1"/>
                </a:solidFill>
              </a:rPr>
              <a:t>decline. </a:t>
            </a:r>
          </a:p>
          <a:p>
            <a:pPr algn="just"/>
            <a:r>
              <a:rPr lang="en-GB" sz="2400" dirty="0" smtClean="0">
                <a:solidFill>
                  <a:schemeClr val="tx1"/>
                </a:solidFill>
              </a:rPr>
              <a:t>After </a:t>
            </a:r>
            <a:r>
              <a:rPr lang="en-GB" sz="2400" dirty="0">
                <a:solidFill>
                  <a:schemeClr val="tx1"/>
                </a:solidFill>
              </a:rPr>
              <a:t>30 epochs, we </a:t>
            </a:r>
            <a:r>
              <a:rPr lang="en-GB" sz="2400" dirty="0" smtClean="0">
                <a:solidFill>
                  <a:schemeClr val="tx1"/>
                </a:solidFill>
              </a:rPr>
              <a:t>get accuracies near 100%.</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42</a:t>
            </a:fld>
            <a:endParaRPr lang="en"/>
          </a:p>
        </p:txBody>
      </p:sp>
    </p:spTree>
    <p:extLst>
      <p:ext uri="{BB962C8B-B14F-4D97-AF65-F5344CB8AC3E}">
        <p14:creationId xmlns:p14="http://schemas.microsoft.com/office/powerpoint/2010/main" val="1247872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4917"/>
            <a:ext cx="8520599" cy="572699"/>
          </a:xfrm>
        </p:spPr>
        <p:txBody>
          <a:bodyPr/>
          <a:lstStyle/>
          <a:p>
            <a:r>
              <a:rPr lang="en-GB" b="1" dirty="0" smtClean="0"/>
              <a:t>Network Training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43</a:t>
            </a:fld>
            <a:endParaRPr lang="en"/>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03890" y="687616"/>
            <a:ext cx="7147034" cy="3835800"/>
          </a:xfrm>
          <a:prstGeom prst="rect">
            <a:avLst/>
          </a:prstGeom>
        </p:spPr>
      </p:pic>
      <p:sp>
        <p:nvSpPr>
          <p:cNvPr id="7" name="Shape 403"/>
          <p:cNvSpPr txBox="1"/>
          <p:nvPr/>
        </p:nvSpPr>
        <p:spPr>
          <a:xfrm>
            <a:off x="311700" y="4523416"/>
            <a:ext cx="4827859" cy="279600"/>
          </a:xfrm>
          <a:prstGeom prst="rect">
            <a:avLst/>
          </a:prstGeom>
          <a:noFill/>
          <a:ln>
            <a:noFill/>
          </a:ln>
        </p:spPr>
        <p:txBody>
          <a:bodyPr lIns="91425" tIns="91425" rIns="91425" bIns="91425" anchor="ctr" anchorCtr="0">
            <a:noAutofit/>
          </a:bodyPr>
          <a:lstStyle/>
          <a:p>
            <a:pPr lvl="0" rtl="0">
              <a:spcBef>
                <a:spcPts val="0"/>
              </a:spcBef>
              <a:buNone/>
            </a:pPr>
            <a:r>
              <a:rPr lang="en" b="1" dirty="0">
                <a:latin typeface="Proxima Nova" panose="020B0604020202020204" charset="0"/>
              </a:rPr>
              <a:t>Figure </a:t>
            </a:r>
            <a:r>
              <a:rPr lang="en" b="1" dirty="0" smtClean="0">
                <a:latin typeface="Proxima Nova" panose="020B0604020202020204" charset="0"/>
              </a:rPr>
              <a:t>12: Graph showing loss, accuracy train and values</a:t>
            </a:r>
            <a:endParaRPr lang="en" b="1" dirty="0"/>
          </a:p>
        </p:txBody>
      </p:sp>
    </p:spTree>
    <p:extLst>
      <p:ext uri="{BB962C8B-B14F-4D97-AF65-F5344CB8AC3E}">
        <p14:creationId xmlns:p14="http://schemas.microsoft.com/office/powerpoint/2010/main" val="41234700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Results cont.</a:t>
            </a:r>
            <a:endParaRPr lang="en-GB" b="1" dirty="0"/>
          </a:p>
        </p:txBody>
      </p:sp>
      <p:sp>
        <p:nvSpPr>
          <p:cNvPr id="3" name="Text Placeholder 2"/>
          <p:cNvSpPr>
            <a:spLocks noGrp="1"/>
          </p:cNvSpPr>
          <p:nvPr>
            <p:ph type="body" idx="1"/>
          </p:nvPr>
        </p:nvSpPr>
        <p:spPr>
          <a:xfrm>
            <a:off x="395783" y="1064895"/>
            <a:ext cx="8520599" cy="774641"/>
          </a:xfrm>
        </p:spPr>
        <p:txBody>
          <a:bodyPr/>
          <a:lstStyle/>
          <a:p>
            <a:pPr algn="just"/>
            <a:r>
              <a:rPr lang="en-GB" sz="2000" b="1" i="1" dirty="0" smtClean="0">
                <a:solidFill>
                  <a:schemeClr val="tx1"/>
                </a:solidFill>
              </a:rPr>
              <a:t>Learning rate </a:t>
            </a:r>
            <a:r>
              <a:rPr lang="en-GB" sz="2000" dirty="0" smtClean="0">
                <a:solidFill>
                  <a:schemeClr val="tx1"/>
                </a:solidFill>
              </a:rPr>
              <a:t>starts initially at </a:t>
            </a:r>
            <a:r>
              <a:rPr lang="en-GB" sz="2000" b="1" dirty="0" smtClean="0">
                <a:solidFill>
                  <a:schemeClr val="tx1"/>
                </a:solidFill>
              </a:rPr>
              <a:t>0.001</a:t>
            </a:r>
            <a:r>
              <a:rPr lang="en-GB" sz="2000" dirty="0" smtClean="0">
                <a:solidFill>
                  <a:schemeClr val="tx1"/>
                </a:solidFill>
              </a:rPr>
              <a:t>, then changes to </a:t>
            </a:r>
            <a:r>
              <a:rPr lang="en-GB" sz="2000" b="1" dirty="0" smtClean="0">
                <a:solidFill>
                  <a:schemeClr val="tx1"/>
                </a:solidFill>
              </a:rPr>
              <a:t>0.0001</a:t>
            </a:r>
            <a:r>
              <a:rPr lang="en-GB" sz="2000" dirty="0" smtClean="0">
                <a:solidFill>
                  <a:schemeClr val="tx1"/>
                </a:solidFill>
              </a:rPr>
              <a:t> at 10 epochs and near </a:t>
            </a:r>
            <a:r>
              <a:rPr lang="en-GB" sz="2000" b="1" dirty="0" smtClean="0">
                <a:solidFill>
                  <a:schemeClr val="tx1"/>
                </a:solidFill>
              </a:rPr>
              <a:t>0.00</a:t>
            </a:r>
            <a:r>
              <a:rPr lang="en-GB" sz="2000" dirty="0" smtClean="0">
                <a:solidFill>
                  <a:schemeClr val="tx1"/>
                </a:solidFill>
              </a:rPr>
              <a:t> at 20 epochs till the training completes at 30 epochs.</a:t>
            </a:r>
            <a:endParaRPr lang="en-GB" sz="20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44</a:t>
            </a:fld>
            <a:endParaRPr lang="e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95783" y="2055444"/>
            <a:ext cx="8160757" cy="2607772"/>
          </a:xfrm>
          <a:prstGeom prst="rect">
            <a:avLst/>
          </a:prstGeom>
        </p:spPr>
      </p:pic>
      <p:sp>
        <p:nvSpPr>
          <p:cNvPr id="6" name="Shape 403"/>
          <p:cNvSpPr txBox="1"/>
          <p:nvPr/>
        </p:nvSpPr>
        <p:spPr>
          <a:xfrm>
            <a:off x="311700" y="4580416"/>
            <a:ext cx="5332355" cy="279600"/>
          </a:xfrm>
          <a:prstGeom prst="rect">
            <a:avLst/>
          </a:prstGeom>
          <a:noFill/>
          <a:ln>
            <a:noFill/>
          </a:ln>
        </p:spPr>
        <p:txBody>
          <a:bodyPr lIns="91425" tIns="91425" rIns="91425" bIns="91425" anchor="ctr" anchorCtr="0">
            <a:noAutofit/>
          </a:bodyPr>
          <a:lstStyle/>
          <a:p>
            <a:pPr lvl="0" rtl="0">
              <a:spcBef>
                <a:spcPts val="0"/>
              </a:spcBef>
              <a:buNone/>
            </a:pPr>
            <a:r>
              <a:rPr lang="en" b="1" dirty="0">
                <a:latin typeface="Proxima Nova" panose="020B0604020202020204" charset="0"/>
              </a:rPr>
              <a:t>Figure </a:t>
            </a:r>
            <a:r>
              <a:rPr lang="en" b="1" dirty="0" smtClean="0">
                <a:latin typeface="Proxima Nova" panose="020B0604020202020204" charset="0"/>
              </a:rPr>
              <a:t>13: Graph showing learning rate change during training</a:t>
            </a:r>
            <a:endParaRPr lang="en" b="1" dirty="0"/>
          </a:p>
        </p:txBody>
      </p:sp>
    </p:spTree>
    <p:extLst>
      <p:ext uri="{BB962C8B-B14F-4D97-AF65-F5344CB8AC3E}">
        <p14:creationId xmlns:p14="http://schemas.microsoft.com/office/powerpoint/2010/main" val="32647635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Validation Results</a:t>
            </a:r>
            <a:endParaRPr lang="en-GB" b="1" dirty="0"/>
          </a:p>
        </p:txBody>
      </p:sp>
      <p:sp>
        <p:nvSpPr>
          <p:cNvPr id="3" name="Text Placeholder 2"/>
          <p:cNvSpPr>
            <a:spLocks noGrp="1"/>
          </p:cNvSpPr>
          <p:nvPr>
            <p:ph type="body" idx="1"/>
          </p:nvPr>
        </p:nvSpPr>
        <p:spPr/>
        <p:txBody>
          <a:bodyPr/>
          <a:lstStyle/>
          <a:p>
            <a:pPr algn="just"/>
            <a:r>
              <a:rPr lang="en-GB" sz="2400" dirty="0">
                <a:solidFill>
                  <a:schemeClr val="tx1"/>
                </a:solidFill>
              </a:rPr>
              <a:t>The evaluation of the network was done using images the network had not seen before in order to classify the images into the different classes</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45</a:t>
            </a:fld>
            <a:endParaRPr lang="en"/>
          </a:p>
        </p:txBody>
      </p:sp>
    </p:spTree>
    <p:extLst>
      <p:ext uri="{BB962C8B-B14F-4D97-AF65-F5344CB8AC3E}">
        <p14:creationId xmlns:p14="http://schemas.microsoft.com/office/powerpoint/2010/main" val="1650562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26" y="381963"/>
            <a:ext cx="8520599" cy="572699"/>
          </a:xfrm>
        </p:spPr>
        <p:txBody>
          <a:bodyPr/>
          <a:lstStyle/>
          <a:p>
            <a:r>
              <a:rPr lang="en-GB" b="1" dirty="0" smtClean="0"/>
              <a:t>Validation Results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46</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4208137252"/>
              </p:ext>
            </p:extLst>
          </p:nvPr>
        </p:nvGraphicFramePr>
        <p:xfrm>
          <a:off x="1324893" y="1064341"/>
          <a:ext cx="5780100" cy="3598875"/>
        </p:xfrm>
        <a:graphic>
          <a:graphicData uri="http://schemas.openxmlformats.org/drawingml/2006/table">
            <a:tbl>
              <a:tblPr firstRow="1" bandRow="1">
                <a:tableStyleId>{5C22544A-7EE6-4342-B048-85BDC9FD1C3A}</a:tableStyleId>
              </a:tblPr>
              <a:tblGrid>
                <a:gridCol w="2890050"/>
                <a:gridCol w="2890050"/>
              </a:tblGrid>
              <a:tr h="319158">
                <a:tc>
                  <a:txBody>
                    <a:bodyPr/>
                    <a:lstStyle/>
                    <a:p>
                      <a:pPr algn="ctr"/>
                      <a:r>
                        <a:rPr lang="en-GB" sz="2000" dirty="0" smtClean="0">
                          <a:latin typeface="Proxima Nova" panose="020B0604020202020204" charset="0"/>
                        </a:rPr>
                        <a:t>Character</a:t>
                      </a:r>
                      <a:endParaRPr lang="en-GB" sz="2000" dirty="0">
                        <a:latin typeface="Proxima Nova" panose="020B0604020202020204" charset="0"/>
                      </a:endParaRPr>
                    </a:p>
                  </a:txBody>
                  <a:tcPr/>
                </a:tc>
                <a:tc>
                  <a:txBody>
                    <a:bodyPr/>
                    <a:lstStyle/>
                    <a:p>
                      <a:pPr algn="ctr"/>
                      <a:r>
                        <a:rPr lang="en-GB" sz="2000" dirty="0" smtClean="0">
                          <a:latin typeface="Proxima Nova" panose="020B0604020202020204" charset="0"/>
                        </a:rPr>
                        <a:t>Recognition</a:t>
                      </a:r>
                      <a:r>
                        <a:rPr lang="en-GB" sz="2000" baseline="0" dirty="0" smtClean="0">
                          <a:latin typeface="Proxima Nova" panose="020B0604020202020204" charset="0"/>
                        </a:rPr>
                        <a:t> rates</a:t>
                      </a:r>
                      <a:endParaRPr lang="en-GB" sz="2000" dirty="0">
                        <a:latin typeface="Proxima Nova" panose="020B0604020202020204" charset="0"/>
                      </a:endParaRPr>
                    </a:p>
                  </a:txBody>
                  <a:tcPr/>
                </a:tc>
              </a:tr>
              <a:tr h="319158">
                <a:tc>
                  <a:txBody>
                    <a:bodyPr/>
                    <a:lstStyle/>
                    <a:p>
                      <a:pPr algn="ctr">
                        <a:lnSpc>
                          <a:spcPct val="150000"/>
                        </a:lnSpc>
                        <a:spcAft>
                          <a:spcPts val="800"/>
                        </a:spcAft>
                      </a:pPr>
                      <a:r>
                        <a:rPr lang="en-GB" sz="2000" b="1" dirty="0">
                          <a:effectLst/>
                          <a:latin typeface="Proxima Nova" panose="020B0604020202020204" charset="0"/>
                          <a:ea typeface="Calibri" panose="020F0502020204030204" pitchFamily="34" charset="0"/>
                          <a:cs typeface="Times New Roman" panose="02020603050405020304" pitchFamily="18" charset="0"/>
                        </a:rPr>
                        <a:t>Á</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92.42%</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en-GB" sz="2000" b="1" dirty="0" smtClean="0">
                          <a:effectLst/>
                          <a:latin typeface="Proxima Nova" panose="020B0604020202020204" charset="0"/>
                          <a:ea typeface="Calibri" panose="020F0502020204030204" pitchFamily="34" charset="0"/>
                          <a:cs typeface="Times New Roman" panose="02020603050405020304" pitchFamily="18" charset="0"/>
                        </a:rPr>
                        <a:t>Ì</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59.69%</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en-GB" sz="2000" b="1" dirty="0" smtClean="0">
                          <a:effectLst/>
                          <a:latin typeface="Proxima Nova" panose="020B0604020202020204" charset="0"/>
                          <a:ea typeface="Calibri" panose="020F0502020204030204" pitchFamily="34" charset="0"/>
                          <a:cs typeface="Times New Roman" panose="02020603050405020304" pitchFamily="18" charset="0"/>
                        </a:rPr>
                        <a:t>Ó</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71.16% (LC – 21.12%)</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459435">
                <a:tc>
                  <a:txBody>
                    <a:bodyPr/>
                    <a:lstStyle/>
                    <a:p>
                      <a:pPr algn="ctr">
                        <a:lnSpc>
                          <a:spcPct val="150000"/>
                        </a:lnSpc>
                        <a:spcAft>
                          <a:spcPts val="800"/>
                        </a:spcAft>
                      </a:pPr>
                      <a:r>
                        <a:rPr lang="en-GB" sz="2000" b="1" dirty="0" smtClean="0">
                          <a:effectLst/>
                          <a:latin typeface="Proxima Nova" panose="020B0604020202020204" charset="0"/>
                          <a:ea typeface="Calibri" panose="020F0502020204030204" pitchFamily="34" charset="0"/>
                          <a:cs typeface="Times New Roman" panose="02020603050405020304" pitchFamily="18" charset="0"/>
                        </a:rPr>
                        <a:t>Ọ́</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97.03%</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en-GB" sz="2000" b="1" dirty="0" smtClean="0">
                          <a:effectLst/>
                          <a:latin typeface="Proxima Nova" panose="020B0604020202020204" charset="0"/>
                          <a:ea typeface="Calibri" panose="020F0502020204030204" pitchFamily="34" charset="0"/>
                          <a:cs typeface="Times New Roman" panose="02020603050405020304" pitchFamily="18" charset="0"/>
                        </a:rPr>
                        <a:t>Ọ́</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73.36%</a:t>
                      </a:r>
                      <a:r>
                        <a:rPr lang="en-GB" sz="2000" baseline="0" dirty="0" smtClean="0">
                          <a:effectLst/>
                          <a:latin typeface="Proxima Nova" panose="020B0604020202020204" charset="0"/>
                          <a:ea typeface="Calibri" panose="020F0502020204030204" pitchFamily="34" charset="0"/>
                          <a:cs typeface="Times New Roman" panose="02020603050405020304" pitchFamily="18" charset="0"/>
                        </a:rPr>
                        <a:t> (LC - 26.31%)</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pt-BR" sz="2000" b="1" dirty="0" smtClean="0">
                          <a:effectLst/>
                          <a:latin typeface="Proxima Nova" panose="020B0604020202020204" charset="0"/>
                          <a:ea typeface="Calibri" panose="020F0502020204030204" pitchFamily="34" charset="0"/>
                          <a:cs typeface="Times New Roman" panose="02020603050405020304" pitchFamily="18" charset="0"/>
                        </a:rPr>
                        <a:t>è, ẹ</a:t>
                      </a:r>
                      <a:endParaRPr lang="en-GB" sz="2000" b="1"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99%</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pt-BR" sz="2000" b="1" dirty="0" smtClean="0">
                          <a:effectLst/>
                          <a:latin typeface="Proxima Nova" panose="020B0604020202020204" charset="0"/>
                          <a:ea typeface="Calibri" panose="020F0502020204030204" pitchFamily="34" charset="0"/>
                          <a:cs typeface="Times New Roman" panose="02020603050405020304" pitchFamily="18" charset="0"/>
                        </a:rPr>
                        <a:t>é, À </a:t>
                      </a:r>
                      <a:endParaRPr lang="en-GB" sz="2000" b="1"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99%</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Shape 403"/>
          <p:cNvSpPr txBox="1"/>
          <p:nvPr/>
        </p:nvSpPr>
        <p:spPr>
          <a:xfrm>
            <a:off x="185906" y="4663216"/>
            <a:ext cx="6219600" cy="279600"/>
          </a:xfrm>
          <a:prstGeom prst="rect">
            <a:avLst/>
          </a:prstGeom>
          <a:noFill/>
          <a:ln>
            <a:noFill/>
          </a:ln>
        </p:spPr>
        <p:txBody>
          <a:bodyPr lIns="91425" tIns="91425" rIns="91425" bIns="91425" anchor="ctr" anchorCtr="0">
            <a:noAutofit/>
          </a:bodyPr>
          <a:lstStyle/>
          <a:p>
            <a:pPr lvl="0" rtl="0">
              <a:spcBef>
                <a:spcPts val="0"/>
              </a:spcBef>
              <a:buNone/>
            </a:pPr>
            <a:r>
              <a:rPr lang="en" b="1" dirty="0" smtClean="0">
                <a:latin typeface="Proxima Nova" panose="020B0604020202020204" charset="0"/>
              </a:rPr>
              <a:t>Table 2: Sample validation numbers</a:t>
            </a:r>
            <a:endParaRPr lang="en" b="1" dirty="0"/>
          </a:p>
        </p:txBody>
      </p:sp>
    </p:spTree>
    <p:extLst>
      <p:ext uri="{BB962C8B-B14F-4D97-AF65-F5344CB8AC3E}">
        <p14:creationId xmlns:p14="http://schemas.microsoft.com/office/powerpoint/2010/main" val="460515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26" y="381963"/>
            <a:ext cx="8520599" cy="572699"/>
          </a:xfrm>
        </p:spPr>
        <p:txBody>
          <a:bodyPr/>
          <a:lstStyle/>
          <a:p>
            <a:r>
              <a:rPr lang="en-GB" b="1" dirty="0" smtClean="0"/>
              <a:t>Validation results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47</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2354301615"/>
              </p:ext>
            </p:extLst>
          </p:nvPr>
        </p:nvGraphicFramePr>
        <p:xfrm>
          <a:off x="1324893" y="1064341"/>
          <a:ext cx="5780100" cy="3641948"/>
        </p:xfrm>
        <a:graphic>
          <a:graphicData uri="http://schemas.openxmlformats.org/drawingml/2006/table">
            <a:tbl>
              <a:tblPr firstRow="1" bandRow="1">
                <a:tableStyleId>{5C22544A-7EE6-4342-B048-85BDC9FD1C3A}</a:tableStyleId>
              </a:tblPr>
              <a:tblGrid>
                <a:gridCol w="2890050"/>
                <a:gridCol w="2890050"/>
              </a:tblGrid>
              <a:tr h="319158">
                <a:tc>
                  <a:txBody>
                    <a:bodyPr/>
                    <a:lstStyle/>
                    <a:p>
                      <a:pPr algn="ctr"/>
                      <a:r>
                        <a:rPr lang="en-GB" sz="2000" dirty="0" smtClean="0">
                          <a:latin typeface="Proxima Nova" panose="020B0604020202020204" charset="0"/>
                        </a:rPr>
                        <a:t>Character</a:t>
                      </a:r>
                      <a:endParaRPr lang="en-GB" sz="2000" dirty="0">
                        <a:latin typeface="Proxima Nova" panose="020B0604020202020204" charset="0"/>
                      </a:endParaRPr>
                    </a:p>
                  </a:txBody>
                  <a:tcPr/>
                </a:tc>
                <a:tc>
                  <a:txBody>
                    <a:bodyPr/>
                    <a:lstStyle/>
                    <a:p>
                      <a:pPr algn="ctr"/>
                      <a:r>
                        <a:rPr lang="en-GB" sz="2000" dirty="0" smtClean="0">
                          <a:latin typeface="Proxima Nova" panose="020B0604020202020204" charset="0"/>
                        </a:rPr>
                        <a:t>Recognition</a:t>
                      </a:r>
                      <a:r>
                        <a:rPr lang="en-GB" sz="2000" baseline="0" dirty="0" smtClean="0">
                          <a:latin typeface="Proxima Nova" panose="020B0604020202020204" charset="0"/>
                        </a:rPr>
                        <a:t> rates</a:t>
                      </a:r>
                      <a:endParaRPr lang="en-GB" sz="2000" dirty="0">
                        <a:latin typeface="Proxima Nova" panose="020B0604020202020204" charset="0"/>
                      </a:endParaRPr>
                    </a:p>
                  </a:txBody>
                  <a:tcPr/>
                </a:tc>
              </a:tr>
              <a:tr h="319158">
                <a:tc>
                  <a:txBody>
                    <a:bodyPr/>
                    <a:lstStyle/>
                    <a:p>
                      <a:pPr algn="ctr">
                        <a:lnSpc>
                          <a:spcPct val="150000"/>
                        </a:lnSpc>
                        <a:spcAft>
                          <a:spcPts val="800"/>
                        </a:spcAft>
                      </a:pPr>
                      <a:r>
                        <a:rPr lang="en-GB" sz="2000" b="1" dirty="0" smtClean="0">
                          <a:effectLst/>
                          <a:latin typeface="Proxima Nova" panose="020B0604020202020204" charset="0"/>
                          <a:ea typeface="Calibri" panose="020F0502020204030204" pitchFamily="34" charset="0"/>
                          <a:cs typeface="Times New Roman" panose="02020603050405020304" pitchFamily="18" charset="0"/>
                        </a:rPr>
                        <a:t>ẹ́</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99.92%</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en-GB" sz="2000" b="1" dirty="0" smtClean="0">
                          <a:effectLst/>
                          <a:latin typeface="Proxima Nova" panose="020B0604020202020204" charset="0"/>
                          <a:ea typeface="Calibri" panose="020F0502020204030204" pitchFamily="34" charset="0"/>
                          <a:cs typeface="Times New Roman" panose="02020603050405020304" pitchFamily="18" charset="0"/>
                        </a:rPr>
                        <a:t>ẹ̀</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96.03%</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500273">
                <a:tc>
                  <a:txBody>
                    <a:bodyPr/>
                    <a:lstStyle/>
                    <a:p>
                      <a:pPr algn="ctr">
                        <a:lnSpc>
                          <a:spcPct val="150000"/>
                        </a:lnSpc>
                        <a:spcAft>
                          <a:spcPts val="800"/>
                        </a:spcAft>
                      </a:pPr>
                      <a:r>
                        <a:rPr lang="en-GB" sz="2000" b="1" dirty="0" smtClean="0">
                          <a:effectLst/>
                          <a:latin typeface="Proxima Nova" panose="020B0604020202020204" charset="0"/>
                          <a:ea typeface="Calibri" panose="020F0502020204030204" pitchFamily="34" charset="0"/>
                          <a:cs typeface="Times New Roman" panose="02020603050405020304" pitchFamily="18" charset="0"/>
                        </a:rPr>
                        <a:t>ì</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92.81% (UC – 6.48%)</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459435">
                <a:tc>
                  <a:txBody>
                    <a:bodyPr/>
                    <a:lstStyle/>
                    <a:p>
                      <a:pPr algn="ctr">
                        <a:lnSpc>
                          <a:spcPct val="150000"/>
                        </a:lnSpc>
                        <a:spcAft>
                          <a:spcPts val="800"/>
                        </a:spcAft>
                      </a:pPr>
                      <a:r>
                        <a:rPr lang="en-GB" sz="2000" b="1" dirty="0" smtClean="0">
                          <a:effectLst/>
                          <a:latin typeface="Proxima Nova" panose="020B0604020202020204" charset="0"/>
                          <a:ea typeface="Calibri" panose="020F0502020204030204" pitchFamily="34" charset="0"/>
                          <a:cs typeface="Times New Roman" panose="02020603050405020304" pitchFamily="18" charset="0"/>
                        </a:rPr>
                        <a:t>Ó</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55.37% (UC</a:t>
                      </a:r>
                      <a:r>
                        <a:rPr lang="en-GB" sz="2000" baseline="0" dirty="0" smtClean="0">
                          <a:effectLst/>
                          <a:latin typeface="Proxima Nova" panose="020B0604020202020204" charset="0"/>
                          <a:ea typeface="Calibri" panose="020F0502020204030204" pitchFamily="34" charset="0"/>
                          <a:cs typeface="Times New Roman" panose="02020603050405020304" pitchFamily="18" charset="0"/>
                        </a:rPr>
                        <a:t> – 41.59%)</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en-GB" sz="2000" b="1" dirty="0" smtClean="0">
                          <a:effectLst/>
                          <a:latin typeface="Proxima Nova" panose="020B0604020202020204" charset="0"/>
                          <a:ea typeface="Calibri" panose="020F0502020204030204" pitchFamily="34" charset="0"/>
                          <a:cs typeface="Times New Roman" panose="02020603050405020304" pitchFamily="18" charset="0"/>
                        </a:rPr>
                        <a:t>É</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88.53% </a:t>
                      </a:r>
                      <a:r>
                        <a:rPr lang="en-GB" sz="2000" baseline="0" dirty="0" smtClean="0">
                          <a:effectLst/>
                          <a:latin typeface="Proxima Nova" panose="020B0604020202020204" charset="0"/>
                          <a:ea typeface="Calibri" panose="020F0502020204030204" pitchFamily="34" charset="0"/>
                          <a:cs typeface="Times New Roman" panose="02020603050405020304" pitchFamily="18" charset="0"/>
                        </a:rPr>
                        <a:t>(LC – 9.35%)</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pt-BR" sz="2000" b="1" dirty="0" smtClean="0">
                          <a:effectLst/>
                          <a:latin typeface="Proxima Nova" panose="020B0604020202020204" charset="0"/>
                          <a:ea typeface="Calibri" panose="020F0502020204030204" pitchFamily="34" charset="0"/>
                          <a:cs typeface="Times New Roman" panose="02020603050405020304" pitchFamily="18" charset="0"/>
                        </a:rPr>
                        <a:t>ọ</a:t>
                      </a:r>
                      <a:endParaRPr lang="en-GB" sz="2000" b="1"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99.72%</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pt-BR" sz="2000" b="1" dirty="0" smtClean="0">
                          <a:effectLst/>
                          <a:latin typeface="Proxima Nova" panose="020B0604020202020204" charset="0"/>
                          <a:ea typeface="Calibri" panose="020F0502020204030204" pitchFamily="34" charset="0"/>
                          <a:cs typeface="Times New Roman" panose="02020603050405020304" pitchFamily="18" charset="0"/>
                        </a:rPr>
                        <a:t>ú </a:t>
                      </a:r>
                      <a:endParaRPr lang="en-GB" sz="2000" b="1"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95.94%</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Shape 403"/>
          <p:cNvSpPr txBox="1"/>
          <p:nvPr/>
        </p:nvSpPr>
        <p:spPr>
          <a:xfrm>
            <a:off x="185906" y="4663216"/>
            <a:ext cx="6219600" cy="279600"/>
          </a:xfrm>
          <a:prstGeom prst="rect">
            <a:avLst/>
          </a:prstGeom>
          <a:noFill/>
          <a:ln>
            <a:noFill/>
          </a:ln>
        </p:spPr>
        <p:txBody>
          <a:bodyPr lIns="91425" tIns="91425" rIns="91425" bIns="91425" anchor="ctr" anchorCtr="0">
            <a:noAutofit/>
          </a:bodyPr>
          <a:lstStyle/>
          <a:p>
            <a:pPr lvl="0" rtl="0">
              <a:spcBef>
                <a:spcPts val="0"/>
              </a:spcBef>
              <a:buNone/>
            </a:pPr>
            <a:r>
              <a:rPr lang="en" b="1" dirty="0" smtClean="0">
                <a:latin typeface="Proxima Nova" panose="020B0604020202020204" charset="0"/>
              </a:rPr>
              <a:t>Table 2: Sample validation numbers</a:t>
            </a:r>
            <a:endParaRPr lang="en" b="1" dirty="0"/>
          </a:p>
        </p:txBody>
      </p:sp>
    </p:spTree>
    <p:extLst>
      <p:ext uri="{BB962C8B-B14F-4D97-AF65-F5344CB8AC3E}">
        <p14:creationId xmlns:p14="http://schemas.microsoft.com/office/powerpoint/2010/main" val="23191086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26" y="381963"/>
            <a:ext cx="8520599" cy="572699"/>
          </a:xfrm>
        </p:spPr>
        <p:txBody>
          <a:bodyPr/>
          <a:lstStyle/>
          <a:p>
            <a:r>
              <a:rPr lang="en-GB" b="1" dirty="0" smtClean="0"/>
              <a:t>Validation Results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48</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3521625139"/>
              </p:ext>
            </p:extLst>
          </p:nvPr>
        </p:nvGraphicFramePr>
        <p:xfrm>
          <a:off x="1324893" y="1064341"/>
          <a:ext cx="5780100" cy="3357918"/>
        </p:xfrm>
        <a:graphic>
          <a:graphicData uri="http://schemas.openxmlformats.org/drawingml/2006/table">
            <a:tbl>
              <a:tblPr firstRow="1" bandRow="1">
                <a:tableStyleId>{5C22544A-7EE6-4342-B048-85BDC9FD1C3A}</a:tableStyleId>
              </a:tblPr>
              <a:tblGrid>
                <a:gridCol w="2890050"/>
                <a:gridCol w="2890050"/>
              </a:tblGrid>
              <a:tr h="319158">
                <a:tc>
                  <a:txBody>
                    <a:bodyPr/>
                    <a:lstStyle/>
                    <a:p>
                      <a:pPr algn="ctr"/>
                      <a:r>
                        <a:rPr lang="en-GB" sz="2000" dirty="0" smtClean="0">
                          <a:latin typeface="Proxima Nova" panose="020B0604020202020204" charset="0"/>
                        </a:rPr>
                        <a:t>Character</a:t>
                      </a:r>
                      <a:endParaRPr lang="en-GB" sz="2000" dirty="0">
                        <a:latin typeface="Proxima Nova" panose="020B0604020202020204" charset="0"/>
                      </a:endParaRPr>
                    </a:p>
                  </a:txBody>
                  <a:tcPr/>
                </a:tc>
                <a:tc>
                  <a:txBody>
                    <a:bodyPr/>
                    <a:lstStyle/>
                    <a:p>
                      <a:pPr algn="ctr"/>
                      <a:r>
                        <a:rPr lang="en-GB" sz="2000" dirty="0" smtClean="0">
                          <a:latin typeface="Proxima Nova" panose="020B0604020202020204" charset="0"/>
                        </a:rPr>
                        <a:t>Recognition</a:t>
                      </a:r>
                      <a:r>
                        <a:rPr lang="en-GB" sz="2000" baseline="0" dirty="0" smtClean="0">
                          <a:latin typeface="Proxima Nova" panose="020B0604020202020204" charset="0"/>
                        </a:rPr>
                        <a:t> rates</a:t>
                      </a:r>
                      <a:endParaRPr lang="en-GB" sz="2000" dirty="0">
                        <a:latin typeface="Proxima Nova" panose="020B0604020202020204" charset="0"/>
                      </a:endParaRPr>
                    </a:p>
                  </a:txBody>
                  <a:tcPr/>
                </a:tc>
              </a:tr>
              <a:tr h="319158">
                <a:tc>
                  <a:txBody>
                    <a:bodyPr/>
                    <a:lstStyle/>
                    <a:p>
                      <a:pPr algn="ctr">
                        <a:lnSpc>
                          <a:spcPct val="150000"/>
                        </a:lnSpc>
                        <a:spcAft>
                          <a:spcPts val="800"/>
                        </a:spcAft>
                      </a:pPr>
                      <a:r>
                        <a:rPr lang="en-GB" sz="2000" b="1" dirty="0" err="1" smtClean="0">
                          <a:effectLst/>
                          <a:latin typeface="Proxima Nova" panose="020B0604020202020204" charset="0"/>
                          <a:ea typeface="Calibri" panose="020F0502020204030204" pitchFamily="34" charset="0"/>
                          <a:cs typeface="Times New Roman" panose="02020603050405020304" pitchFamily="18" charset="0"/>
                        </a:rPr>
                        <a:t>eéjì</a:t>
                      </a:r>
                      <a:endParaRPr lang="en-GB" sz="2000" b="1"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99.9%</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19158">
                <a:tc>
                  <a:txBody>
                    <a:bodyPr/>
                    <a:lstStyle/>
                    <a:p>
                      <a:pPr algn="ctr">
                        <a:lnSpc>
                          <a:spcPct val="150000"/>
                        </a:lnSpc>
                        <a:spcAft>
                          <a:spcPts val="800"/>
                        </a:spcAft>
                      </a:pPr>
                      <a:r>
                        <a:rPr lang="en-GB" sz="2000" b="1" dirty="0" err="1" smtClean="0">
                          <a:effectLst/>
                          <a:latin typeface="Proxima Nova" panose="020B0604020202020204" charset="0"/>
                          <a:ea typeface="Calibri" panose="020F0502020204030204" pitchFamily="34" charset="0"/>
                          <a:cs typeface="Times New Roman" panose="02020603050405020304" pitchFamily="18" charset="0"/>
                        </a:rPr>
                        <a:t>ẹẹ́rin</a:t>
                      </a:r>
                      <a:r>
                        <a:rPr lang="en-GB" sz="2000" b="1" dirty="0" smtClean="0">
                          <a:effectLst/>
                          <a:latin typeface="Proxima Nova" panose="020B0604020202020204" charset="0"/>
                          <a:ea typeface="Calibri" panose="020F0502020204030204" pitchFamily="34" charset="0"/>
                          <a:cs typeface="Times New Roman" panose="02020603050405020304" pitchFamily="18" charset="0"/>
                        </a:rPr>
                        <a:t> </a:t>
                      </a:r>
                      <a:endParaRPr lang="en-GB" sz="2000" b="1"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99.81%</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500273">
                <a:tc>
                  <a:txBody>
                    <a:bodyPr/>
                    <a:lstStyle/>
                    <a:p>
                      <a:pPr algn="ctr">
                        <a:lnSpc>
                          <a:spcPct val="150000"/>
                        </a:lnSpc>
                        <a:spcAft>
                          <a:spcPts val="800"/>
                        </a:spcAft>
                      </a:pPr>
                      <a:r>
                        <a:rPr lang="en-GB" sz="2000" b="1" dirty="0" err="1" smtClean="0">
                          <a:effectLst/>
                          <a:latin typeface="Proxima Nova" panose="020B0604020202020204" charset="0"/>
                          <a:ea typeface="Calibri" panose="020F0502020204030204" pitchFamily="34" charset="0"/>
                          <a:cs typeface="Times New Roman" panose="02020603050405020304" pitchFamily="18" charset="0"/>
                        </a:rPr>
                        <a:t>ẹẹ́fà</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000" dirty="0" smtClean="0">
                          <a:effectLst/>
                          <a:latin typeface="Proxima Nova" panose="020B0604020202020204" charset="0"/>
                          <a:ea typeface="Calibri" panose="020F0502020204030204" pitchFamily="34" charset="0"/>
                          <a:cs typeface="Times New Roman" panose="02020603050405020304" pitchFamily="18" charset="0"/>
                        </a:rPr>
                        <a:t>97.64%</a:t>
                      </a:r>
                      <a:endParaRPr lang="en-GB" sz="20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519587">
                <a:tc>
                  <a:txBody>
                    <a:bodyPr/>
                    <a:lstStyle/>
                    <a:p>
                      <a:pPr algn="ctr">
                        <a:lnSpc>
                          <a:spcPct val="150000"/>
                        </a:lnSpc>
                        <a:spcAft>
                          <a:spcPts val="800"/>
                        </a:spcAft>
                      </a:pPr>
                      <a:r>
                        <a:rPr lang="en-GB" sz="2000" b="1" dirty="0" err="1" smtClean="0">
                          <a:effectLst/>
                          <a:latin typeface="Proxima Nova" panose="020B0604020202020204" charset="0"/>
                          <a:ea typeface="Calibri" panose="020F0502020204030204" pitchFamily="34" charset="0"/>
                          <a:cs typeface="Times New Roman" panose="02020603050405020304" pitchFamily="18" charset="0"/>
                        </a:rPr>
                        <a:t>oókàn</a:t>
                      </a:r>
                      <a:endParaRPr lang="en-GB" sz="2000" b="1"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200" dirty="0" smtClean="0">
                          <a:effectLst/>
                          <a:latin typeface="Proxima Nova" panose="020B0604020202020204" charset="0"/>
                          <a:ea typeface="Calibri" panose="020F0502020204030204" pitchFamily="34" charset="0"/>
                          <a:cs typeface="Times New Roman" panose="02020603050405020304" pitchFamily="18" charset="0"/>
                        </a:rPr>
                        <a:t>100%</a:t>
                      </a:r>
                      <a:endParaRPr lang="en-GB" sz="22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522608">
                <a:tc>
                  <a:txBody>
                    <a:bodyPr/>
                    <a:lstStyle/>
                    <a:p>
                      <a:pPr algn="ctr">
                        <a:lnSpc>
                          <a:spcPct val="150000"/>
                        </a:lnSpc>
                        <a:spcAft>
                          <a:spcPts val="800"/>
                        </a:spcAft>
                      </a:pPr>
                      <a:r>
                        <a:rPr lang="en-GB" sz="2000" b="1" dirty="0" err="1" smtClean="0">
                          <a:effectLst/>
                          <a:latin typeface="Proxima Nova" panose="020B0604020202020204" charset="0"/>
                          <a:ea typeface="Calibri" panose="020F0502020204030204" pitchFamily="34" charset="0"/>
                          <a:cs typeface="Times New Roman" panose="02020603050405020304" pitchFamily="18" charset="0"/>
                        </a:rPr>
                        <a:t>ẹẹ́ta</a:t>
                      </a:r>
                      <a:r>
                        <a:rPr lang="en-GB" sz="2000" b="1" dirty="0" smtClean="0">
                          <a:effectLst/>
                          <a:latin typeface="Proxima Nova" panose="020B0604020202020204" charset="0"/>
                          <a:ea typeface="Calibri" panose="020F0502020204030204" pitchFamily="34" charset="0"/>
                          <a:cs typeface="Times New Roman" panose="02020603050405020304" pitchFamily="18" charset="0"/>
                        </a:rPr>
                        <a:t> </a:t>
                      </a:r>
                      <a:endParaRPr lang="en-GB" sz="2000" b="1"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200" dirty="0" smtClean="0">
                          <a:effectLst/>
                          <a:latin typeface="Proxima Nova" panose="020B0604020202020204" charset="0"/>
                          <a:ea typeface="Calibri" panose="020F0502020204030204" pitchFamily="34" charset="0"/>
                          <a:cs typeface="Times New Roman" panose="02020603050405020304" pitchFamily="18" charset="0"/>
                        </a:rPr>
                        <a:t>100%</a:t>
                      </a:r>
                      <a:endParaRPr lang="en-GB" sz="22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504810">
                <a:tc>
                  <a:txBody>
                    <a:bodyPr/>
                    <a:lstStyle/>
                    <a:p>
                      <a:pPr algn="ctr">
                        <a:lnSpc>
                          <a:spcPct val="150000"/>
                        </a:lnSpc>
                        <a:spcAft>
                          <a:spcPts val="800"/>
                        </a:spcAft>
                      </a:pPr>
                      <a:r>
                        <a:rPr lang="en-GB" sz="2000" b="1" dirty="0" err="1" smtClean="0">
                          <a:effectLst/>
                          <a:latin typeface="Proxima Nova" panose="020B0604020202020204" charset="0"/>
                          <a:ea typeface="Calibri" panose="020F0502020204030204" pitchFamily="34" charset="0"/>
                          <a:cs typeface="Times New Roman" panose="02020603050405020304" pitchFamily="18" charset="0"/>
                        </a:rPr>
                        <a:t>eéje</a:t>
                      </a:r>
                      <a:endParaRPr lang="en-GB" sz="2000" b="1"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2200" dirty="0" smtClean="0">
                          <a:effectLst/>
                          <a:latin typeface="Proxima Nova" panose="020B0604020202020204" charset="0"/>
                          <a:ea typeface="Calibri" panose="020F0502020204030204" pitchFamily="34" charset="0"/>
                          <a:cs typeface="Times New Roman" panose="02020603050405020304" pitchFamily="18" charset="0"/>
                        </a:rPr>
                        <a:t>100%</a:t>
                      </a:r>
                      <a:endParaRPr lang="en-GB" sz="22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Shape 403"/>
          <p:cNvSpPr txBox="1"/>
          <p:nvPr/>
        </p:nvSpPr>
        <p:spPr>
          <a:xfrm>
            <a:off x="185906" y="4663216"/>
            <a:ext cx="6219600" cy="279600"/>
          </a:xfrm>
          <a:prstGeom prst="rect">
            <a:avLst/>
          </a:prstGeom>
          <a:noFill/>
          <a:ln>
            <a:noFill/>
          </a:ln>
        </p:spPr>
        <p:txBody>
          <a:bodyPr lIns="91425" tIns="91425" rIns="91425" bIns="91425" anchor="ctr" anchorCtr="0">
            <a:noAutofit/>
          </a:bodyPr>
          <a:lstStyle/>
          <a:p>
            <a:pPr lvl="0" rtl="0">
              <a:spcBef>
                <a:spcPts val="0"/>
              </a:spcBef>
              <a:buNone/>
            </a:pPr>
            <a:r>
              <a:rPr lang="en" b="1" dirty="0" smtClean="0">
                <a:latin typeface="Proxima Nova" panose="020B0604020202020204" charset="0"/>
              </a:rPr>
              <a:t>Table 2: Sample validation numbers</a:t>
            </a:r>
            <a:endParaRPr lang="en" b="1" dirty="0"/>
          </a:p>
        </p:txBody>
      </p:sp>
    </p:spTree>
    <p:extLst>
      <p:ext uri="{BB962C8B-B14F-4D97-AF65-F5344CB8AC3E}">
        <p14:creationId xmlns:p14="http://schemas.microsoft.com/office/powerpoint/2010/main" val="18931305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Validation Results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49</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86" y="1017724"/>
            <a:ext cx="7315200" cy="2609850"/>
          </a:xfrm>
          <a:prstGeom prst="rect">
            <a:avLst/>
          </a:prstGeom>
        </p:spPr>
      </p:pic>
      <p:sp>
        <p:nvSpPr>
          <p:cNvPr id="6" name="Shape 403"/>
          <p:cNvSpPr txBox="1"/>
          <p:nvPr/>
        </p:nvSpPr>
        <p:spPr>
          <a:xfrm>
            <a:off x="798786" y="3920672"/>
            <a:ext cx="6219600" cy="357037"/>
          </a:xfrm>
          <a:prstGeom prst="rect">
            <a:avLst/>
          </a:prstGeom>
          <a:noFill/>
          <a:ln>
            <a:noFill/>
          </a:ln>
        </p:spPr>
        <p:txBody>
          <a:bodyPr lIns="91425" tIns="91425" rIns="91425" bIns="91425" anchor="ctr" anchorCtr="0">
            <a:noAutofit/>
          </a:bodyPr>
          <a:lstStyle/>
          <a:p>
            <a:pPr lvl="0" rtl="0">
              <a:spcBef>
                <a:spcPts val="0"/>
              </a:spcBef>
              <a:buNone/>
            </a:pPr>
            <a:r>
              <a:rPr lang="en" b="1" dirty="0" smtClean="0">
                <a:latin typeface="Proxima Nova" panose="020B0604020202020204" charset="0"/>
              </a:rPr>
              <a:t>Figure 14: Validation sample of a single character </a:t>
            </a:r>
            <a:endParaRPr lang="en" b="1" dirty="0"/>
          </a:p>
        </p:txBody>
      </p:sp>
    </p:spTree>
    <p:extLst>
      <p:ext uri="{BB962C8B-B14F-4D97-AF65-F5344CB8AC3E}">
        <p14:creationId xmlns:p14="http://schemas.microsoft.com/office/powerpoint/2010/main" val="798255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 cont.</a:t>
            </a:r>
            <a:endParaRPr lang="en-GB" b="1" dirty="0"/>
          </a:p>
        </p:txBody>
      </p:sp>
      <p:sp>
        <p:nvSpPr>
          <p:cNvPr id="3" name="Text Placeholder 2"/>
          <p:cNvSpPr>
            <a:spLocks noGrp="1"/>
          </p:cNvSpPr>
          <p:nvPr>
            <p:ph type="body" idx="1"/>
          </p:nvPr>
        </p:nvSpPr>
        <p:spPr/>
        <p:txBody>
          <a:bodyPr/>
          <a:lstStyle/>
          <a:p>
            <a:pPr algn="just"/>
            <a:r>
              <a:rPr lang="en-GB" sz="2400" b="1" dirty="0">
                <a:solidFill>
                  <a:schemeClr val="tx1"/>
                </a:solidFill>
              </a:rPr>
              <a:t>Character recognition </a:t>
            </a:r>
            <a:r>
              <a:rPr lang="en-GB" sz="2400" dirty="0">
                <a:solidFill>
                  <a:schemeClr val="tx1"/>
                </a:solidFill>
              </a:rPr>
              <a:t>is one of the many domains of image </a:t>
            </a:r>
            <a:r>
              <a:rPr lang="en-GB" sz="2400" dirty="0" smtClean="0">
                <a:solidFill>
                  <a:schemeClr val="tx1"/>
                </a:solidFill>
              </a:rPr>
              <a:t>recognition.</a:t>
            </a:r>
            <a:r>
              <a:rPr lang="en-GB" sz="2400" dirty="0"/>
              <a:t> </a:t>
            </a:r>
            <a:r>
              <a:rPr lang="en-GB" sz="2400" dirty="0" smtClean="0">
                <a:solidFill>
                  <a:schemeClr val="tx1"/>
                </a:solidFill>
              </a:rPr>
              <a:t>Two types of character recognition systems: </a:t>
            </a:r>
          </a:p>
          <a:p>
            <a:pPr algn="just"/>
            <a:r>
              <a:rPr lang="en-GB" sz="2400" b="1" dirty="0" smtClean="0">
                <a:solidFill>
                  <a:schemeClr val="tx1"/>
                </a:solidFill>
              </a:rPr>
              <a:t>Online</a:t>
            </a:r>
            <a:r>
              <a:rPr lang="en-GB" sz="2400" dirty="0" smtClean="0">
                <a:solidFill>
                  <a:schemeClr val="tx1"/>
                </a:solidFill>
              </a:rPr>
              <a:t> and </a:t>
            </a:r>
            <a:r>
              <a:rPr lang="en-GB" sz="2400" b="1" dirty="0" smtClean="0">
                <a:solidFill>
                  <a:schemeClr val="tx1"/>
                </a:solidFill>
              </a:rPr>
              <a:t>Offline</a:t>
            </a:r>
            <a:r>
              <a:rPr lang="en-GB" sz="2400" dirty="0" smtClean="0">
                <a:solidFill>
                  <a:schemeClr val="tx1"/>
                </a:solidFill>
              </a:rPr>
              <a:t> recognition (</a:t>
            </a:r>
            <a:r>
              <a:rPr lang="en-GB" sz="2400" dirty="0" err="1" smtClean="0">
                <a:solidFill>
                  <a:schemeClr val="tx1"/>
                </a:solidFill>
              </a:rPr>
              <a:t>Ajao</a:t>
            </a:r>
            <a:r>
              <a:rPr lang="en-GB" sz="2400" dirty="0" smtClean="0">
                <a:solidFill>
                  <a:schemeClr val="tx1"/>
                </a:solidFill>
              </a:rPr>
              <a:t> et al., 2014)</a:t>
            </a:r>
          </a:p>
          <a:p>
            <a:pPr marL="285750" indent="-285750" algn="just">
              <a:buFont typeface="Wingdings" panose="05000000000000000000" pitchFamily="2" charset="2"/>
              <a:buChar char="Ø"/>
            </a:pPr>
            <a:r>
              <a:rPr lang="en-GB" sz="2400" b="1" dirty="0" smtClean="0">
                <a:solidFill>
                  <a:schemeClr val="tx1"/>
                </a:solidFill>
              </a:rPr>
              <a:t>Online</a:t>
            </a:r>
            <a:r>
              <a:rPr lang="en-GB" sz="2400" dirty="0" smtClean="0">
                <a:solidFill>
                  <a:schemeClr val="tx1"/>
                </a:solidFill>
              </a:rPr>
              <a:t>: </a:t>
            </a:r>
            <a:r>
              <a:rPr lang="en-US" sz="2400" dirty="0">
                <a:solidFill>
                  <a:schemeClr val="tx1"/>
                </a:solidFill>
              </a:rPr>
              <a:t>recognizes character patterns captured from a pen-based or touch-based input </a:t>
            </a:r>
            <a:r>
              <a:rPr lang="en-US" sz="2400" dirty="0" smtClean="0">
                <a:solidFill>
                  <a:schemeClr val="tx1"/>
                </a:solidFill>
              </a:rPr>
              <a:t>device</a:t>
            </a:r>
            <a:endParaRPr lang="en-GB" sz="2400" dirty="0" smtClean="0">
              <a:solidFill>
                <a:schemeClr val="tx1"/>
              </a:solidFill>
            </a:endParaRPr>
          </a:p>
          <a:p>
            <a:pPr marL="285750" indent="-285750" algn="just">
              <a:buFont typeface="Wingdings" panose="05000000000000000000" pitchFamily="2" charset="2"/>
              <a:buChar char="Ø"/>
            </a:pPr>
            <a:r>
              <a:rPr lang="en-GB" sz="2400" b="1" dirty="0" smtClean="0">
                <a:solidFill>
                  <a:schemeClr val="tx1"/>
                </a:solidFill>
              </a:rPr>
              <a:t>Offline</a:t>
            </a:r>
            <a:r>
              <a:rPr lang="en-GB" sz="2400" dirty="0" smtClean="0">
                <a:solidFill>
                  <a:schemeClr val="tx1"/>
                </a:solidFill>
              </a:rPr>
              <a:t>: </a:t>
            </a:r>
            <a:r>
              <a:rPr lang="en-US" sz="2400" dirty="0">
                <a:solidFill>
                  <a:schemeClr val="tx1"/>
                </a:solidFill>
              </a:rPr>
              <a:t>recognizes character patterns captured from a scanner or a camera device as two dimensional images</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a:t>
            </a:fld>
            <a:endParaRPr lang="en"/>
          </a:p>
        </p:txBody>
      </p:sp>
    </p:spTree>
    <p:extLst>
      <p:ext uri="{BB962C8B-B14F-4D97-AF65-F5344CB8AC3E}">
        <p14:creationId xmlns:p14="http://schemas.microsoft.com/office/powerpoint/2010/main" val="40339036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Validation Results cont.</a:t>
            </a:r>
            <a:endParaRPr lang="en-GB" b="1"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50</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017723"/>
            <a:ext cx="8160757" cy="3627003"/>
          </a:xfrm>
          <a:prstGeom prst="rect">
            <a:avLst/>
          </a:prstGeom>
        </p:spPr>
      </p:pic>
      <p:sp>
        <p:nvSpPr>
          <p:cNvPr id="6" name="Shape 403"/>
          <p:cNvSpPr txBox="1"/>
          <p:nvPr/>
        </p:nvSpPr>
        <p:spPr>
          <a:xfrm>
            <a:off x="311700" y="4644726"/>
            <a:ext cx="6219600" cy="357037"/>
          </a:xfrm>
          <a:prstGeom prst="rect">
            <a:avLst/>
          </a:prstGeom>
          <a:noFill/>
          <a:ln>
            <a:noFill/>
          </a:ln>
        </p:spPr>
        <p:txBody>
          <a:bodyPr lIns="91425" tIns="91425" rIns="91425" bIns="91425" anchor="ctr" anchorCtr="0">
            <a:noAutofit/>
          </a:bodyPr>
          <a:lstStyle/>
          <a:p>
            <a:r>
              <a:rPr lang="en" b="1" dirty="0" smtClean="0">
                <a:latin typeface="Proxima Nova" panose="020B0604020202020204" charset="0"/>
              </a:rPr>
              <a:t>Figure 15: Visualization on the inception layer for the character </a:t>
            </a:r>
            <a:r>
              <a:rPr lang="en-GB" b="1" dirty="0" smtClean="0">
                <a:latin typeface="Proxima Nova" panose="020B0604020202020204" charset="0"/>
                <a:ea typeface="Calibri" panose="020F0502020204030204" pitchFamily="34" charset="0"/>
                <a:cs typeface="Times New Roman" panose="02020603050405020304" pitchFamily="18" charset="0"/>
              </a:rPr>
              <a:t>Á</a:t>
            </a:r>
            <a:endParaRPr lang="en-GB"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67782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0000" dirty="0" smtClean="0"/>
              <a:t>99 - 100% </a:t>
            </a:r>
            <a:r>
              <a:rPr lang="en-GB" sz="3000" dirty="0" smtClean="0"/>
              <a:t>recognition rates</a:t>
            </a:r>
            <a:endParaRPr lang="en-GB" sz="3000" dirty="0"/>
          </a:p>
        </p:txBody>
      </p:sp>
      <p:sp>
        <p:nvSpPr>
          <p:cNvPr id="3" name="Slide Number Placeholder 2"/>
          <p:cNvSpPr>
            <a:spLocks noGrp="1"/>
          </p:cNvSpPr>
          <p:nvPr>
            <p:ph type="sldNum" idx="12"/>
          </p:nvPr>
        </p:nvSpPr>
        <p:spPr/>
        <p:txBody>
          <a:bodyPr/>
          <a:lstStyle/>
          <a:p>
            <a:pPr lvl="0" rtl="0">
              <a:spcBef>
                <a:spcPts val="0"/>
              </a:spcBef>
              <a:buNone/>
            </a:pPr>
            <a:fld id="{00000000-1234-1234-1234-123412341234}" type="slidenum">
              <a:rPr lang="en" smtClean="0"/>
              <a:t>51</a:t>
            </a:fld>
            <a:endParaRPr lang="en"/>
          </a:p>
        </p:txBody>
      </p:sp>
    </p:spTree>
    <p:extLst>
      <p:ext uri="{BB962C8B-B14F-4D97-AF65-F5344CB8AC3E}">
        <p14:creationId xmlns:p14="http://schemas.microsoft.com/office/powerpoint/2010/main" val="38741234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49" y="526350"/>
            <a:ext cx="7040707" cy="4090800"/>
          </a:xfrm>
          <a:prstGeom prst="rect">
            <a:avLst/>
          </a:prstGeom>
        </p:spPr>
        <p:txBody>
          <a:bodyPr lIns="91425" tIns="91425" rIns="91425" bIns="91425" anchor="ctr" anchorCtr="0">
            <a:noAutofit/>
          </a:bodyPr>
          <a:lstStyle/>
          <a:p>
            <a:pPr lvl="0" rtl="0">
              <a:spcBef>
                <a:spcPts val="0"/>
              </a:spcBef>
              <a:buNone/>
            </a:pPr>
            <a:r>
              <a:rPr lang="en" dirty="0" smtClean="0"/>
              <a:t>Significance of the study</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52</a:t>
            </a:fld>
            <a:endParaRPr lang="en"/>
          </a:p>
        </p:txBody>
      </p:sp>
    </p:spTree>
    <p:extLst>
      <p:ext uri="{BB962C8B-B14F-4D97-AF65-F5344CB8AC3E}">
        <p14:creationId xmlns:p14="http://schemas.microsoft.com/office/powerpoint/2010/main" val="25059780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Significance of study</a:t>
            </a:r>
            <a:endParaRPr lang="en-GB" b="1" dirty="0"/>
          </a:p>
        </p:txBody>
      </p:sp>
      <p:sp>
        <p:nvSpPr>
          <p:cNvPr id="3" name="Text Placeholder 2"/>
          <p:cNvSpPr>
            <a:spLocks noGrp="1"/>
          </p:cNvSpPr>
          <p:nvPr>
            <p:ph type="body" idx="1"/>
          </p:nvPr>
        </p:nvSpPr>
        <p:spPr/>
        <p:txBody>
          <a:bodyPr/>
          <a:lstStyle/>
          <a:p>
            <a:r>
              <a:rPr lang="en-GB" sz="2400" dirty="0" smtClean="0">
                <a:solidFill>
                  <a:schemeClr val="tx1"/>
                </a:solidFill>
              </a:rPr>
              <a:t>With this research work, we have: </a:t>
            </a:r>
          </a:p>
          <a:p>
            <a:pPr marL="342900" indent="-342900">
              <a:buFont typeface="Wingdings" panose="05000000000000000000" pitchFamily="2" charset="2"/>
              <a:buChar char="Ø"/>
            </a:pPr>
            <a:r>
              <a:rPr lang="en-GB" sz="2400" dirty="0" smtClean="0">
                <a:solidFill>
                  <a:schemeClr val="tx1"/>
                </a:solidFill>
              </a:rPr>
              <a:t>Opened up a new world for local technology.</a:t>
            </a:r>
          </a:p>
          <a:p>
            <a:pPr marL="342900" indent="-342900">
              <a:buFont typeface="Wingdings" panose="05000000000000000000" pitchFamily="2" charset="2"/>
              <a:buChar char="Ø"/>
            </a:pPr>
            <a:endParaRPr lang="en-GB" sz="2400" dirty="0" smtClean="0">
              <a:solidFill>
                <a:schemeClr val="tx1"/>
              </a:solidFill>
            </a:endParaRPr>
          </a:p>
          <a:p>
            <a:pPr marL="342900" indent="-342900">
              <a:buFont typeface="Wingdings" panose="05000000000000000000" pitchFamily="2" charset="2"/>
              <a:buChar char="Ø"/>
            </a:pPr>
            <a:r>
              <a:rPr lang="en-GB" sz="2400" dirty="0" smtClean="0">
                <a:solidFill>
                  <a:schemeClr val="tx1"/>
                </a:solidFill>
              </a:rPr>
              <a:t>Facilitated personalized experience for locals and better understanding of digital content.</a:t>
            </a:r>
          </a:p>
          <a:p>
            <a:pPr marL="342900" indent="-342900">
              <a:buFont typeface="Wingdings" panose="05000000000000000000" pitchFamily="2" charset="2"/>
              <a:buChar char="Ø"/>
            </a:pPr>
            <a:endParaRPr lang="en-GB" sz="2000" dirty="0" smtClean="0"/>
          </a:p>
          <a:p>
            <a:endParaRPr lang="en-GB" sz="20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53</a:t>
            </a:fld>
            <a:endParaRPr lang="en"/>
          </a:p>
        </p:txBody>
      </p:sp>
    </p:spTree>
    <p:extLst>
      <p:ext uri="{BB962C8B-B14F-4D97-AF65-F5344CB8AC3E}">
        <p14:creationId xmlns:p14="http://schemas.microsoft.com/office/powerpoint/2010/main" val="19835593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49" y="526350"/>
            <a:ext cx="7982208" cy="4090800"/>
          </a:xfrm>
          <a:prstGeom prst="rect">
            <a:avLst/>
          </a:prstGeom>
        </p:spPr>
        <p:txBody>
          <a:bodyPr lIns="91425" tIns="91425" rIns="91425" bIns="91425" anchor="ctr" anchorCtr="0">
            <a:noAutofit/>
          </a:bodyPr>
          <a:lstStyle/>
          <a:p>
            <a:pPr lvl="0" rtl="0">
              <a:spcBef>
                <a:spcPts val="0"/>
              </a:spcBef>
              <a:buNone/>
            </a:pPr>
            <a:r>
              <a:rPr lang="en" dirty="0" smtClean="0"/>
              <a:t>Contribution to knowledge</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54</a:t>
            </a:fld>
            <a:endParaRPr lang="en"/>
          </a:p>
        </p:txBody>
      </p:sp>
    </p:spTree>
    <p:extLst>
      <p:ext uri="{BB962C8B-B14F-4D97-AF65-F5344CB8AC3E}">
        <p14:creationId xmlns:p14="http://schemas.microsoft.com/office/powerpoint/2010/main" val="12788746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Contribution to knowledge</a:t>
            </a:r>
            <a:endParaRPr lang="en-GB" b="1" dirty="0"/>
          </a:p>
        </p:txBody>
      </p:sp>
      <p:sp>
        <p:nvSpPr>
          <p:cNvPr id="3" name="Text Placeholder 2"/>
          <p:cNvSpPr>
            <a:spLocks noGrp="1"/>
          </p:cNvSpPr>
          <p:nvPr>
            <p:ph type="body" idx="1"/>
          </p:nvPr>
        </p:nvSpPr>
        <p:spPr/>
        <p:txBody>
          <a:bodyPr/>
          <a:lstStyle/>
          <a:p>
            <a:pPr marL="342900" indent="-342900" algn="just">
              <a:buFont typeface="Wingdings" panose="05000000000000000000" pitchFamily="2" charset="2"/>
              <a:buChar char="Ø"/>
            </a:pPr>
            <a:r>
              <a:rPr lang="en-GB" sz="2400" dirty="0" smtClean="0">
                <a:solidFill>
                  <a:schemeClr val="tx1"/>
                </a:solidFill>
              </a:rPr>
              <a:t>Creation of a publicly available dataset for Yoruba handwritten characters.</a:t>
            </a:r>
          </a:p>
          <a:p>
            <a:pPr marL="285750" indent="-285750" algn="just">
              <a:buFont typeface="Wingdings" panose="05000000000000000000" pitchFamily="2" charset="2"/>
              <a:buChar char="v"/>
            </a:pPr>
            <a:endParaRPr lang="en-GB" sz="2400" dirty="0" smtClean="0">
              <a:solidFill>
                <a:schemeClr val="tx1"/>
              </a:solidFill>
            </a:endParaRPr>
          </a:p>
          <a:p>
            <a:pPr marL="342900" indent="-342900" algn="just">
              <a:buFont typeface="Wingdings" panose="05000000000000000000" pitchFamily="2" charset="2"/>
              <a:buChar char="Ø"/>
            </a:pPr>
            <a:r>
              <a:rPr lang="en-GB" sz="2400" dirty="0" smtClean="0">
                <a:solidFill>
                  <a:schemeClr val="tx1"/>
                </a:solidFill>
              </a:rPr>
              <a:t>Convolutional neural network model to identify handwritten Yoruba characters.</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55</a:t>
            </a:fld>
            <a:endParaRPr lang="en"/>
          </a:p>
        </p:txBody>
      </p:sp>
    </p:spTree>
    <p:extLst>
      <p:ext uri="{BB962C8B-B14F-4D97-AF65-F5344CB8AC3E}">
        <p14:creationId xmlns:p14="http://schemas.microsoft.com/office/powerpoint/2010/main" val="4753477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Scope of the study</a:t>
            </a:r>
            <a:endParaRPr lang="en-GB" b="1" dirty="0"/>
          </a:p>
        </p:txBody>
      </p:sp>
      <p:sp>
        <p:nvSpPr>
          <p:cNvPr id="3" name="Text Placeholder 2"/>
          <p:cNvSpPr>
            <a:spLocks noGrp="1"/>
          </p:cNvSpPr>
          <p:nvPr>
            <p:ph type="body" idx="1"/>
          </p:nvPr>
        </p:nvSpPr>
        <p:spPr/>
        <p:txBody>
          <a:bodyPr/>
          <a:lstStyle/>
          <a:p>
            <a:r>
              <a:rPr lang="en-GB" sz="2400" dirty="0">
                <a:solidFill>
                  <a:schemeClr val="tx1"/>
                </a:solidFill>
              </a:rPr>
              <a:t>This work is limited to offline character recognition as it leaves out online input sources for </a:t>
            </a:r>
            <a:r>
              <a:rPr lang="en-GB" sz="2400" dirty="0" smtClean="0">
                <a:solidFill>
                  <a:schemeClr val="tx1"/>
                </a:solidFill>
              </a:rPr>
              <a:t>recognition.</a:t>
            </a:r>
            <a:endParaRPr lang="en-GB" sz="24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56</a:t>
            </a:fld>
            <a:endParaRPr lang="en"/>
          </a:p>
        </p:txBody>
      </p:sp>
    </p:spTree>
    <p:extLst>
      <p:ext uri="{BB962C8B-B14F-4D97-AF65-F5344CB8AC3E}">
        <p14:creationId xmlns:p14="http://schemas.microsoft.com/office/powerpoint/2010/main" val="37016669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GB" b="1" dirty="0"/>
          </a:p>
        </p:txBody>
      </p:sp>
      <p:sp>
        <p:nvSpPr>
          <p:cNvPr id="3" name="Text Placeholder 2"/>
          <p:cNvSpPr>
            <a:spLocks noGrp="1"/>
          </p:cNvSpPr>
          <p:nvPr>
            <p:ph type="body" idx="1"/>
          </p:nvPr>
        </p:nvSpPr>
        <p:spPr/>
        <p:txBody>
          <a:bodyPr/>
          <a:lstStyle/>
          <a:p>
            <a:pPr marL="342900" indent="-342900" algn="just">
              <a:buFont typeface="Wingdings" panose="05000000000000000000" pitchFamily="2" charset="2"/>
              <a:buChar char="Ø"/>
            </a:pPr>
            <a:r>
              <a:rPr lang="en-GB" sz="2400" dirty="0" smtClean="0">
                <a:solidFill>
                  <a:schemeClr val="tx1"/>
                </a:solidFill>
              </a:rPr>
              <a:t>By using deep learning, we have been able to provide </a:t>
            </a:r>
            <a:r>
              <a:rPr lang="en-GB" sz="2400" b="1" dirty="0" smtClean="0">
                <a:solidFill>
                  <a:schemeClr val="tx2">
                    <a:lumMod val="50000"/>
                  </a:schemeClr>
                </a:solidFill>
              </a:rPr>
              <a:t>state-of-the-art results</a:t>
            </a:r>
            <a:r>
              <a:rPr lang="en-GB" sz="2400" b="1" dirty="0" smtClean="0"/>
              <a:t> </a:t>
            </a:r>
            <a:r>
              <a:rPr lang="en-GB" sz="2400" dirty="0" smtClean="0">
                <a:solidFill>
                  <a:schemeClr val="tx1"/>
                </a:solidFill>
              </a:rPr>
              <a:t>in Yoruba handwritten recognition with rates of</a:t>
            </a:r>
            <a:r>
              <a:rPr lang="en-GB" sz="2400" dirty="0" smtClean="0"/>
              <a:t> </a:t>
            </a:r>
            <a:r>
              <a:rPr lang="en-GB" sz="2400" b="1" dirty="0" smtClean="0">
                <a:solidFill>
                  <a:schemeClr val="bg2">
                    <a:lumMod val="50000"/>
                  </a:schemeClr>
                </a:solidFill>
              </a:rPr>
              <a:t>99%</a:t>
            </a:r>
            <a:r>
              <a:rPr lang="en-GB" sz="2400" dirty="0" smtClean="0"/>
              <a:t> </a:t>
            </a:r>
            <a:r>
              <a:rPr lang="en-GB" sz="2400" dirty="0" smtClean="0">
                <a:solidFill>
                  <a:schemeClr val="tx1"/>
                </a:solidFill>
              </a:rPr>
              <a:t>on the novel dataset also presented in this work.</a:t>
            </a:r>
          </a:p>
          <a:p>
            <a:pPr marL="342900" indent="-342900" algn="just">
              <a:buFont typeface="Wingdings" panose="05000000000000000000" pitchFamily="2" charset="2"/>
              <a:buChar char="Ø"/>
            </a:pPr>
            <a:endParaRPr lang="en-GB" sz="2400" dirty="0" smtClean="0"/>
          </a:p>
          <a:p>
            <a:pPr marL="342900" indent="-342900" algn="just">
              <a:buFont typeface="Wingdings" panose="05000000000000000000" pitchFamily="2" charset="2"/>
              <a:buChar char="Ø"/>
            </a:pPr>
            <a:r>
              <a:rPr lang="en-GB" sz="2400" dirty="0" smtClean="0">
                <a:solidFill>
                  <a:schemeClr val="tx1"/>
                </a:solidFill>
              </a:rPr>
              <a:t>Contributions to the global deep learning revolution have also begun from Nigeria.</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57</a:t>
            </a:fld>
            <a:endParaRPr lang="en"/>
          </a:p>
        </p:txBody>
      </p:sp>
    </p:spTree>
    <p:extLst>
      <p:ext uri="{BB962C8B-B14F-4D97-AF65-F5344CB8AC3E}">
        <p14:creationId xmlns:p14="http://schemas.microsoft.com/office/powerpoint/2010/main" val="14335230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58</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445026"/>
            <a:ext cx="6746325" cy="4212172"/>
          </a:xfrm>
          <a:prstGeom prst="rect">
            <a:avLst/>
          </a:prstGeom>
        </p:spPr>
      </p:pic>
      <p:sp>
        <p:nvSpPr>
          <p:cNvPr id="6" name="Rectangle 5"/>
          <p:cNvSpPr/>
          <p:nvPr/>
        </p:nvSpPr>
        <p:spPr>
          <a:xfrm>
            <a:off x="214187" y="4657197"/>
            <a:ext cx="4799712" cy="307777"/>
          </a:xfrm>
          <a:prstGeom prst="rect">
            <a:avLst/>
          </a:prstGeom>
        </p:spPr>
        <p:txBody>
          <a:bodyPr wrap="none">
            <a:spAutoFit/>
          </a:bodyPr>
          <a:lstStyle/>
          <a:p>
            <a:r>
              <a:rPr lang="en-GB" b="1" dirty="0" smtClean="0">
                <a:latin typeface="Proxima Nova" panose="020B0604020202020204" charset="0"/>
              </a:rPr>
              <a:t>Figure 16: </a:t>
            </a:r>
            <a:r>
              <a:rPr lang="en-GB" b="1" dirty="0">
                <a:latin typeface="Proxima Nova" panose="020B0604020202020204" charset="0"/>
              </a:rPr>
              <a:t>Trends for Machine learning and deep learning</a:t>
            </a:r>
          </a:p>
        </p:txBody>
      </p:sp>
      <p:sp>
        <p:nvSpPr>
          <p:cNvPr id="7" name="Rectangle 6"/>
          <p:cNvSpPr/>
          <p:nvPr/>
        </p:nvSpPr>
        <p:spPr>
          <a:xfrm>
            <a:off x="6755320" y="4657197"/>
            <a:ext cx="1484702" cy="276999"/>
          </a:xfrm>
          <a:prstGeom prst="rect">
            <a:avLst/>
          </a:prstGeom>
        </p:spPr>
        <p:txBody>
          <a:bodyPr wrap="none">
            <a:spAutoFit/>
          </a:bodyPr>
          <a:lstStyle/>
          <a:p>
            <a:r>
              <a:rPr lang="en-GB" sz="1200" dirty="0" smtClean="0">
                <a:latin typeface="Proxima Nova" panose="020B0604020202020204" charset="0"/>
              </a:rPr>
              <a:t>Source: Bloomberg</a:t>
            </a:r>
            <a:endParaRPr lang="en-GB" sz="1200" dirty="0">
              <a:latin typeface="Proxima Nova" panose="020B0604020202020204" charset="0"/>
            </a:endParaRPr>
          </a:p>
        </p:txBody>
      </p:sp>
    </p:spTree>
    <p:extLst>
      <p:ext uri="{BB962C8B-B14F-4D97-AF65-F5344CB8AC3E}">
        <p14:creationId xmlns:p14="http://schemas.microsoft.com/office/powerpoint/2010/main" val="39756329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smtClean="0"/>
              <a:t>References</a:t>
            </a:r>
            <a:endParaRPr lang="en-GB" b="1" dirty="0"/>
          </a:p>
        </p:txBody>
      </p:sp>
      <p:sp>
        <p:nvSpPr>
          <p:cNvPr id="3" name="Text Placeholder 2"/>
          <p:cNvSpPr>
            <a:spLocks noGrp="1"/>
          </p:cNvSpPr>
          <p:nvPr>
            <p:ph type="body" idx="1"/>
          </p:nvPr>
        </p:nvSpPr>
        <p:spPr/>
        <p:txBody>
          <a:bodyPr/>
          <a:lstStyle/>
          <a:p>
            <a:pPr lvl="0" algn="just"/>
            <a:r>
              <a:rPr lang="en" sz="1200" dirty="0" smtClean="0">
                <a:solidFill>
                  <a:schemeClr val="tx1"/>
                </a:solidFill>
                <a:latin typeface="Proxima Nova" panose="020B0604020202020204" charset="0"/>
                <a:ea typeface="Arial"/>
                <a:cs typeface="Arial"/>
                <a:sym typeface="Arial"/>
              </a:rPr>
              <a:t>Abadi</a:t>
            </a:r>
            <a:r>
              <a:rPr lang="en" sz="1200" dirty="0">
                <a:solidFill>
                  <a:schemeClr val="tx1"/>
                </a:solidFill>
                <a:latin typeface="Proxima Nova" panose="020B0604020202020204" charset="0"/>
                <a:ea typeface="Arial"/>
                <a:cs typeface="Arial"/>
                <a:sym typeface="Arial"/>
              </a:rPr>
              <a:t>, M., Agarwal, A., Barham, P., Brevdo, E., Chen, Z., Citro, C., ... &amp; Ghemawat, S. (2016). Tensorflow: Large-scale machine learning on heterogeneous distributed systems. </a:t>
            </a:r>
            <a:r>
              <a:rPr lang="en" sz="1200" i="1" dirty="0">
                <a:solidFill>
                  <a:schemeClr val="tx1"/>
                </a:solidFill>
                <a:latin typeface="Proxima Nova" panose="020B0604020202020204" charset="0"/>
                <a:ea typeface="Arial"/>
                <a:cs typeface="Arial"/>
                <a:sym typeface="Arial"/>
              </a:rPr>
              <a:t>arXiv preprint arXiv:1603.04467</a:t>
            </a:r>
            <a:r>
              <a:rPr lang="en" sz="1200" dirty="0" smtClean="0">
                <a:solidFill>
                  <a:schemeClr val="tx1"/>
                </a:solidFill>
                <a:latin typeface="Proxima Nova" panose="020B0604020202020204" charset="0"/>
                <a:ea typeface="Arial"/>
                <a:cs typeface="Arial"/>
                <a:sym typeface="Arial"/>
              </a:rPr>
              <a:t>.</a:t>
            </a:r>
          </a:p>
          <a:p>
            <a:pPr algn="just"/>
            <a:r>
              <a:rPr lang="en-GB" sz="1200" dirty="0" err="1">
                <a:solidFill>
                  <a:schemeClr val="tx1"/>
                </a:solidFill>
              </a:rPr>
              <a:t>Ajao</a:t>
            </a:r>
            <a:r>
              <a:rPr lang="en-GB" sz="1200" dirty="0">
                <a:solidFill>
                  <a:schemeClr val="tx1"/>
                </a:solidFill>
              </a:rPr>
              <a:t>, J. F., </a:t>
            </a:r>
            <a:r>
              <a:rPr lang="en-GB" sz="1200" dirty="0" err="1">
                <a:solidFill>
                  <a:schemeClr val="tx1"/>
                </a:solidFill>
              </a:rPr>
              <a:t>Olabiyisi</a:t>
            </a:r>
            <a:r>
              <a:rPr lang="en-GB" sz="1200" dirty="0">
                <a:solidFill>
                  <a:schemeClr val="tx1"/>
                </a:solidFill>
              </a:rPr>
              <a:t>, S. O., </a:t>
            </a:r>
            <a:r>
              <a:rPr lang="en-GB" sz="1200" dirty="0" err="1">
                <a:solidFill>
                  <a:schemeClr val="tx1"/>
                </a:solidFill>
              </a:rPr>
              <a:t>Omidiora</a:t>
            </a:r>
            <a:r>
              <a:rPr lang="en-GB" sz="1200" dirty="0">
                <a:solidFill>
                  <a:schemeClr val="tx1"/>
                </a:solidFill>
              </a:rPr>
              <a:t>, E. O., &amp; </a:t>
            </a:r>
            <a:r>
              <a:rPr lang="en-GB" sz="1200" dirty="0" err="1">
                <a:solidFill>
                  <a:schemeClr val="tx1"/>
                </a:solidFill>
              </a:rPr>
              <a:t>Odejobi</a:t>
            </a:r>
            <a:r>
              <a:rPr lang="en-GB" sz="1200" dirty="0">
                <a:solidFill>
                  <a:schemeClr val="tx1"/>
                </a:solidFill>
              </a:rPr>
              <a:t>, O. O. Yoruba Handwriting Word Recognition Quality Evaluation of </a:t>
            </a:r>
            <a:r>
              <a:rPr lang="en-GB" sz="1200" dirty="0" err="1">
                <a:solidFill>
                  <a:schemeClr val="tx1"/>
                </a:solidFill>
              </a:rPr>
              <a:t>Preprocessing</a:t>
            </a:r>
            <a:r>
              <a:rPr lang="en-GB" sz="1200" dirty="0">
                <a:solidFill>
                  <a:schemeClr val="tx1"/>
                </a:solidFill>
              </a:rPr>
              <a:t> Attributes using Information Theory Approach</a:t>
            </a:r>
            <a:r>
              <a:rPr lang="en-GB" sz="1200" dirty="0" smtClean="0">
                <a:solidFill>
                  <a:schemeClr val="tx1"/>
                </a:solidFill>
              </a:rPr>
              <a:t>.</a:t>
            </a:r>
          </a:p>
          <a:p>
            <a:pPr algn="just"/>
            <a:r>
              <a:rPr lang="en-GB" sz="1200" dirty="0">
                <a:solidFill>
                  <a:schemeClr val="tx1"/>
                </a:solidFill>
              </a:rPr>
              <a:t>Anil, R., </a:t>
            </a:r>
            <a:r>
              <a:rPr lang="en-GB" sz="1200" dirty="0" err="1">
                <a:solidFill>
                  <a:schemeClr val="tx1"/>
                </a:solidFill>
              </a:rPr>
              <a:t>Manjusha</a:t>
            </a:r>
            <a:r>
              <a:rPr lang="en-GB" sz="1200" dirty="0">
                <a:solidFill>
                  <a:schemeClr val="tx1"/>
                </a:solidFill>
              </a:rPr>
              <a:t>, K., Sachin Kumar, S., &amp; </a:t>
            </a:r>
            <a:r>
              <a:rPr lang="en-GB" sz="1200" dirty="0" err="1">
                <a:solidFill>
                  <a:schemeClr val="tx1"/>
                </a:solidFill>
              </a:rPr>
              <a:t>Soman</a:t>
            </a:r>
            <a:r>
              <a:rPr lang="en-GB" sz="1200" dirty="0">
                <a:solidFill>
                  <a:schemeClr val="tx1"/>
                </a:solidFill>
              </a:rPr>
              <a:t>, K. P. (2015). Convolutional neural networks for the recognition of </a:t>
            </a:r>
            <a:r>
              <a:rPr lang="en-GB" sz="1200" dirty="0" err="1">
                <a:solidFill>
                  <a:schemeClr val="tx1"/>
                </a:solidFill>
              </a:rPr>
              <a:t>malayalam</a:t>
            </a:r>
            <a:r>
              <a:rPr lang="en-GB" sz="1200" dirty="0">
                <a:solidFill>
                  <a:schemeClr val="tx1"/>
                </a:solidFill>
              </a:rPr>
              <a:t> characters. </a:t>
            </a:r>
            <a:r>
              <a:rPr lang="en-GB" sz="1200" i="1" dirty="0">
                <a:solidFill>
                  <a:schemeClr val="tx1"/>
                </a:solidFill>
              </a:rPr>
              <a:t>Advances in Intelligent Systems and Computing</a:t>
            </a:r>
            <a:r>
              <a:rPr lang="en-GB" sz="1200" dirty="0">
                <a:solidFill>
                  <a:schemeClr val="tx1"/>
                </a:solidFill>
              </a:rPr>
              <a:t>. </a:t>
            </a:r>
            <a:r>
              <a:rPr lang="en-GB" sz="1200" dirty="0" smtClean="0">
                <a:solidFill>
                  <a:schemeClr val="tx1"/>
                </a:solidFill>
              </a:rPr>
              <a:t>https://doi.org/10.1007/978-3-319-12012-6_54</a:t>
            </a:r>
          </a:p>
          <a:p>
            <a:pPr algn="just"/>
            <a:r>
              <a:rPr lang="en-GB" sz="1200" dirty="0" err="1" smtClean="0">
                <a:solidFill>
                  <a:schemeClr val="tx1"/>
                </a:solidFill>
              </a:rPr>
              <a:t>Golovko</a:t>
            </a:r>
            <a:r>
              <a:rPr lang="en-GB" sz="1200" dirty="0" smtClean="0">
                <a:solidFill>
                  <a:schemeClr val="tx1"/>
                </a:solidFill>
              </a:rPr>
              <a:t>, V., </a:t>
            </a:r>
            <a:r>
              <a:rPr lang="en-GB" sz="1200" dirty="0" err="1" smtClean="0">
                <a:solidFill>
                  <a:schemeClr val="tx1"/>
                </a:solidFill>
              </a:rPr>
              <a:t>Egor</a:t>
            </a:r>
            <a:r>
              <a:rPr lang="en-GB" sz="1200" dirty="0" smtClean="0">
                <a:solidFill>
                  <a:schemeClr val="tx1"/>
                </a:solidFill>
              </a:rPr>
              <a:t>, M., </a:t>
            </a:r>
            <a:r>
              <a:rPr lang="en-GB" sz="1200" dirty="0" err="1" smtClean="0">
                <a:solidFill>
                  <a:schemeClr val="tx1"/>
                </a:solidFill>
              </a:rPr>
              <a:t>Brich</a:t>
            </a:r>
            <a:r>
              <a:rPr lang="en-GB" sz="1200" dirty="0" smtClean="0">
                <a:solidFill>
                  <a:schemeClr val="tx1"/>
                </a:solidFill>
              </a:rPr>
              <a:t>, A., &amp; </a:t>
            </a:r>
            <a:r>
              <a:rPr lang="en-GB" sz="1200" dirty="0" err="1" smtClean="0">
                <a:solidFill>
                  <a:schemeClr val="tx1"/>
                </a:solidFill>
              </a:rPr>
              <a:t>Sachenko</a:t>
            </a:r>
            <a:r>
              <a:rPr lang="en-GB" sz="1200" dirty="0" smtClean="0">
                <a:solidFill>
                  <a:schemeClr val="tx1"/>
                </a:solidFill>
              </a:rPr>
              <a:t>, A. (2017). A shallow convolutional neural network for accurate handwritten digits classification. </a:t>
            </a:r>
            <a:r>
              <a:rPr lang="en-GB" sz="1200" i="1" dirty="0" smtClean="0">
                <a:solidFill>
                  <a:schemeClr val="tx1"/>
                </a:solidFill>
              </a:rPr>
              <a:t>Communications in Computer and Information Science</a:t>
            </a:r>
            <a:r>
              <a:rPr lang="en-GB" sz="1200" dirty="0" smtClean="0">
                <a:solidFill>
                  <a:schemeClr val="tx1"/>
                </a:solidFill>
              </a:rPr>
              <a:t>. https://doi.org/10.1007/978-3-319-54220-1_8</a:t>
            </a:r>
          </a:p>
          <a:p>
            <a:pPr algn="just"/>
            <a:r>
              <a:rPr lang="en-GB" sz="1200" dirty="0" err="1" smtClean="0">
                <a:solidFill>
                  <a:schemeClr val="tx1"/>
                </a:solidFill>
              </a:rPr>
              <a:t>Jia</a:t>
            </a:r>
            <a:r>
              <a:rPr lang="en-GB" sz="1200" dirty="0">
                <a:solidFill>
                  <a:schemeClr val="tx1"/>
                </a:solidFill>
              </a:rPr>
              <a:t>, Y., </a:t>
            </a:r>
            <a:r>
              <a:rPr lang="en-GB" sz="1200" dirty="0" err="1">
                <a:solidFill>
                  <a:schemeClr val="tx1"/>
                </a:solidFill>
              </a:rPr>
              <a:t>Shelhamer</a:t>
            </a:r>
            <a:r>
              <a:rPr lang="en-GB" sz="1200" dirty="0">
                <a:solidFill>
                  <a:schemeClr val="tx1"/>
                </a:solidFill>
              </a:rPr>
              <a:t>, E., Donahue, J., </a:t>
            </a:r>
            <a:r>
              <a:rPr lang="en-GB" sz="1200" dirty="0" err="1">
                <a:solidFill>
                  <a:schemeClr val="tx1"/>
                </a:solidFill>
              </a:rPr>
              <a:t>Karayev</a:t>
            </a:r>
            <a:r>
              <a:rPr lang="en-GB" sz="1200" dirty="0">
                <a:solidFill>
                  <a:schemeClr val="tx1"/>
                </a:solidFill>
              </a:rPr>
              <a:t>, S., Long, J., </a:t>
            </a:r>
            <a:r>
              <a:rPr lang="en-GB" sz="1200" dirty="0" err="1">
                <a:solidFill>
                  <a:schemeClr val="tx1"/>
                </a:solidFill>
              </a:rPr>
              <a:t>Girshick</a:t>
            </a:r>
            <a:r>
              <a:rPr lang="en-GB" sz="1200" dirty="0">
                <a:solidFill>
                  <a:schemeClr val="tx1"/>
                </a:solidFill>
              </a:rPr>
              <a:t>, R., ... &amp; Darrell, T. (2014, November). </a:t>
            </a:r>
            <a:r>
              <a:rPr lang="en-GB" sz="1200" dirty="0" err="1">
                <a:solidFill>
                  <a:schemeClr val="tx1"/>
                </a:solidFill>
              </a:rPr>
              <a:t>Caffe</a:t>
            </a:r>
            <a:r>
              <a:rPr lang="en-GB" sz="1200" dirty="0">
                <a:solidFill>
                  <a:schemeClr val="tx1"/>
                </a:solidFill>
              </a:rPr>
              <a:t>: Convolutional architecture for fast feature embedding. In Proceedings of the 22nd ACM international conference on Multimedia (pp. 675-678). ACM. </a:t>
            </a:r>
            <a:r>
              <a:rPr lang="en-GB" sz="1200" dirty="0" smtClean="0">
                <a:solidFill>
                  <a:schemeClr val="tx1"/>
                </a:solidFill>
              </a:rPr>
              <a:t>Chicago</a:t>
            </a:r>
          </a:p>
          <a:p>
            <a:pPr algn="just"/>
            <a:r>
              <a:rPr lang="en-GB" sz="1200" dirty="0" smtClean="0">
                <a:solidFill>
                  <a:schemeClr val="tx1"/>
                </a:solidFill>
              </a:rPr>
              <a:t>Liu</a:t>
            </a:r>
            <a:r>
              <a:rPr lang="en-GB" sz="1200" dirty="0">
                <a:solidFill>
                  <a:schemeClr val="tx1"/>
                </a:solidFill>
              </a:rPr>
              <a:t>, C. L., Yin, F., Wang, D. H., &amp; Wang, Q. F. (2013). Online and offline handwritten Chinese character recognition: benchmarking on new databases. </a:t>
            </a:r>
            <a:r>
              <a:rPr lang="en-GB" sz="1200" i="1" dirty="0">
                <a:solidFill>
                  <a:schemeClr val="tx1"/>
                </a:solidFill>
              </a:rPr>
              <a:t>Pattern Recognition</a:t>
            </a:r>
            <a:r>
              <a:rPr lang="en-GB" sz="1200" dirty="0">
                <a:solidFill>
                  <a:schemeClr val="tx1"/>
                </a:solidFill>
              </a:rPr>
              <a:t>, </a:t>
            </a:r>
            <a:r>
              <a:rPr lang="en-GB" sz="1200" i="1" dirty="0">
                <a:solidFill>
                  <a:schemeClr val="tx1"/>
                </a:solidFill>
              </a:rPr>
              <a:t>46</a:t>
            </a:r>
            <a:r>
              <a:rPr lang="en-GB" sz="1200" dirty="0">
                <a:solidFill>
                  <a:schemeClr val="tx1"/>
                </a:solidFill>
              </a:rPr>
              <a:t>(1), 155-162</a:t>
            </a:r>
            <a:r>
              <a:rPr lang="en-GB" sz="1200" dirty="0" smtClean="0">
                <a:solidFill>
                  <a:schemeClr val="tx1"/>
                </a:solidFill>
              </a:rPr>
              <a:t>.</a:t>
            </a:r>
          </a:p>
          <a:p>
            <a:pPr lvl="0" algn="just"/>
            <a:endParaRPr lang="en" sz="1200" dirty="0">
              <a:solidFill>
                <a:schemeClr val="tx1"/>
              </a:solidFill>
              <a:latin typeface="Proxima Nova" panose="020B0604020202020204" charset="0"/>
            </a:endParaRPr>
          </a:p>
          <a:p>
            <a:pPr algn="just"/>
            <a:endParaRPr lang="en-GB" sz="1200" dirty="0">
              <a:solidFill>
                <a:schemeClr val="tx1"/>
              </a:solidFill>
            </a:endParaRPr>
          </a:p>
          <a:p>
            <a:pPr algn="just"/>
            <a:endParaRPr lang="en-GB" sz="1200" dirty="0">
              <a:solidFill>
                <a:schemeClr val="tx1"/>
              </a:solidFill>
            </a:endParaRPr>
          </a:p>
          <a:p>
            <a:pPr lvl="0" algn="just"/>
            <a:endParaRPr lang="en" sz="1200" dirty="0">
              <a:solidFill>
                <a:schemeClr val="tx1"/>
              </a:solidFill>
              <a:latin typeface="Proxima Nova" panose="020B0604020202020204" charset="0"/>
              <a:ea typeface="Arial"/>
              <a:cs typeface="Arial"/>
              <a:sym typeface="Arial"/>
            </a:endParaRPr>
          </a:p>
          <a:p>
            <a:pPr algn="just"/>
            <a:endParaRPr lang="en-GB" sz="12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59</a:t>
            </a:fld>
            <a:endParaRPr lang="en"/>
          </a:p>
        </p:txBody>
      </p:sp>
    </p:spTree>
    <p:extLst>
      <p:ext uri="{BB962C8B-B14F-4D97-AF65-F5344CB8AC3E}">
        <p14:creationId xmlns:p14="http://schemas.microsoft.com/office/powerpoint/2010/main" val="10039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dirty="0" smtClean="0"/>
              <a:t>Introduction cont.</a:t>
            </a:r>
            <a:endParaRPr lang="en" b="1" dirty="0"/>
          </a:p>
        </p:txBody>
      </p:sp>
      <p:sp>
        <p:nvSpPr>
          <p:cNvPr id="278" name="Shape 278"/>
          <p:cNvSpPr txBox="1">
            <a:spLocks noGrp="1"/>
          </p:cNvSpPr>
          <p:nvPr>
            <p:ph type="body" idx="1"/>
          </p:nvPr>
        </p:nvSpPr>
        <p:spPr>
          <a:xfrm>
            <a:off x="311700" y="1161507"/>
            <a:ext cx="8520600" cy="3416400"/>
          </a:xfrm>
          <a:prstGeom prst="rect">
            <a:avLst/>
          </a:prstGeom>
        </p:spPr>
        <p:txBody>
          <a:bodyPr lIns="91425" tIns="91425" rIns="91425" bIns="91425" anchor="t" anchorCtr="0">
            <a:noAutofit/>
          </a:bodyPr>
          <a:lstStyle/>
          <a:p>
            <a:pPr lvl="0" rtl="0">
              <a:spcBef>
                <a:spcPts val="0"/>
              </a:spcBef>
              <a:buNone/>
            </a:pPr>
            <a:r>
              <a:rPr lang="en-GB" sz="2400" dirty="0" smtClean="0">
                <a:solidFill>
                  <a:schemeClr val="tx1"/>
                </a:solidFill>
              </a:rPr>
              <a:t>Deep learning architectures</a:t>
            </a:r>
            <a:endParaRPr sz="2400" dirty="0">
              <a:solidFill>
                <a:schemeClr val="tx1"/>
              </a:solidFill>
            </a:endParaRPr>
          </a:p>
          <a:p>
            <a:pPr lvl="0" rtl="0">
              <a:spcBef>
                <a:spcPts val="0"/>
              </a:spcBef>
              <a:buNone/>
            </a:pPr>
            <a:endParaRPr dirty="0"/>
          </a:p>
          <a:p>
            <a:pPr lvl="0">
              <a:spcBef>
                <a:spcPts val="0"/>
              </a:spcBef>
              <a:buNone/>
            </a:pPr>
            <a:endParaRPr dirty="0"/>
          </a:p>
        </p:txBody>
      </p:sp>
      <p:pic>
        <p:nvPicPr>
          <p:cNvPr id="279" name="Shape 279"/>
          <p:cNvPicPr preferRelativeResize="0"/>
          <p:nvPr/>
        </p:nvPicPr>
        <p:blipFill>
          <a:blip r:embed="rId3">
            <a:alphaModFix/>
          </a:blip>
          <a:stretch>
            <a:fillRect/>
          </a:stretch>
        </p:blipFill>
        <p:spPr>
          <a:xfrm>
            <a:off x="1203948" y="1702579"/>
            <a:ext cx="5938222" cy="1618689"/>
          </a:xfrm>
          <a:prstGeom prst="rect">
            <a:avLst/>
          </a:prstGeom>
          <a:noFill/>
          <a:ln>
            <a:noFill/>
          </a:ln>
        </p:spPr>
      </p:pic>
      <p:pic>
        <p:nvPicPr>
          <p:cNvPr id="280" name="Shape 280"/>
          <p:cNvPicPr preferRelativeResize="0"/>
          <p:nvPr/>
        </p:nvPicPr>
        <p:blipFill>
          <a:blip r:embed="rId4">
            <a:alphaModFix/>
          </a:blip>
          <a:stretch>
            <a:fillRect/>
          </a:stretch>
        </p:blipFill>
        <p:spPr>
          <a:xfrm>
            <a:off x="1273994" y="3142593"/>
            <a:ext cx="5798129" cy="1379066"/>
          </a:xfrm>
          <a:prstGeom prst="rect">
            <a:avLst/>
          </a:prstGeom>
          <a:noFill/>
          <a:ln>
            <a:noFill/>
          </a:ln>
        </p:spPr>
      </p:pic>
      <p:sp>
        <p:nvSpPr>
          <p:cNvPr id="281" name="Shape 281"/>
          <p:cNvSpPr txBox="1"/>
          <p:nvPr/>
        </p:nvSpPr>
        <p:spPr>
          <a:xfrm>
            <a:off x="215853" y="4360816"/>
            <a:ext cx="6926317" cy="302400"/>
          </a:xfrm>
          <a:prstGeom prst="rect">
            <a:avLst/>
          </a:prstGeom>
          <a:noFill/>
          <a:ln>
            <a:noFill/>
          </a:ln>
        </p:spPr>
        <p:txBody>
          <a:bodyPr lIns="91425" tIns="91425" rIns="91425" bIns="91425" anchor="ctr" anchorCtr="0">
            <a:noAutofit/>
          </a:bodyPr>
          <a:lstStyle/>
          <a:p>
            <a:pPr lvl="0" rtl="0">
              <a:spcBef>
                <a:spcPts val="0"/>
              </a:spcBef>
              <a:buNone/>
            </a:pPr>
            <a:r>
              <a:rPr lang="en" b="1" dirty="0">
                <a:latin typeface="Proxima Nova" panose="020B0604020202020204" charset="0"/>
              </a:rPr>
              <a:t>Figure </a:t>
            </a:r>
            <a:r>
              <a:rPr lang="en" b="1" dirty="0" smtClean="0">
                <a:latin typeface="Proxima Nova" panose="020B0604020202020204" charset="0"/>
              </a:rPr>
              <a:t>1: Traditional machine-learning architecture and deep </a:t>
            </a:r>
            <a:r>
              <a:rPr lang="en" b="1" dirty="0">
                <a:latin typeface="Proxima Nova" panose="020B0604020202020204" charset="0"/>
              </a:rPr>
              <a:t>l</a:t>
            </a:r>
            <a:r>
              <a:rPr lang="en" b="1" dirty="0" smtClean="0">
                <a:latin typeface="Proxima Nova" panose="020B0604020202020204" charset="0"/>
              </a:rPr>
              <a:t>earning architecture</a:t>
            </a:r>
            <a:endParaRPr lang="en" b="1" dirty="0">
              <a:latin typeface="Proxima Nova" panose="020B0604020202020204" charset="0"/>
            </a:endParaRPr>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6</a:t>
            </a:fld>
            <a:endParaRPr lang="en"/>
          </a:p>
        </p:txBody>
      </p:sp>
      <p:sp>
        <p:nvSpPr>
          <p:cNvPr id="3" name="Rectangle 2"/>
          <p:cNvSpPr/>
          <p:nvPr/>
        </p:nvSpPr>
        <p:spPr>
          <a:xfrm>
            <a:off x="215853" y="4736436"/>
            <a:ext cx="8530953" cy="276999"/>
          </a:xfrm>
          <a:prstGeom prst="rect">
            <a:avLst/>
          </a:prstGeom>
        </p:spPr>
        <p:txBody>
          <a:bodyPr wrap="square">
            <a:spAutoFit/>
          </a:bodyPr>
          <a:lstStyle/>
          <a:p>
            <a:pPr lvl="0"/>
            <a:r>
              <a:rPr lang="en" sz="1200" dirty="0">
                <a:latin typeface="Proxima Nova" panose="020B0604020202020204" charset="0"/>
              </a:rPr>
              <a:t>Source: http://www.slideshare.net/LuMa921/deep-learning-the-past-present-and-future-of-artificial-intelligence</a:t>
            </a:r>
          </a:p>
        </p:txBody>
      </p:sp>
    </p:spTree>
    <p:extLst>
      <p:ext uri="{BB962C8B-B14F-4D97-AF65-F5344CB8AC3E}">
        <p14:creationId xmlns:p14="http://schemas.microsoft.com/office/powerpoint/2010/main" val="12706135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smtClean="0"/>
              <a:t>References</a:t>
            </a:r>
            <a:endParaRPr lang="en-GB" b="1" dirty="0"/>
          </a:p>
        </p:txBody>
      </p:sp>
      <p:sp>
        <p:nvSpPr>
          <p:cNvPr id="3" name="Text Placeholder 2"/>
          <p:cNvSpPr>
            <a:spLocks noGrp="1"/>
          </p:cNvSpPr>
          <p:nvPr>
            <p:ph type="body" idx="1"/>
          </p:nvPr>
        </p:nvSpPr>
        <p:spPr/>
        <p:txBody>
          <a:bodyPr/>
          <a:lstStyle/>
          <a:p>
            <a:pPr algn="just"/>
            <a:r>
              <a:rPr lang="en-US" sz="1200" dirty="0" err="1">
                <a:solidFill>
                  <a:schemeClr val="tx1"/>
                </a:solidFill>
              </a:rPr>
              <a:t>Oyedotun</a:t>
            </a:r>
            <a:r>
              <a:rPr lang="en-US" sz="1200" dirty="0">
                <a:solidFill>
                  <a:schemeClr val="tx1"/>
                </a:solidFill>
              </a:rPr>
              <a:t>, O. K., </a:t>
            </a:r>
            <a:r>
              <a:rPr lang="en-US" sz="1200" dirty="0" err="1">
                <a:solidFill>
                  <a:schemeClr val="tx1"/>
                </a:solidFill>
              </a:rPr>
              <a:t>Olaniyi</a:t>
            </a:r>
            <a:r>
              <a:rPr lang="en-US" sz="1200" dirty="0">
                <a:solidFill>
                  <a:schemeClr val="tx1"/>
                </a:solidFill>
              </a:rPr>
              <a:t>, E. O., &amp; </a:t>
            </a:r>
            <a:r>
              <a:rPr lang="en-US" sz="1200" dirty="0" err="1">
                <a:solidFill>
                  <a:schemeClr val="tx1"/>
                </a:solidFill>
              </a:rPr>
              <a:t>Khashman</a:t>
            </a:r>
            <a:r>
              <a:rPr lang="en-US" sz="1200" dirty="0">
                <a:solidFill>
                  <a:schemeClr val="tx1"/>
                </a:solidFill>
              </a:rPr>
              <a:t>, A. (2015). Deep learning in character recognition considering pattern invariance constraints. </a:t>
            </a:r>
            <a:r>
              <a:rPr lang="en-US" sz="1200" i="1" dirty="0">
                <a:solidFill>
                  <a:schemeClr val="tx1"/>
                </a:solidFill>
              </a:rPr>
              <a:t>International Journal of Intelligent Systems and Applications</a:t>
            </a:r>
            <a:r>
              <a:rPr lang="en-US" sz="1200" dirty="0">
                <a:solidFill>
                  <a:schemeClr val="tx1"/>
                </a:solidFill>
              </a:rPr>
              <a:t>, </a:t>
            </a:r>
            <a:r>
              <a:rPr lang="en-US" sz="1200" i="1" dirty="0">
                <a:solidFill>
                  <a:schemeClr val="tx1"/>
                </a:solidFill>
              </a:rPr>
              <a:t>7</a:t>
            </a:r>
            <a:r>
              <a:rPr lang="en-US" sz="1200" dirty="0">
                <a:solidFill>
                  <a:schemeClr val="tx1"/>
                </a:solidFill>
              </a:rPr>
              <a:t>(7), 1.</a:t>
            </a:r>
          </a:p>
          <a:p>
            <a:pPr algn="just"/>
            <a:r>
              <a:rPr lang="en-GB" sz="1200" dirty="0" err="1">
                <a:solidFill>
                  <a:schemeClr val="tx1"/>
                </a:solidFill>
              </a:rPr>
              <a:t>Oyedotun</a:t>
            </a:r>
            <a:r>
              <a:rPr lang="en-GB" sz="1200" dirty="0">
                <a:solidFill>
                  <a:schemeClr val="tx1"/>
                </a:solidFill>
              </a:rPr>
              <a:t>, O. K., &amp; </a:t>
            </a:r>
            <a:r>
              <a:rPr lang="en-GB" sz="1200" dirty="0" err="1">
                <a:solidFill>
                  <a:schemeClr val="tx1"/>
                </a:solidFill>
              </a:rPr>
              <a:t>Dimililer</a:t>
            </a:r>
            <a:r>
              <a:rPr lang="en-GB" sz="1200" dirty="0">
                <a:solidFill>
                  <a:schemeClr val="tx1"/>
                </a:solidFill>
              </a:rPr>
              <a:t>, K. (2016). Pattern recognition: invariance learning in convolutional auto encoder network. </a:t>
            </a:r>
            <a:r>
              <a:rPr lang="en-GB" sz="1200" i="1" dirty="0">
                <a:solidFill>
                  <a:schemeClr val="tx1"/>
                </a:solidFill>
              </a:rPr>
              <a:t>International Journal of Image, Graphics and Signal Processing</a:t>
            </a:r>
            <a:r>
              <a:rPr lang="en-GB" sz="1200" dirty="0">
                <a:solidFill>
                  <a:schemeClr val="tx1"/>
                </a:solidFill>
              </a:rPr>
              <a:t>, </a:t>
            </a:r>
            <a:r>
              <a:rPr lang="en-GB" sz="1200" i="1" dirty="0">
                <a:solidFill>
                  <a:schemeClr val="tx1"/>
                </a:solidFill>
              </a:rPr>
              <a:t>8</a:t>
            </a:r>
            <a:r>
              <a:rPr lang="en-GB" sz="1200" dirty="0">
                <a:solidFill>
                  <a:schemeClr val="tx1"/>
                </a:solidFill>
              </a:rPr>
              <a:t>(3), </a:t>
            </a:r>
            <a:r>
              <a:rPr lang="en-GB" sz="1200" dirty="0" smtClean="0">
                <a:solidFill>
                  <a:schemeClr val="tx1"/>
                </a:solidFill>
              </a:rPr>
              <a:t>19</a:t>
            </a:r>
            <a:endParaRPr lang="en-GB" sz="1200" dirty="0" smtClean="0">
              <a:solidFill>
                <a:schemeClr val="tx1"/>
              </a:solidFill>
              <a:latin typeface="Proxima Nova" panose="020B0604020202020204" charset="0"/>
            </a:endParaRPr>
          </a:p>
          <a:p>
            <a:pPr lvl="0" algn="just"/>
            <a:r>
              <a:rPr lang="en-GB" sz="1200" dirty="0" err="1" smtClean="0">
                <a:solidFill>
                  <a:schemeClr val="tx1"/>
                </a:solidFill>
                <a:latin typeface="Proxima Nova" panose="020B0604020202020204" charset="0"/>
              </a:rPr>
              <a:t>Patil</a:t>
            </a:r>
            <a:r>
              <a:rPr lang="en-GB" sz="1200" dirty="0">
                <a:solidFill>
                  <a:schemeClr val="tx1"/>
                </a:solidFill>
                <a:latin typeface="Proxima Nova" panose="020B0604020202020204" charset="0"/>
              </a:rPr>
              <a:t>, V., &amp; </a:t>
            </a:r>
            <a:r>
              <a:rPr lang="en-GB" sz="1200" dirty="0" err="1">
                <a:solidFill>
                  <a:schemeClr val="tx1"/>
                </a:solidFill>
                <a:latin typeface="Proxima Nova" panose="020B0604020202020204" charset="0"/>
              </a:rPr>
              <a:t>Shimpi</a:t>
            </a:r>
            <a:r>
              <a:rPr lang="en-GB" sz="1200" dirty="0">
                <a:solidFill>
                  <a:schemeClr val="tx1"/>
                </a:solidFill>
                <a:latin typeface="Proxima Nova" panose="020B0604020202020204" charset="0"/>
              </a:rPr>
              <a:t>, S. (2011). Handwritten English character recognition using neural network. Elixir </a:t>
            </a:r>
            <a:r>
              <a:rPr lang="en-GB" sz="1200" dirty="0" err="1">
                <a:solidFill>
                  <a:schemeClr val="tx1"/>
                </a:solidFill>
                <a:latin typeface="Proxima Nova" panose="020B0604020202020204" charset="0"/>
              </a:rPr>
              <a:t>Comput</a:t>
            </a:r>
            <a:r>
              <a:rPr lang="en-GB" sz="1200" dirty="0">
                <a:solidFill>
                  <a:schemeClr val="tx1"/>
                </a:solidFill>
                <a:latin typeface="Proxima Nova" panose="020B0604020202020204" charset="0"/>
              </a:rPr>
              <a:t> </a:t>
            </a:r>
            <a:r>
              <a:rPr lang="en-GB" sz="1200" dirty="0" err="1">
                <a:solidFill>
                  <a:schemeClr val="tx1"/>
                </a:solidFill>
                <a:latin typeface="Proxima Nova" panose="020B0604020202020204" charset="0"/>
              </a:rPr>
              <a:t>Sci</a:t>
            </a:r>
            <a:r>
              <a:rPr lang="en-GB" sz="1200" dirty="0">
                <a:solidFill>
                  <a:schemeClr val="tx1"/>
                </a:solidFill>
                <a:latin typeface="Proxima Nova" panose="020B0604020202020204" charset="0"/>
              </a:rPr>
              <a:t> </a:t>
            </a:r>
            <a:r>
              <a:rPr lang="en-GB" sz="1200" dirty="0" err="1">
                <a:solidFill>
                  <a:schemeClr val="tx1"/>
                </a:solidFill>
                <a:latin typeface="Proxima Nova" panose="020B0604020202020204" charset="0"/>
              </a:rPr>
              <a:t>Eng</a:t>
            </a:r>
            <a:r>
              <a:rPr lang="en-GB" sz="1200" dirty="0">
                <a:solidFill>
                  <a:schemeClr val="tx1"/>
                </a:solidFill>
                <a:latin typeface="Proxima Nova" panose="020B0604020202020204" charset="0"/>
              </a:rPr>
              <a:t>, 41, 5587-5591.</a:t>
            </a:r>
            <a:endParaRPr lang="en" sz="1200" dirty="0" smtClean="0">
              <a:solidFill>
                <a:schemeClr val="tx1"/>
              </a:solidFill>
              <a:latin typeface="Proxima Nova" panose="020B0604020202020204" charset="0"/>
            </a:endParaRPr>
          </a:p>
          <a:p>
            <a:pPr lvl="0" algn="just"/>
            <a:r>
              <a:rPr lang="en" sz="1200" dirty="0" smtClean="0">
                <a:solidFill>
                  <a:schemeClr val="tx1"/>
                </a:solidFill>
                <a:latin typeface="Proxima Nova" panose="020B0604020202020204" charset="0"/>
              </a:rPr>
              <a:t>Raina</a:t>
            </a:r>
            <a:r>
              <a:rPr lang="en" sz="1200" dirty="0">
                <a:solidFill>
                  <a:schemeClr val="tx1"/>
                </a:solidFill>
                <a:latin typeface="Proxima Nova" panose="020B0604020202020204" charset="0"/>
              </a:rPr>
              <a:t>, R., Madhavan, A., &amp; Ng, A. Y. (2009, June). Large-scale deep unsupervised learning using graphics processors. In Proceedings of the 26th annual international conference on machine learning (pp. 873-880). ACM</a:t>
            </a:r>
            <a:r>
              <a:rPr lang="en" sz="1200" dirty="0" smtClean="0">
                <a:solidFill>
                  <a:schemeClr val="tx1"/>
                </a:solidFill>
                <a:latin typeface="Proxima Nova" panose="020B0604020202020204" charset="0"/>
              </a:rPr>
              <a:t>.</a:t>
            </a:r>
            <a:endParaRPr lang="en-GB" sz="1200" dirty="0" smtClean="0">
              <a:solidFill>
                <a:schemeClr val="tx1"/>
              </a:solidFill>
            </a:endParaRPr>
          </a:p>
          <a:p>
            <a:pPr algn="just"/>
            <a:r>
              <a:rPr lang="en-GB" sz="1200" dirty="0" err="1" smtClean="0">
                <a:solidFill>
                  <a:schemeClr val="tx1"/>
                </a:solidFill>
              </a:rPr>
              <a:t>Sermanet</a:t>
            </a:r>
            <a:r>
              <a:rPr lang="en-GB" sz="1200" dirty="0">
                <a:solidFill>
                  <a:schemeClr val="tx1"/>
                </a:solidFill>
              </a:rPr>
              <a:t>, P., </a:t>
            </a:r>
            <a:r>
              <a:rPr lang="en-GB" sz="1200" dirty="0" err="1">
                <a:solidFill>
                  <a:schemeClr val="tx1"/>
                </a:solidFill>
              </a:rPr>
              <a:t>Chintala</a:t>
            </a:r>
            <a:r>
              <a:rPr lang="en-GB" sz="1200" dirty="0">
                <a:solidFill>
                  <a:schemeClr val="tx1"/>
                </a:solidFill>
              </a:rPr>
              <a:t>, S., &amp; </a:t>
            </a:r>
            <a:r>
              <a:rPr lang="en-GB" sz="1200" dirty="0" err="1">
                <a:solidFill>
                  <a:schemeClr val="tx1"/>
                </a:solidFill>
              </a:rPr>
              <a:t>LeCun</a:t>
            </a:r>
            <a:r>
              <a:rPr lang="en-GB" sz="1200" dirty="0">
                <a:solidFill>
                  <a:schemeClr val="tx1"/>
                </a:solidFill>
              </a:rPr>
              <a:t>, Y. (2012, November). Convolutional neural networks applied to house numbers digit classification. In </a:t>
            </a:r>
            <a:r>
              <a:rPr lang="en-GB" sz="1200" i="1" dirty="0">
                <a:solidFill>
                  <a:schemeClr val="tx1"/>
                </a:solidFill>
              </a:rPr>
              <a:t>Pattern Recognition (ICPR), 2012 21st International Conference on</a:t>
            </a:r>
            <a:r>
              <a:rPr lang="en-GB" sz="1200" dirty="0">
                <a:solidFill>
                  <a:schemeClr val="tx1"/>
                </a:solidFill>
              </a:rPr>
              <a:t> (pp. 3288-3291). IEEE</a:t>
            </a:r>
            <a:r>
              <a:rPr lang="en-GB" sz="1200" dirty="0" smtClean="0">
                <a:solidFill>
                  <a:schemeClr val="tx1"/>
                </a:solidFill>
              </a:rPr>
              <a:t>.</a:t>
            </a:r>
          </a:p>
          <a:p>
            <a:pPr algn="just"/>
            <a:r>
              <a:rPr lang="en-GB" sz="1200" dirty="0" err="1">
                <a:solidFill>
                  <a:schemeClr val="tx1"/>
                </a:solidFill>
              </a:rPr>
              <a:t>Szegedy</a:t>
            </a:r>
            <a:r>
              <a:rPr lang="en-GB" sz="1200" dirty="0">
                <a:solidFill>
                  <a:schemeClr val="tx1"/>
                </a:solidFill>
              </a:rPr>
              <a:t>, C., Liu, W., </a:t>
            </a:r>
            <a:r>
              <a:rPr lang="en-GB" sz="1200" dirty="0" err="1">
                <a:solidFill>
                  <a:schemeClr val="tx1"/>
                </a:solidFill>
              </a:rPr>
              <a:t>Jia</a:t>
            </a:r>
            <a:r>
              <a:rPr lang="en-GB" sz="1200" dirty="0">
                <a:solidFill>
                  <a:schemeClr val="tx1"/>
                </a:solidFill>
              </a:rPr>
              <a:t>, Y., </a:t>
            </a:r>
            <a:r>
              <a:rPr lang="en-GB" sz="1200" dirty="0" err="1">
                <a:solidFill>
                  <a:schemeClr val="tx1"/>
                </a:solidFill>
              </a:rPr>
              <a:t>Sermanet</a:t>
            </a:r>
            <a:r>
              <a:rPr lang="en-GB" sz="1200" dirty="0">
                <a:solidFill>
                  <a:schemeClr val="tx1"/>
                </a:solidFill>
              </a:rPr>
              <a:t>, P., Reed, S., </a:t>
            </a:r>
            <a:r>
              <a:rPr lang="en-GB" sz="1200" dirty="0" err="1">
                <a:solidFill>
                  <a:schemeClr val="tx1"/>
                </a:solidFill>
              </a:rPr>
              <a:t>Anguelov</a:t>
            </a:r>
            <a:r>
              <a:rPr lang="en-GB" sz="1200" dirty="0">
                <a:solidFill>
                  <a:schemeClr val="tx1"/>
                </a:solidFill>
              </a:rPr>
              <a:t>, D., … </a:t>
            </a:r>
            <a:r>
              <a:rPr lang="en-GB" sz="1200" dirty="0" err="1">
                <a:solidFill>
                  <a:schemeClr val="tx1"/>
                </a:solidFill>
              </a:rPr>
              <a:t>Rabinovich</a:t>
            </a:r>
            <a:r>
              <a:rPr lang="en-GB" sz="1200" dirty="0">
                <a:solidFill>
                  <a:schemeClr val="tx1"/>
                </a:solidFill>
              </a:rPr>
              <a:t>, A. (2015). Going deeper with convolutions. In Proceedings of the IEEE Conference on Computer Vision and Pattern Recognition (pp. 1–9</a:t>
            </a:r>
            <a:r>
              <a:rPr lang="en-GB" sz="1200" dirty="0" smtClean="0">
                <a:solidFill>
                  <a:schemeClr val="tx1"/>
                </a:solidFill>
              </a:rPr>
              <a:t>).</a:t>
            </a:r>
            <a:endParaRPr lang="en-US" sz="1200" dirty="0" smtClean="0">
              <a:solidFill>
                <a:schemeClr val="tx1"/>
              </a:solidFill>
            </a:endParaRPr>
          </a:p>
          <a:p>
            <a:pPr lvl="0" algn="just"/>
            <a:endParaRPr lang="en" sz="1200" dirty="0">
              <a:solidFill>
                <a:schemeClr val="tx1"/>
              </a:solidFill>
              <a:latin typeface="Proxima Nova" panose="020B0604020202020204" charset="0"/>
            </a:endParaRPr>
          </a:p>
          <a:p>
            <a:pPr algn="just"/>
            <a:endParaRPr lang="en-GB" sz="1200" dirty="0">
              <a:solidFill>
                <a:schemeClr val="tx1"/>
              </a:solidFill>
            </a:endParaRPr>
          </a:p>
          <a:p>
            <a:pPr algn="just"/>
            <a:endParaRPr lang="en-GB" sz="12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60</a:t>
            </a:fld>
            <a:endParaRPr lang="en"/>
          </a:p>
        </p:txBody>
      </p:sp>
    </p:spTree>
    <p:extLst>
      <p:ext uri="{BB962C8B-B14F-4D97-AF65-F5344CB8AC3E}">
        <p14:creationId xmlns:p14="http://schemas.microsoft.com/office/powerpoint/2010/main" val="7260458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smtClean="0"/>
              <a:t>References</a:t>
            </a:r>
            <a:endParaRPr lang="en-GB" b="1" dirty="0"/>
          </a:p>
        </p:txBody>
      </p:sp>
      <p:sp>
        <p:nvSpPr>
          <p:cNvPr id="3" name="Text Placeholder 2"/>
          <p:cNvSpPr>
            <a:spLocks noGrp="1"/>
          </p:cNvSpPr>
          <p:nvPr>
            <p:ph type="body" idx="1"/>
          </p:nvPr>
        </p:nvSpPr>
        <p:spPr/>
        <p:txBody>
          <a:bodyPr/>
          <a:lstStyle/>
          <a:p>
            <a:pPr algn="just"/>
            <a:r>
              <a:rPr lang="en-US" sz="1200" dirty="0" err="1">
                <a:solidFill>
                  <a:schemeClr val="tx1"/>
                </a:solidFill>
              </a:rPr>
              <a:t>Szegedy</a:t>
            </a:r>
            <a:r>
              <a:rPr lang="en-US" sz="1200" dirty="0">
                <a:solidFill>
                  <a:schemeClr val="tx1"/>
                </a:solidFill>
              </a:rPr>
              <a:t>, C., </a:t>
            </a:r>
            <a:r>
              <a:rPr lang="en-US" sz="1200" dirty="0" err="1">
                <a:solidFill>
                  <a:schemeClr val="tx1"/>
                </a:solidFill>
              </a:rPr>
              <a:t>Ioffe</a:t>
            </a:r>
            <a:r>
              <a:rPr lang="en-US" sz="1200" dirty="0">
                <a:solidFill>
                  <a:schemeClr val="tx1"/>
                </a:solidFill>
              </a:rPr>
              <a:t>, S., </a:t>
            </a:r>
            <a:r>
              <a:rPr lang="en-US" sz="1200" dirty="0" err="1">
                <a:solidFill>
                  <a:schemeClr val="tx1"/>
                </a:solidFill>
              </a:rPr>
              <a:t>Vanhoucke</a:t>
            </a:r>
            <a:r>
              <a:rPr lang="en-US" sz="1200" dirty="0">
                <a:solidFill>
                  <a:schemeClr val="tx1"/>
                </a:solidFill>
              </a:rPr>
              <a:t>, V., &amp; </a:t>
            </a:r>
            <a:r>
              <a:rPr lang="en-US" sz="1200" dirty="0" err="1">
                <a:solidFill>
                  <a:schemeClr val="tx1"/>
                </a:solidFill>
              </a:rPr>
              <a:t>Alemi</a:t>
            </a:r>
            <a:r>
              <a:rPr lang="en-US" sz="1200" dirty="0">
                <a:solidFill>
                  <a:schemeClr val="tx1"/>
                </a:solidFill>
              </a:rPr>
              <a:t>, A. (2016). Inception-v4, inception-</a:t>
            </a:r>
            <a:r>
              <a:rPr lang="en-US" sz="1200" dirty="0" err="1">
                <a:solidFill>
                  <a:schemeClr val="tx1"/>
                </a:solidFill>
              </a:rPr>
              <a:t>resnet</a:t>
            </a:r>
            <a:r>
              <a:rPr lang="en-US" sz="1200" dirty="0">
                <a:solidFill>
                  <a:schemeClr val="tx1"/>
                </a:solidFill>
              </a:rPr>
              <a:t> and the impact of residual connections on learning. </a:t>
            </a:r>
            <a:r>
              <a:rPr lang="en-US" sz="1200" dirty="0" err="1">
                <a:solidFill>
                  <a:schemeClr val="tx1"/>
                </a:solidFill>
              </a:rPr>
              <a:t>arXiv</a:t>
            </a:r>
            <a:r>
              <a:rPr lang="en-US" sz="1200" dirty="0">
                <a:solidFill>
                  <a:schemeClr val="tx1"/>
                </a:solidFill>
              </a:rPr>
              <a:t> preprint arXiv:1602.07261</a:t>
            </a:r>
            <a:r>
              <a:rPr lang="en-US" sz="1200" dirty="0" smtClean="0">
                <a:solidFill>
                  <a:schemeClr val="tx1"/>
                </a:solidFill>
              </a:rPr>
              <a:t>.</a:t>
            </a:r>
            <a:endParaRPr lang="en" sz="1200" dirty="0" smtClean="0">
              <a:solidFill>
                <a:schemeClr val="tx1"/>
              </a:solidFill>
              <a:latin typeface="Proxima Nova" panose="020B0604020202020204" charset="0"/>
            </a:endParaRPr>
          </a:p>
          <a:p>
            <a:pPr lvl="0" algn="just"/>
            <a:r>
              <a:rPr lang="en" sz="1200" dirty="0" smtClean="0">
                <a:solidFill>
                  <a:schemeClr val="tx1"/>
                </a:solidFill>
                <a:latin typeface="Proxima Nova" panose="020B0604020202020204" charset="0"/>
              </a:rPr>
              <a:t>Weyand</a:t>
            </a:r>
            <a:r>
              <a:rPr lang="en" sz="1200" dirty="0">
                <a:solidFill>
                  <a:schemeClr val="tx1"/>
                </a:solidFill>
                <a:latin typeface="Proxima Nova" panose="020B0604020202020204" charset="0"/>
              </a:rPr>
              <a:t>, T., Kostrikov, I., &amp; Philbin, J. (2016). Planet-photo geolocation with convolutional neural networks. arXiv preprint arXiv:1602.05314.</a:t>
            </a:r>
          </a:p>
          <a:p>
            <a:pPr algn="just"/>
            <a:r>
              <a:rPr lang="en-US" sz="1200" dirty="0">
                <a:solidFill>
                  <a:schemeClr val="tx1"/>
                </a:solidFill>
              </a:rPr>
              <a:t>Wang, T., Wu, D. J., Coates, A., &amp; Ng, A. Y. (2012, November). End-to-end text recognition with convolutional neural networks. In </a:t>
            </a:r>
            <a:r>
              <a:rPr lang="en-US" sz="1200" i="1" dirty="0">
                <a:solidFill>
                  <a:schemeClr val="tx1"/>
                </a:solidFill>
              </a:rPr>
              <a:t>Pattern Recognition (ICPR), 2012 21st International Conference on</a:t>
            </a:r>
            <a:r>
              <a:rPr lang="en-US" sz="1200" dirty="0">
                <a:solidFill>
                  <a:schemeClr val="tx1"/>
                </a:solidFill>
              </a:rPr>
              <a:t> (pp. 3304-3308). IEEE</a:t>
            </a:r>
            <a:r>
              <a:rPr lang="en-US" sz="1200" dirty="0" smtClean="0">
                <a:solidFill>
                  <a:schemeClr val="tx1"/>
                </a:solidFill>
              </a:rPr>
              <a:t>.</a:t>
            </a:r>
          </a:p>
          <a:p>
            <a:pPr algn="just"/>
            <a:r>
              <a:rPr lang="en-GB" sz="1200" dirty="0">
                <a:solidFill>
                  <a:schemeClr val="tx1"/>
                </a:solidFill>
              </a:rPr>
              <a:t>Wang, H., Raj, B., &amp; Xing, E. P. (2017). On the Origin of Deep Learning. </a:t>
            </a:r>
            <a:r>
              <a:rPr lang="en-GB" sz="1200" i="1" dirty="0" err="1">
                <a:solidFill>
                  <a:schemeClr val="tx1"/>
                </a:solidFill>
              </a:rPr>
              <a:t>arXiv</a:t>
            </a:r>
            <a:r>
              <a:rPr lang="en-GB" sz="1200" i="1" dirty="0">
                <a:solidFill>
                  <a:schemeClr val="tx1"/>
                </a:solidFill>
              </a:rPr>
              <a:t> Preprint arXiv:1702.07800</a:t>
            </a:r>
            <a:r>
              <a:rPr lang="en-GB" sz="1200" dirty="0" smtClean="0">
                <a:solidFill>
                  <a:schemeClr val="tx1"/>
                </a:solidFill>
              </a:rPr>
              <a:t>.</a:t>
            </a:r>
          </a:p>
          <a:p>
            <a:pPr algn="just"/>
            <a:r>
              <a:rPr lang="en-GB" sz="1200" dirty="0" smtClean="0">
                <a:solidFill>
                  <a:schemeClr val="tx1"/>
                </a:solidFill>
              </a:rPr>
              <a:t>Yuan</a:t>
            </a:r>
            <a:r>
              <a:rPr lang="en-GB" sz="1200" dirty="0">
                <a:solidFill>
                  <a:schemeClr val="tx1"/>
                </a:solidFill>
              </a:rPr>
              <a:t>, A., </a:t>
            </a:r>
            <a:r>
              <a:rPr lang="en-GB" sz="1200" dirty="0" err="1">
                <a:solidFill>
                  <a:schemeClr val="tx1"/>
                </a:solidFill>
              </a:rPr>
              <a:t>Bai</a:t>
            </a:r>
            <a:r>
              <a:rPr lang="en-GB" sz="1200" dirty="0">
                <a:solidFill>
                  <a:schemeClr val="tx1"/>
                </a:solidFill>
              </a:rPr>
              <a:t>, G., Jiao, L., &amp; Liu, Y. (2012). Offline handwritten English character recognition based on convolutional neural network. In </a:t>
            </a:r>
            <a:r>
              <a:rPr lang="en-GB" sz="1200" i="1" dirty="0">
                <a:solidFill>
                  <a:schemeClr val="tx1"/>
                </a:solidFill>
              </a:rPr>
              <a:t>Proceedings - 10th IAPR International Workshop on Document Analysis Systems, DAS 2012</a:t>
            </a:r>
            <a:r>
              <a:rPr lang="en-GB" sz="1200" dirty="0">
                <a:solidFill>
                  <a:schemeClr val="tx1"/>
                </a:solidFill>
              </a:rPr>
              <a:t> (pp. 125–129). https://doi.org/10.1109/DAS.2012.61</a:t>
            </a:r>
          </a:p>
          <a:p>
            <a:pPr algn="just"/>
            <a:endParaRPr lang="en-US" sz="1200" dirty="0" smtClean="0">
              <a:solidFill>
                <a:schemeClr val="tx1"/>
              </a:solidFill>
            </a:endParaRPr>
          </a:p>
          <a:p>
            <a:pPr lvl="0" algn="just"/>
            <a:endParaRPr lang="en" sz="1200" dirty="0">
              <a:solidFill>
                <a:schemeClr val="tx1"/>
              </a:solidFill>
              <a:latin typeface="Proxima Nova" panose="020B0604020202020204" charset="0"/>
            </a:endParaRPr>
          </a:p>
          <a:p>
            <a:pPr algn="just"/>
            <a:endParaRPr lang="en-GB" sz="1200" dirty="0">
              <a:solidFill>
                <a:schemeClr val="tx1"/>
              </a:solidFill>
            </a:endParaRPr>
          </a:p>
          <a:p>
            <a:pPr algn="just"/>
            <a:endParaRPr lang="en-GB" sz="12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61</a:t>
            </a:fld>
            <a:endParaRPr lang="en"/>
          </a:p>
        </p:txBody>
      </p:sp>
    </p:spTree>
    <p:extLst>
      <p:ext uri="{BB962C8B-B14F-4D97-AF65-F5344CB8AC3E}">
        <p14:creationId xmlns:p14="http://schemas.microsoft.com/office/powerpoint/2010/main" val="17950624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dirty="0"/>
              <a:t>Acknowledgments</a:t>
            </a:r>
          </a:p>
        </p:txBody>
      </p:sp>
      <p:sp>
        <p:nvSpPr>
          <p:cNvPr id="432" name="Shape 432"/>
          <p:cNvSpPr txBox="1">
            <a:spLocks noGrp="1"/>
          </p:cNvSpPr>
          <p:nvPr>
            <p:ph type="body" idx="1"/>
          </p:nvPr>
        </p:nvSpPr>
        <p:spPr>
          <a:xfrm>
            <a:off x="311700" y="1102086"/>
            <a:ext cx="8520600" cy="3172500"/>
          </a:xfrm>
          <a:prstGeom prst="rect">
            <a:avLst/>
          </a:prstGeom>
        </p:spPr>
        <p:txBody>
          <a:bodyPr lIns="91425" tIns="91425" rIns="91425" bIns="91425" anchor="t" anchorCtr="0">
            <a:noAutofit/>
          </a:bodyPr>
          <a:lstStyle/>
          <a:p>
            <a:pPr lvl="0" algn="just" rtl="0">
              <a:lnSpc>
                <a:spcPct val="150000"/>
              </a:lnSpc>
              <a:spcBef>
                <a:spcPts val="0"/>
              </a:spcBef>
              <a:spcAft>
                <a:spcPts val="0"/>
              </a:spcAft>
              <a:buNone/>
            </a:pPr>
            <a:r>
              <a:rPr lang="en" sz="2000" dirty="0">
                <a:solidFill>
                  <a:schemeClr val="tx1"/>
                </a:solidFill>
              </a:rPr>
              <a:t>I wish to express my sincere gratitude to God who by Inspiration gave me this topic</a:t>
            </a:r>
            <a:r>
              <a:rPr lang="en" sz="2000" dirty="0" smtClean="0">
                <a:solidFill>
                  <a:schemeClr val="tx1"/>
                </a:solidFill>
              </a:rPr>
              <a:t>.</a:t>
            </a:r>
            <a:endParaRPr sz="2000" dirty="0">
              <a:solidFill>
                <a:schemeClr val="tx1"/>
              </a:solidFill>
            </a:endParaRPr>
          </a:p>
          <a:p>
            <a:pPr lvl="0" algn="just" rtl="0">
              <a:lnSpc>
                <a:spcPct val="150000"/>
              </a:lnSpc>
              <a:spcBef>
                <a:spcPts val="0"/>
              </a:spcBef>
              <a:spcAft>
                <a:spcPts val="0"/>
              </a:spcAft>
              <a:buNone/>
            </a:pPr>
            <a:r>
              <a:rPr lang="en" sz="2000" dirty="0">
                <a:solidFill>
                  <a:schemeClr val="tx1"/>
                </a:solidFill>
              </a:rPr>
              <a:t>I sincerely thank Professor Sanjay Misra for the guidance and encouragement in carrying out the research </a:t>
            </a:r>
            <a:r>
              <a:rPr lang="en" sz="2000" dirty="0" smtClean="0">
                <a:solidFill>
                  <a:schemeClr val="tx1"/>
                </a:solidFill>
              </a:rPr>
              <a:t>work</a:t>
            </a:r>
            <a:r>
              <a:rPr lang="en" sz="2000" dirty="0">
                <a:solidFill>
                  <a:schemeClr val="tx1"/>
                </a:solidFill>
              </a:rPr>
              <a:t> </a:t>
            </a:r>
            <a:r>
              <a:rPr lang="en" sz="2000" dirty="0" smtClean="0">
                <a:solidFill>
                  <a:schemeClr val="tx1"/>
                </a:solidFill>
              </a:rPr>
              <a:t>as well as Mr Wole Adewunmi and Miss Olaperi Sowunmi for the helps.</a:t>
            </a:r>
          </a:p>
          <a:p>
            <a:pPr lvl="0" algn="just" rtl="0">
              <a:lnSpc>
                <a:spcPct val="150000"/>
              </a:lnSpc>
              <a:spcBef>
                <a:spcPts val="0"/>
              </a:spcBef>
              <a:spcAft>
                <a:spcPts val="0"/>
              </a:spcAft>
              <a:buNone/>
            </a:pPr>
            <a:r>
              <a:rPr lang="en" sz="2000" dirty="0" smtClean="0">
                <a:solidFill>
                  <a:schemeClr val="tx1"/>
                </a:solidFill>
              </a:rPr>
              <a:t>I </a:t>
            </a:r>
            <a:r>
              <a:rPr lang="en" sz="2000" dirty="0">
                <a:solidFill>
                  <a:schemeClr val="tx1"/>
                </a:solidFill>
              </a:rPr>
              <a:t>wish to express my gratitude to Dr</a:t>
            </a:r>
            <a:r>
              <a:rPr lang="en" sz="2000" dirty="0" smtClean="0">
                <a:solidFill>
                  <a:schemeClr val="tx1"/>
                </a:solidFill>
              </a:rPr>
              <a:t>. (Mrs) Oladipupo and the PG co-ordinator Dr Oyelade </a:t>
            </a:r>
            <a:r>
              <a:rPr lang="en-GB" sz="2000" dirty="0" smtClean="0">
                <a:solidFill>
                  <a:schemeClr val="tx1"/>
                </a:solidFill>
              </a:rPr>
              <a:t>as well as the </a:t>
            </a:r>
            <a:r>
              <a:rPr lang="en" sz="2000" dirty="0" smtClean="0">
                <a:solidFill>
                  <a:schemeClr val="tx1"/>
                </a:solidFill>
              </a:rPr>
              <a:t>management </a:t>
            </a:r>
            <a:r>
              <a:rPr lang="en" sz="2000" dirty="0">
                <a:solidFill>
                  <a:schemeClr val="tx1"/>
                </a:solidFill>
              </a:rPr>
              <a:t>of Covenant University for this platform to share ideas and push humanity forward</a:t>
            </a:r>
            <a:r>
              <a:rPr lang="en" sz="2000" dirty="0" smtClean="0">
                <a:solidFill>
                  <a:schemeClr val="tx1"/>
                </a:solidFill>
              </a:rPr>
              <a:t>.</a:t>
            </a:r>
          </a:p>
          <a:p>
            <a:pPr lvl="0" algn="just" rtl="0">
              <a:lnSpc>
                <a:spcPct val="150000"/>
              </a:lnSpc>
              <a:spcBef>
                <a:spcPts val="0"/>
              </a:spcBef>
              <a:spcAft>
                <a:spcPts val="0"/>
              </a:spcAft>
              <a:buNone/>
            </a:pPr>
            <a:endParaRPr lang="en" sz="2000" dirty="0"/>
          </a:p>
          <a:p>
            <a:pPr lvl="0" algn="just" rtl="0">
              <a:lnSpc>
                <a:spcPct val="150000"/>
              </a:lnSpc>
              <a:spcBef>
                <a:spcPts val="0"/>
              </a:spcBef>
              <a:spcAft>
                <a:spcPts val="0"/>
              </a:spcAft>
              <a:buNone/>
            </a:pPr>
            <a:r>
              <a:rPr lang="en" sz="2000" dirty="0" smtClean="0"/>
              <a:t>And to my family, friends and everyone present here today.</a:t>
            </a:r>
            <a:endParaRPr sz="2000" dirty="0"/>
          </a:p>
          <a:p>
            <a:pPr lvl="0" algn="just" rtl="0">
              <a:spcBef>
                <a:spcPts val="0"/>
              </a:spcBef>
              <a:buNone/>
            </a:pPr>
            <a:endParaRPr sz="2000"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62</a:t>
            </a:fld>
            <a:endParaRPr lang="e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63</a:t>
            </a:fld>
            <a:endParaRPr lang="e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052364"/>
          </a:xfrm>
          <a:prstGeom prst="rect">
            <a:avLst/>
          </a:prstGeom>
        </p:spPr>
      </p:pic>
    </p:spTree>
    <p:extLst>
      <p:ext uri="{BB962C8B-B14F-4D97-AF65-F5344CB8AC3E}">
        <p14:creationId xmlns:p14="http://schemas.microsoft.com/office/powerpoint/2010/main" val="3557490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dirty="0"/>
              <a:t>Deep Learning - Architecture</a:t>
            </a:r>
          </a:p>
        </p:txBody>
      </p:sp>
      <p:sp>
        <p:nvSpPr>
          <p:cNvPr id="287" name="Shape 28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400" dirty="0">
                <a:solidFill>
                  <a:schemeClr val="tx1"/>
                </a:solidFill>
              </a:rPr>
              <a:t>A deep neural network consists of a hierarchy of layers, whereby each layer transforms the input data into more abstract representations (e.g. edge -&gt; nose -&gt; face). The output layer combines those features to make </a:t>
            </a:r>
            <a:r>
              <a:rPr lang="en" sz="2400" dirty="0" smtClean="0">
                <a:solidFill>
                  <a:schemeClr val="tx1"/>
                </a:solidFill>
              </a:rPr>
              <a:t>predictions.</a:t>
            </a:r>
            <a:endParaRPr lang="en" sz="2400" dirty="0">
              <a:solidFill>
                <a:schemeClr val="tx1"/>
              </a:solidFill>
            </a:endParaRPr>
          </a:p>
        </p:txBody>
      </p:sp>
      <p:pic>
        <p:nvPicPr>
          <p:cNvPr id="288" name="Shape 288"/>
          <p:cNvPicPr preferRelativeResize="0"/>
          <p:nvPr/>
        </p:nvPicPr>
        <p:blipFill>
          <a:blip r:embed="rId3">
            <a:alphaModFix/>
          </a:blip>
          <a:stretch>
            <a:fillRect/>
          </a:stretch>
        </p:blipFill>
        <p:spPr>
          <a:xfrm>
            <a:off x="1198179" y="3005959"/>
            <a:ext cx="6038679" cy="1674927"/>
          </a:xfrm>
          <a:prstGeom prst="rect">
            <a:avLst/>
          </a:prstGeom>
          <a:noFill/>
          <a:ln>
            <a:noFill/>
          </a:ln>
        </p:spPr>
      </p:pic>
      <p:sp>
        <p:nvSpPr>
          <p:cNvPr id="289" name="Shape 289"/>
          <p:cNvSpPr txBox="1"/>
          <p:nvPr/>
        </p:nvSpPr>
        <p:spPr>
          <a:xfrm>
            <a:off x="143838" y="4775227"/>
            <a:ext cx="9084900" cy="350700"/>
          </a:xfrm>
          <a:prstGeom prst="rect">
            <a:avLst/>
          </a:prstGeom>
          <a:noFill/>
          <a:ln>
            <a:noFill/>
          </a:ln>
        </p:spPr>
        <p:txBody>
          <a:bodyPr lIns="91425" tIns="91425" rIns="91425" bIns="91425" anchor="ctr" anchorCtr="0">
            <a:noAutofit/>
          </a:bodyPr>
          <a:lstStyle/>
          <a:p>
            <a:pPr lvl="0" rtl="0">
              <a:spcBef>
                <a:spcPts val="0"/>
              </a:spcBef>
              <a:buNone/>
            </a:pPr>
            <a:r>
              <a:rPr lang="en" sz="1200" dirty="0">
                <a:latin typeface="Proxima Nova"/>
                <a:ea typeface="Proxima Nova"/>
                <a:cs typeface="Proxima Nova"/>
                <a:sym typeface="Proxima Nova"/>
              </a:rPr>
              <a:t>Source: https://cloud.google.com/blog/big-data/2016/07/understanding-neural-networks-with-tensorflow-playground</a:t>
            </a:r>
          </a:p>
        </p:txBody>
      </p:sp>
      <p:sp>
        <p:nvSpPr>
          <p:cNvPr id="290" name="Shape 290"/>
          <p:cNvSpPr txBox="1"/>
          <p:nvPr/>
        </p:nvSpPr>
        <p:spPr>
          <a:xfrm>
            <a:off x="143838" y="4568874"/>
            <a:ext cx="6435638" cy="318363"/>
          </a:xfrm>
          <a:prstGeom prst="rect">
            <a:avLst/>
          </a:prstGeom>
          <a:noFill/>
          <a:ln>
            <a:noFill/>
          </a:ln>
        </p:spPr>
        <p:txBody>
          <a:bodyPr lIns="91425" tIns="91425" rIns="91425" bIns="91425" anchor="ctr" anchorCtr="0">
            <a:noAutofit/>
          </a:bodyPr>
          <a:lstStyle/>
          <a:p>
            <a:pPr lvl="0" rtl="0">
              <a:spcBef>
                <a:spcPts val="0"/>
              </a:spcBef>
              <a:buNone/>
            </a:pPr>
            <a:r>
              <a:rPr lang="en" b="1" dirty="0">
                <a:latin typeface="Proxima Nova" panose="020B0604020202020204" charset="0"/>
              </a:rPr>
              <a:t>Figure </a:t>
            </a:r>
            <a:r>
              <a:rPr lang="en" b="1" dirty="0" smtClean="0">
                <a:latin typeface="Proxima Nova" panose="020B0604020202020204" charset="0"/>
              </a:rPr>
              <a:t>2: A deep neural network architecture for recognizing a cat photo</a:t>
            </a:r>
            <a:endParaRPr lang="en" b="1" dirty="0">
              <a:latin typeface="Proxima Nova" panose="020B0604020202020204" charset="0"/>
            </a:endParaRPr>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7</a:t>
            </a:fld>
            <a:endParaRPr lang="en"/>
          </a:p>
        </p:txBody>
      </p:sp>
    </p:spTree>
    <p:extLst>
      <p:ext uri="{BB962C8B-B14F-4D97-AF65-F5344CB8AC3E}">
        <p14:creationId xmlns:p14="http://schemas.microsoft.com/office/powerpoint/2010/main" val="1340269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Convolutional Neural </a:t>
            </a:r>
            <a:r>
              <a:rPr lang="en-GB" b="1" dirty="0"/>
              <a:t>N</a:t>
            </a:r>
            <a:r>
              <a:rPr lang="en-GB" b="1" dirty="0" smtClean="0"/>
              <a:t>etworks</a:t>
            </a:r>
            <a:endParaRPr lang="en-GB" b="1" dirty="0"/>
          </a:p>
        </p:txBody>
      </p:sp>
      <p:sp>
        <p:nvSpPr>
          <p:cNvPr id="3" name="Text Placeholder 2"/>
          <p:cNvSpPr>
            <a:spLocks noGrp="1"/>
          </p:cNvSpPr>
          <p:nvPr>
            <p:ph type="body" idx="1"/>
          </p:nvPr>
        </p:nvSpPr>
        <p:spPr/>
        <p:txBody>
          <a:bodyPr/>
          <a:lstStyle/>
          <a:p>
            <a:pPr algn="just"/>
            <a:r>
              <a:rPr lang="en-GB" sz="2400" dirty="0">
                <a:solidFill>
                  <a:schemeClr val="tx1"/>
                </a:solidFill>
              </a:rPr>
              <a:t>A Convolutional Neural Network (</a:t>
            </a:r>
            <a:r>
              <a:rPr lang="en-GB" sz="2400" dirty="0" err="1">
                <a:solidFill>
                  <a:schemeClr val="tx1"/>
                </a:solidFill>
              </a:rPr>
              <a:t>ConvNet</a:t>
            </a:r>
            <a:r>
              <a:rPr lang="en-GB" sz="2400" dirty="0">
                <a:solidFill>
                  <a:schemeClr val="tx1"/>
                </a:solidFill>
              </a:rPr>
              <a:t>) consists of several layers which can be of three types: </a:t>
            </a:r>
            <a:r>
              <a:rPr lang="en-GB" sz="2400" b="1" dirty="0">
                <a:solidFill>
                  <a:schemeClr val="tx1"/>
                </a:solidFill>
              </a:rPr>
              <a:t>convolutional</a:t>
            </a:r>
            <a:r>
              <a:rPr lang="en-GB" sz="2400" dirty="0">
                <a:solidFill>
                  <a:schemeClr val="tx1"/>
                </a:solidFill>
              </a:rPr>
              <a:t>, </a:t>
            </a:r>
            <a:r>
              <a:rPr lang="en-GB" sz="2400" b="1" dirty="0">
                <a:solidFill>
                  <a:schemeClr val="tx1"/>
                </a:solidFill>
              </a:rPr>
              <a:t>pooling</a:t>
            </a:r>
            <a:r>
              <a:rPr lang="en-GB" sz="2400" dirty="0">
                <a:solidFill>
                  <a:schemeClr val="tx1"/>
                </a:solidFill>
              </a:rPr>
              <a:t> and </a:t>
            </a:r>
            <a:r>
              <a:rPr lang="en-GB" sz="2400" b="1" dirty="0">
                <a:solidFill>
                  <a:schemeClr val="tx1"/>
                </a:solidFill>
              </a:rPr>
              <a:t>full-connected layers.</a:t>
            </a:r>
          </a:p>
          <a:p>
            <a:endParaRPr lang="en-GB" dirty="0" smtClean="0"/>
          </a:p>
          <a:p>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8</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569" y="2460462"/>
            <a:ext cx="5733016" cy="1847305"/>
          </a:xfrm>
          <a:prstGeom prst="rect">
            <a:avLst/>
          </a:prstGeom>
        </p:spPr>
      </p:pic>
      <p:sp>
        <p:nvSpPr>
          <p:cNvPr id="6" name="Rectangle 5"/>
          <p:cNvSpPr/>
          <p:nvPr/>
        </p:nvSpPr>
        <p:spPr>
          <a:xfrm>
            <a:off x="311700" y="4354436"/>
            <a:ext cx="7004885" cy="307777"/>
          </a:xfrm>
          <a:prstGeom prst="rect">
            <a:avLst/>
          </a:prstGeom>
        </p:spPr>
        <p:txBody>
          <a:bodyPr wrap="square">
            <a:spAutoFit/>
          </a:bodyPr>
          <a:lstStyle/>
          <a:p>
            <a:pPr lvl="0"/>
            <a:r>
              <a:rPr lang="en" b="1" dirty="0">
                <a:solidFill>
                  <a:schemeClr val="tx1"/>
                </a:solidFill>
                <a:latin typeface="Proxima Nova" panose="020B0604020202020204" charset="0"/>
              </a:rPr>
              <a:t>Figure </a:t>
            </a:r>
            <a:r>
              <a:rPr lang="en" b="1" dirty="0" smtClean="0">
                <a:solidFill>
                  <a:schemeClr val="tx1"/>
                </a:solidFill>
                <a:latin typeface="Proxima Nova" panose="020B0604020202020204" charset="0"/>
              </a:rPr>
              <a:t>3: A convolutional </a:t>
            </a:r>
            <a:r>
              <a:rPr lang="en" b="1" dirty="0">
                <a:solidFill>
                  <a:schemeClr val="tx1"/>
                </a:solidFill>
                <a:latin typeface="Proxima Nova" panose="020B0604020202020204" charset="0"/>
              </a:rPr>
              <a:t>n</a:t>
            </a:r>
            <a:r>
              <a:rPr lang="en" b="1" dirty="0" smtClean="0">
                <a:solidFill>
                  <a:schemeClr val="tx1"/>
                </a:solidFill>
                <a:latin typeface="Proxima Nova" panose="020B0604020202020204" charset="0"/>
              </a:rPr>
              <a:t>eural </a:t>
            </a:r>
            <a:r>
              <a:rPr lang="en" b="1" dirty="0">
                <a:solidFill>
                  <a:schemeClr val="tx1"/>
                </a:solidFill>
                <a:latin typeface="Proxima Nova" panose="020B0604020202020204" charset="0"/>
              </a:rPr>
              <a:t>n</a:t>
            </a:r>
            <a:r>
              <a:rPr lang="en" b="1" dirty="0" smtClean="0">
                <a:solidFill>
                  <a:schemeClr val="tx1"/>
                </a:solidFill>
                <a:latin typeface="Proxima Nova" panose="020B0604020202020204" charset="0"/>
              </a:rPr>
              <a:t>etwork architecture (LeNet)</a:t>
            </a:r>
            <a:endParaRPr lang="en" b="1" dirty="0">
              <a:solidFill>
                <a:schemeClr val="tx1"/>
              </a:solidFill>
              <a:latin typeface="Proxima Nova" panose="020B0604020202020204" charset="0"/>
            </a:endParaRPr>
          </a:p>
        </p:txBody>
      </p:sp>
      <p:sp>
        <p:nvSpPr>
          <p:cNvPr id="7" name="Rectangle 6"/>
          <p:cNvSpPr/>
          <p:nvPr/>
        </p:nvSpPr>
        <p:spPr>
          <a:xfrm>
            <a:off x="311700" y="4662213"/>
            <a:ext cx="5019323" cy="307777"/>
          </a:xfrm>
          <a:prstGeom prst="rect">
            <a:avLst/>
          </a:prstGeom>
        </p:spPr>
        <p:txBody>
          <a:bodyPr wrap="none">
            <a:spAutoFit/>
          </a:bodyPr>
          <a:lstStyle/>
          <a:p>
            <a:r>
              <a:rPr lang="en-GB" dirty="0" smtClean="0">
                <a:latin typeface="Proxima Nova" panose="020B0604020202020204" charset="0"/>
              </a:rPr>
              <a:t>Source: https</a:t>
            </a:r>
            <a:r>
              <a:rPr lang="en-GB" dirty="0">
                <a:latin typeface="Proxima Nova" panose="020B0604020202020204" charset="0"/>
              </a:rPr>
              <a:t>://culurciello.github.io/tech/2016/06/04/nets.html</a:t>
            </a:r>
          </a:p>
        </p:txBody>
      </p:sp>
    </p:spTree>
    <p:extLst>
      <p:ext uri="{BB962C8B-B14F-4D97-AF65-F5344CB8AC3E}">
        <p14:creationId xmlns:p14="http://schemas.microsoft.com/office/powerpoint/2010/main" val="1227733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50" y="526350"/>
            <a:ext cx="5797500" cy="4090800"/>
          </a:xfrm>
          <a:prstGeom prst="rect">
            <a:avLst/>
          </a:prstGeom>
        </p:spPr>
        <p:txBody>
          <a:bodyPr lIns="91425" tIns="91425" rIns="91425" bIns="91425" anchor="ctr" anchorCtr="0">
            <a:noAutofit/>
          </a:bodyPr>
          <a:lstStyle/>
          <a:p>
            <a:pPr lvl="0" rtl="0">
              <a:spcBef>
                <a:spcPts val="0"/>
              </a:spcBef>
              <a:buNone/>
            </a:pPr>
            <a:r>
              <a:rPr lang="en" dirty="0" smtClean="0"/>
              <a:t>Literature Review</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6426</TotalTime>
  <Words>2737</Words>
  <Application>Microsoft Office PowerPoint</Application>
  <PresentationFormat>On-screen Show (16:9)</PresentationFormat>
  <Paragraphs>403</Paragraphs>
  <Slides>63</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63</vt:i4>
      </vt:variant>
    </vt:vector>
  </HeadingPairs>
  <TitlesOfParts>
    <vt:vector size="71" baseType="lpstr">
      <vt:lpstr>Proxima Nova</vt:lpstr>
      <vt:lpstr>Arial</vt:lpstr>
      <vt:lpstr>Courier New</vt:lpstr>
      <vt:lpstr>Calibri</vt:lpstr>
      <vt:lpstr>Wingdings</vt:lpstr>
      <vt:lpstr>Times New Roman</vt:lpstr>
      <vt:lpstr>simple-light-2</vt:lpstr>
      <vt:lpstr>spearmint</vt:lpstr>
      <vt:lpstr>Offline Handwritten Yoruba Character Recognition using Convolutional Neural Networks</vt:lpstr>
      <vt:lpstr>Outline</vt:lpstr>
      <vt:lpstr>Outline</vt:lpstr>
      <vt:lpstr>Introduction</vt:lpstr>
      <vt:lpstr>Introduction cont.</vt:lpstr>
      <vt:lpstr>Introduction cont.</vt:lpstr>
      <vt:lpstr>Deep Learning - Architecture</vt:lpstr>
      <vt:lpstr>Convolutional Neural Networks</vt:lpstr>
      <vt:lpstr>Literature Review</vt:lpstr>
      <vt:lpstr>Deep Learning Overview</vt:lpstr>
      <vt:lpstr>Deep Learning Overview cont.</vt:lpstr>
      <vt:lpstr>Deep Learning Overview cont.</vt:lpstr>
      <vt:lpstr>Literature Review cont.</vt:lpstr>
      <vt:lpstr>Literature Review cont.</vt:lpstr>
      <vt:lpstr>Literature Review cont.</vt:lpstr>
      <vt:lpstr>Literature Review cont.</vt:lpstr>
      <vt:lpstr>Literature Review cont.</vt:lpstr>
      <vt:lpstr>Literature Review cont.</vt:lpstr>
      <vt:lpstr>Deep Learning frameworks</vt:lpstr>
      <vt:lpstr>Related Works</vt:lpstr>
      <vt:lpstr>Related Works</vt:lpstr>
      <vt:lpstr>Related Works cont.</vt:lpstr>
      <vt:lpstr>Related Works cont.</vt:lpstr>
      <vt:lpstr>Related Works cont.</vt:lpstr>
      <vt:lpstr>Review Summary</vt:lpstr>
      <vt:lpstr>Statement of the problem</vt:lpstr>
      <vt:lpstr>Aim</vt:lpstr>
      <vt:lpstr>Objectives</vt:lpstr>
      <vt:lpstr>Methodology</vt:lpstr>
      <vt:lpstr>Methodology (Objective A: Creating the dataset) </vt:lpstr>
      <vt:lpstr>Methodology cont.</vt:lpstr>
      <vt:lpstr>Methodology cont.</vt:lpstr>
      <vt:lpstr>Methodology (Objective B: Define a network architecture)</vt:lpstr>
      <vt:lpstr>Methodology cont.</vt:lpstr>
      <vt:lpstr>Methodology (Objective C: Train the neural network)</vt:lpstr>
      <vt:lpstr>Methodology (Objective D: Evaluate the network’s accuracy) </vt:lpstr>
      <vt:lpstr>Results</vt:lpstr>
      <vt:lpstr>Yoruba Handwriting database</vt:lpstr>
      <vt:lpstr>Yoruba Handwriting database cont.</vt:lpstr>
      <vt:lpstr>Results cont.</vt:lpstr>
      <vt:lpstr>Results cont.</vt:lpstr>
      <vt:lpstr>Network Training</vt:lpstr>
      <vt:lpstr>Network Training cont.</vt:lpstr>
      <vt:lpstr>Results cont.</vt:lpstr>
      <vt:lpstr>Validation Results</vt:lpstr>
      <vt:lpstr>Validation Results cont.</vt:lpstr>
      <vt:lpstr>Validation results cont.</vt:lpstr>
      <vt:lpstr>Validation Results cont.</vt:lpstr>
      <vt:lpstr>Validation Results cont.</vt:lpstr>
      <vt:lpstr>Validation Results cont.</vt:lpstr>
      <vt:lpstr>99 - 100% recognition rates</vt:lpstr>
      <vt:lpstr>Significance of the study</vt:lpstr>
      <vt:lpstr>Significance of study</vt:lpstr>
      <vt:lpstr>Contribution to knowledge</vt:lpstr>
      <vt:lpstr>Contribution to knowledge</vt:lpstr>
      <vt:lpstr>Scope of the study</vt:lpstr>
      <vt:lpstr>Conclusion</vt:lpstr>
      <vt:lpstr>PowerPoint Presentation</vt:lpstr>
      <vt:lpstr>References</vt:lpstr>
      <vt:lpstr>References</vt:lpstr>
      <vt:lpstr>References</vt:lpstr>
      <vt:lpstr>Acknowledgments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cp:lastModifiedBy>Samuel</cp:lastModifiedBy>
  <cp:revision>685</cp:revision>
  <dcterms:modified xsi:type="dcterms:W3CDTF">2017-07-06T14:16:38Z</dcterms:modified>
</cp:coreProperties>
</file>