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41"/>
  </p:notesMasterIdLst>
  <p:sldIdLst>
    <p:sldId id="256" r:id="rId3"/>
    <p:sldId id="297" r:id="rId4"/>
    <p:sldId id="298" r:id="rId5"/>
    <p:sldId id="349" r:id="rId6"/>
    <p:sldId id="338" r:id="rId7"/>
    <p:sldId id="339" r:id="rId8"/>
    <p:sldId id="274" r:id="rId9"/>
    <p:sldId id="344" r:id="rId10"/>
    <p:sldId id="350" r:id="rId11"/>
    <p:sldId id="351" r:id="rId12"/>
    <p:sldId id="353" r:id="rId13"/>
    <p:sldId id="354" r:id="rId14"/>
    <p:sldId id="282" r:id="rId15"/>
    <p:sldId id="334" r:id="rId16"/>
    <p:sldId id="285" r:id="rId17"/>
    <p:sldId id="325" r:id="rId18"/>
    <p:sldId id="355" r:id="rId19"/>
    <p:sldId id="333" r:id="rId20"/>
    <p:sldId id="357" r:id="rId21"/>
    <p:sldId id="258" r:id="rId22"/>
    <p:sldId id="324" r:id="rId23"/>
    <p:sldId id="259" r:id="rId24"/>
    <p:sldId id="321" r:id="rId25"/>
    <p:sldId id="345" r:id="rId26"/>
    <p:sldId id="346" r:id="rId27"/>
    <p:sldId id="273" r:id="rId28"/>
    <p:sldId id="347" r:id="rId29"/>
    <p:sldId id="348" r:id="rId30"/>
    <p:sldId id="323" r:id="rId31"/>
    <p:sldId id="328" r:id="rId32"/>
    <p:sldId id="330" r:id="rId33"/>
    <p:sldId id="331" r:id="rId34"/>
    <p:sldId id="318" r:id="rId35"/>
    <p:sldId id="332" r:id="rId36"/>
    <p:sldId id="343" r:id="rId37"/>
    <p:sldId id="356" r:id="rId38"/>
    <p:sldId id="294" r:id="rId39"/>
    <p:sldId id="302" r:id="rId40"/>
  </p:sldIdLst>
  <p:sldSz cx="9144000" cy="5143500" type="screen16x9"/>
  <p:notesSz cx="6858000" cy="9144000"/>
  <p:embeddedFontLst>
    <p:embeddedFont>
      <p:font typeface="Proxima Nova"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8027525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56652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05549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7374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20630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44915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77646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17851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9" name="Shape 4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2241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12957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33583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5962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8688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27651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9468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78176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43876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56" name="Shape 56"/>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57" name="Shape 57"/>
          <p:cNvSpPr txBox="1">
            <a:spLocks noGrp="1"/>
          </p:cNvSpPr>
          <p:nvPr>
            <p:ph type="subTitle" idx="1"/>
          </p:nvPr>
        </p:nvSpPr>
        <p:spPr>
          <a:xfrm>
            <a:off x="510450" y="3182312"/>
            <a:ext cx="8123100" cy="6299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58" name="Shape 5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3"/>
        <p:cNvGrpSpPr/>
        <p:nvPr/>
      </p:nvGrpSpPr>
      <p:grpSpPr>
        <a:xfrm>
          <a:off x="0" y="0"/>
          <a:ext cx="0" cy="0"/>
          <a:chOff x="0" y="0"/>
          <a:chExt cx="0" cy="0"/>
        </a:xfrm>
      </p:grpSpPr>
      <p:sp>
        <p:nvSpPr>
          <p:cNvPr id="64" name="Shape 64"/>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65" name="Shape 65"/>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0" name="Shape 70"/>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1" name="Shape 71"/>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2" name="Shape 7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5" name="Shape 7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78" name="Shape 78"/>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9" name="Shape 7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82" name="Shape 8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83"/>
        <p:cNvGrpSpPr/>
        <p:nvPr/>
      </p:nvGrpSpPr>
      <p:grpSpPr>
        <a:xfrm>
          <a:off x="0" y="0"/>
          <a:ext cx="0" cy="0"/>
          <a:chOff x="0" y="0"/>
          <a:chExt cx="0" cy="0"/>
        </a:xfrm>
      </p:grpSpPr>
      <p:sp>
        <p:nvSpPr>
          <p:cNvPr id="84" name="Shape 84"/>
          <p:cNvSpPr/>
          <p:nvPr/>
        </p:nvSpPr>
        <p:spPr>
          <a:xfrm>
            <a:off x="4572000" y="7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85" name="Shape 85"/>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86" name="Shape 86"/>
          <p:cNvSpPr txBox="1">
            <a:spLocks noGrp="1"/>
          </p:cNvSpPr>
          <p:nvPr>
            <p:ph type="title"/>
          </p:nvPr>
        </p:nvSpPr>
        <p:spPr>
          <a:xfrm>
            <a:off x="265500" y="1205825"/>
            <a:ext cx="4045199" cy="1509599"/>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87" name="Shape 87"/>
          <p:cNvSpPr txBox="1">
            <a:spLocks noGrp="1"/>
          </p:cNvSpPr>
          <p:nvPr>
            <p:ph type="subTitle" idx="1"/>
          </p:nvPr>
        </p:nvSpPr>
        <p:spPr>
          <a:xfrm>
            <a:off x="265500" y="2769000"/>
            <a:ext cx="4045199" cy="13455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88" name="Shape 88"/>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89" name="Shape 8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aption">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311700" y="4236825"/>
            <a:ext cx="5998800" cy="598799"/>
          </a:xfrm>
          <a:prstGeom prst="rect">
            <a:avLst/>
          </a:prstGeom>
        </p:spPr>
        <p:txBody>
          <a:bodyPr lIns="91425" tIns="91425" rIns="91425" bIns="91425" anchor="ctr" anchorCtr="0"/>
          <a:lstStyle>
            <a:lvl1pPr lvl="0" rtl="0">
              <a:lnSpc>
                <a:spcPct val="100000"/>
              </a:lnSpc>
              <a:spcBef>
                <a:spcPts val="0"/>
              </a:spcBef>
              <a:spcAft>
                <a:spcPts val="0"/>
              </a:spcAft>
              <a:buSzPct val="100000"/>
              <a:buNone/>
              <a:defRPr sz="2100"/>
            </a:lvl1pPr>
          </a:lstStyle>
          <a:p>
            <a:endParaRPr/>
          </a:p>
        </p:txBody>
      </p:sp>
      <p:sp>
        <p:nvSpPr>
          <p:cNvPr id="92" name="Shape 9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ig number">
    <p:spTree>
      <p:nvGrpSpPr>
        <p:cNvPr id="1"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95" name="Shape 95"/>
          <p:cNvSpPr txBox="1">
            <a:spLocks noGrp="1"/>
          </p:cNvSpPr>
          <p:nvPr>
            <p:ph type="title"/>
          </p:nvPr>
        </p:nvSpPr>
        <p:spPr>
          <a:xfrm>
            <a:off x="311700" y="991475"/>
            <a:ext cx="8520599" cy="1917899"/>
          </a:xfrm>
          <a:prstGeom prst="rect">
            <a:avLst/>
          </a:prstGeom>
        </p:spPr>
        <p:txBody>
          <a:bodyPr lIns="91425" tIns="91425" rIns="91425" bIns="91425" anchor="ctr" anchorCtr="0"/>
          <a:lstStyle>
            <a:lvl1pPr lvl="0" algn="ctr" rtl="0">
              <a:spcBef>
                <a:spcPts val="0"/>
              </a:spcBef>
              <a:buSzPct val="100000"/>
              <a:defRPr sz="14000" b="1"/>
            </a:lvl1pPr>
            <a:lvl2pPr lvl="1" algn="ctr" rtl="0">
              <a:spcBef>
                <a:spcPts val="0"/>
              </a:spcBef>
              <a:buSzPct val="100000"/>
              <a:defRPr sz="14000" b="1"/>
            </a:lvl2pPr>
            <a:lvl3pPr lvl="2" algn="ctr" rtl="0">
              <a:spcBef>
                <a:spcPts val="0"/>
              </a:spcBef>
              <a:buSzPct val="100000"/>
              <a:defRPr sz="14000" b="1"/>
            </a:lvl3pPr>
            <a:lvl4pPr lvl="3" algn="ctr" rtl="0">
              <a:spcBef>
                <a:spcPts val="0"/>
              </a:spcBef>
              <a:buSzPct val="100000"/>
              <a:defRPr sz="14000" b="1"/>
            </a:lvl4pPr>
            <a:lvl5pPr lvl="4" algn="ctr" rtl="0">
              <a:spcBef>
                <a:spcPts val="0"/>
              </a:spcBef>
              <a:buSzPct val="100000"/>
              <a:defRPr sz="14000" b="1"/>
            </a:lvl5pPr>
            <a:lvl6pPr lvl="5" algn="ctr" rtl="0">
              <a:spcBef>
                <a:spcPts val="0"/>
              </a:spcBef>
              <a:buSzPct val="100000"/>
              <a:defRPr sz="14000" b="1"/>
            </a:lvl6pPr>
            <a:lvl7pPr lvl="6" algn="ctr" rtl="0">
              <a:spcBef>
                <a:spcPts val="0"/>
              </a:spcBef>
              <a:buSzPct val="100000"/>
              <a:defRPr sz="14000" b="1"/>
            </a:lvl7pPr>
            <a:lvl8pPr lvl="7" algn="ctr" rtl="0">
              <a:spcBef>
                <a:spcPts val="0"/>
              </a:spcBef>
              <a:buSzPct val="100000"/>
              <a:defRPr sz="14000" b="1"/>
            </a:lvl8pPr>
            <a:lvl9pPr lvl="8" algn="ctr" rtl="0">
              <a:spcBef>
                <a:spcPts val="0"/>
              </a:spcBef>
              <a:buSzPct val="100000"/>
              <a:defRPr sz="14000" b="1"/>
            </a:lvl9pPr>
          </a:lstStyle>
          <a:p>
            <a:endParaRPr/>
          </a:p>
        </p:txBody>
      </p:sp>
      <p:sp>
        <p:nvSpPr>
          <p:cNvPr id="96" name="Shape 96"/>
          <p:cNvSpPr txBox="1">
            <a:spLocks noGrp="1"/>
          </p:cNvSpPr>
          <p:nvPr>
            <p:ph type="body" idx="1"/>
          </p:nvPr>
        </p:nvSpPr>
        <p:spPr>
          <a:xfrm>
            <a:off x="311700" y="3071300"/>
            <a:ext cx="8520599" cy="9017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97" name="Shape 9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8"/>
        <p:cNvGrpSpPr/>
        <p:nvPr/>
      </p:nvGrpSpPr>
      <p:grpSpPr>
        <a:xfrm>
          <a:off x="0" y="0"/>
          <a:ext cx="0" cy="0"/>
          <a:chOff x="0" y="0"/>
          <a:chExt cx="0" cy="0"/>
        </a:xfrm>
      </p:grpSpPr>
      <p:sp>
        <p:nvSpPr>
          <p:cNvPr id="99" name="Shape 9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Shape 52"/>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53" name="Shape 5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Shape 162" descr="deep-genomics.png"/>
          <p:cNvPicPr preferRelativeResize="0"/>
          <p:nvPr/>
        </p:nvPicPr>
        <p:blipFill rotWithShape="1">
          <a:blip r:embed="rId3">
            <a:alphaModFix/>
          </a:blip>
          <a:srcRect t="39" b="49"/>
          <a:stretch/>
        </p:blipFill>
        <p:spPr>
          <a:xfrm>
            <a:off x="0" y="0"/>
            <a:ext cx="9144000" cy="5143500"/>
          </a:xfrm>
          <a:prstGeom prst="rect">
            <a:avLst/>
          </a:prstGeom>
          <a:noFill/>
          <a:ln>
            <a:noFill/>
          </a:ln>
        </p:spPr>
      </p:pic>
      <p:sp>
        <p:nvSpPr>
          <p:cNvPr id="163" name="Shape 163"/>
          <p:cNvSpPr txBox="1">
            <a:spLocks noGrp="1"/>
          </p:cNvSpPr>
          <p:nvPr>
            <p:ph type="ctrTitle"/>
          </p:nvPr>
        </p:nvSpPr>
        <p:spPr>
          <a:xfrm>
            <a:off x="510450" y="1225225"/>
            <a:ext cx="8123100" cy="1588500"/>
          </a:xfrm>
          <a:prstGeom prst="rect">
            <a:avLst/>
          </a:prstGeom>
        </p:spPr>
        <p:txBody>
          <a:bodyPr lIns="91425" tIns="91425" rIns="91425" bIns="91425" anchor="b" anchorCtr="0">
            <a:noAutofit/>
          </a:bodyPr>
          <a:lstStyle/>
          <a:p>
            <a:pPr lvl="0" rtl="0">
              <a:spcBef>
                <a:spcPts val="0"/>
              </a:spcBef>
              <a:buNone/>
            </a:pPr>
            <a:r>
              <a:rPr lang="en" sz="4000" dirty="0" smtClean="0"/>
              <a:t>Offline Handwritten </a:t>
            </a:r>
            <a:r>
              <a:rPr lang="en" sz="4000" dirty="0" smtClean="0"/>
              <a:t>Yoruba character recognition using convolutional neural networks</a:t>
            </a:r>
            <a:endParaRPr lang="en" sz="4000" dirty="0"/>
          </a:p>
        </p:txBody>
      </p:sp>
      <p:sp>
        <p:nvSpPr>
          <p:cNvPr id="164" name="Shape 164"/>
          <p:cNvSpPr txBox="1">
            <a:spLocks noGrp="1"/>
          </p:cNvSpPr>
          <p:nvPr>
            <p:ph type="subTitle" idx="1"/>
          </p:nvPr>
        </p:nvSpPr>
        <p:spPr>
          <a:xfrm>
            <a:off x="510450" y="3182312"/>
            <a:ext cx="8123100" cy="629999"/>
          </a:xfrm>
          <a:prstGeom prst="rect">
            <a:avLst/>
          </a:prstGeom>
        </p:spPr>
        <p:txBody>
          <a:bodyPr lIns="91425" tIns="91425" rIns="91425" bIns="91425" anchor="t" anchorCtr="0">
            <a:noAutofit/>
          </a:bodyPr>
          <a:lstStyle/>
          <a:p>
            <a:pPr lvl="0" rtl="0">
              <a:spcBef>
                <a:spcPts val="0"/>
              </a:spcBef>
              <a:buNone/>
            </a:pPr>
            <a:r>
              <a:rPr lang="en" dirty="0"/>
              <a:t>By Samuel Ojumah (10CG011029)</a:t>
            </a:r>
          </a:p>
        </p:txBody>
      </p:sp>
      <p:sp>
        <p:nvSpPr>
          <p:cNvPr id="165" name="Shape 165"/>
          <p:cNvSpPr txBox="1">
            <a:spLocks noGrp="1"/>
          </p:cNvSpPr>
          <p:nvPr>
            <p:ph type="subTitle" idx="1"/>
          </p:nvPr>
        </p:nvSpPr>
        <p:spPr>
          <a:xfrm>
            <a:off x="510450" y="4370772"/>
            <a:ext cx="8123100" cy="503099"/>
          </a:xfrm>
          <a:prstGeom prst="rect">
            <a:avLst/>
          </a:prstGeom>
        </p:spPr>
        <p:txBody>
          <a:bodyPr lIns="91425" tIns="91425" rIns="91425" bIns="91425" anchor="t" anchorCtr="0">
            <a:noAutofit/>
          </a:bodyPr>
          <a:lstStyle/>
          <a:p>
            <a:pPr lvl="0" rtl="0">
              <a:spcBef>
                <a:spcPts val="0"/>
              </a:spcBef>
              <a:buNone/>
            </a:pPr>
            <a:r>
              <a:rPr lang="en-GB" sz="1800" dirty="0" smtClean="0"/>
              <a:t>A Project Proposal</a:t>
            </a:r>
            <a:endParaRPr sz="1800" dirty="0"/>
          </a:p>
        </p:txBody>
      </p:sp>
      <p:cxnSp>
        <p:nvCxnSpPr>
          <p:cNvPr id="166" name="Shape 166"/>
          <p:cNvCxnSpPr/>
          <p:nvPr/>
        </p:nvCxnSpPr>
        <p:spPr>
          <a:xfrm>
            <a:off x="615150" y="2998025"/>
            <a:ext cx="500400" cy="0"/>
          </a:xfrm>
          <a:prstGeom prst="straightConnector1">
            <a:avLst/>
          </a:prstGeom>
          <a:noFill/>
          <a:ln w="19050" cap="flat" cmpd="sng">
            <a:solidFill>
              <a:schemeClr val="lt1"/>
            </a:solidFill>
            <a:prstDash val="solid"/>
            <a:round/>
            <a:headEnd type="none" w="lg" len="lg"/>
            <a:tailEnd type="none" w="lg" len="lg"/>
          </a:ln>
        </p:spPr>
      </p:cxn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solidFill>
                  <a:schemeClr val="lt1"/>
                </a:solidFill>
              </a:rPr>
              <a:t>1</a:t>
            </a:fld>
            <a:endParaRPr lang="en">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 </a:t>
            </a:r>
            <a:r>
              <a:rPr lang="en-GB" dirty="0" err="1"/>
              <a:t>cont</a:t>
            </a:r>
            <a:endParaRPr lang="en-GB" dirty="0"/>
          </a:p>
        </p:txBody>
      </p:sp>
      <p:sp>
        <p:nvSpPr>
          <p:cNvPr id="3" name="Text Placeholder 2"/>
          <p:cNvSpPr>
            <a:spLocks noGrp="1"/>
          </p:cNvSpPr>
          <p:nvPr>
            <p:ph type="body" idx="1"/>
          </p:nvPr>
        </p:nvSpPr>
        <p:spPr/>
        <p:txBody>
          <a:bodyPr/>
          <a:lstStyle/>
          <a:p>
            <a:r>
              <a:rPr lang="en-GB" b="1" dirty="0" smtClean="0"/>
              <a:t>ZF Net(2013)</a:t>
            </a:r>
          </a:p>
          <a:p>
            <a:pPr marL="285750" indent="-285750">
              <a:buFont typeface="Wingdings" panose="05000000000000000000" pitchFamily="2" charset="2"/>
              <a:buChar char="Ø"/>
            </a:pPr>
            <a:r>
              <a:rPr lang="en-US" dirty="0"/>
              <a:t>Very similar architecture to </a:t>
            </a:r>
            <a:r>
              <a:rPr lang="en-US" dirty="0" err="1"/>
              <a:t>AlexNet</a:t>
            </a:r>
            <a:r>
              <a:rPr lang="en-US" dirty="0"/>
              <a:t>, except for a few minor modifications. </a:t>
            </a:r>
            <a:r>
              <a:rPr lang="en-US" dirty="0" err="1"/>
              <a:t>AlexNet</a:t>
            </a:r>
            <a:r>
              <a:rPr lang="en-US" dirty="0"/>
              <a:t> trained on 15 million images, while ZF Net trained on only 1.3 million images. </a:t>
            </a:r>
            <a:endParaRPr lang="en-US" dirty="0" smtClean="0"/>
          </a:p>
          <a:p>
            <a:pPr marL="285750" indent="-285750">
              <a:buFont typeface="Wingdings" panose="05000000000000000000" pitchFamily="2" charset="2"/>
              <a:buChar char="Ø"/>
            </a:pPr>
            <a:r>
              <a:rPr lang="en-US" dirty="0" smtClean="0"/>
              <a:t>Instead </a:t>
            </a:r>
            <a:r>
              <a:rPr lang="en-US" dirty="0"/>
              <a:t>of using 11x11 sized filters in the first layer (which is what </a:t>
            </a:r>
            <a:r>
              <a:rPr lang="en-US" dirty="0" err="1"/>
              <a:t>AlexNet</a:t>
            </a:r>
            <a:r>
              <a:rPr lang="en-US" dirty="0"/>
              <a:t> implemented), ZF Net used filters of size 7x7 and a decreased stride value. </a:t>
            </a:r>
            <a:endParaRPr lang="en-US" dirty="0" smtClean="0"/>
          </a:p>
          <a:p>
            <a:pPr marL="285750" indent="-285750" fontAlgn="base">
              <a:buFont typeface="Wingdings" panose="05000000000000000000" pitchFamily="2" charset="2"/>
              <a:buChar char="Ø"/>
            </a:pPr>
            <a:r>
              <a:rPr lang="en-US" dirty="0"/>
              <a:t>Used </a:t>
            </a:r>
            <a:r>
              <a:rPr lang="en-US" dirty="0" err="1"/>
              <a:t>ReLUs</a:t>
            </a:r>
            <a:r>
              <a:rPr lang="en-US" dirty="0"/>
              <a:t> for their activation functions, cross-entropy loss for the error function, and trained using batch stochastic gradient descent</a:t>
            </a:r>
            <a:r>
              <a:rPr lang="en-US" dirty="0" smtClean="0"/>
              <a:t>.</a:t>
            </a:r>
          </a:p>
          <a:p>
            <a:pPr marL="285750" indent="-285750" fontAlgn="base">
              <a:buFont typeface="Wingdings" panose="05000000000000000000" pitchFamily="2" charset="2"/>
              <a:buChar char="Ø"/>
            </a:pPr>
            <a:r>
              <a:rPr lang="en-US" dirty="0"/>
              <a:t>Trained on a GTX 580 GPU for </a:t>
            </a:r>
            <a:r>
              <a:rPr lang="en-US" b="1" dirty="0"/>
              <a:t>twelve days</a:t>
            </a:r>
            <a:r>
              <a:rPr lang="en-US" dirty="0"/>
              <a:t>.</a:t>
            </a:r>
          </a:p>
          <a:p>
            <a:pPr fontAlgn="base"/>
            <a:endParaRPr lang="en-US"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10</a:t>
            </a:fld>
            <a:endParaRPr lang="en"/>
          </a:p>
        </p:txBody>
      </p:sp>
    </p:spTree>
    <p:extLst>
      <p:ext uri="{BB962C8B-B14F-4D97-AF65-F5344CB8AC3E}">
        <p14:creationId xmlns:p14="http://schemas.microsoft.com/office/powerpoint/2010/main" val="2931207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 </a:t>
            </a:r>
            <a:r>
              <a:rPr lang="en-GB" dirty="0" err="1"/>
              <a:t>cont</a:t>
            </a:r>
            <a:endParaRPr lang="en-GB" dirty="0"/>
          </a:p>
        </p:txBody>
      </p:sp>
      <p:sp>
        <p:nvSpPr>
          <p:cNvPr id="3" name="Text Placeholder 2"/>
          <p:cNvSpPr>
            <a:spLocks noGrp="1"/>
          </p:cNvSpPr>
          <p:nvPr>
            <p:ph type="body" idx="1"/>
          </p:nvPr>
        </p:nvSpPr>
        <p:spPr/>
        <p:txBody>
          <a:bodyPr/>
          <a:lstStyle/>
          <a:p>
            <a:r>
              <a:rPr lang="en-GB" b="1" dirty="0" err="1" smtClean="0"/>
              <a:t>GoogLenet</a:t>
            </a:r>
            <a:r>
              <a:rPr lang="en-GB" b="1" dirty="0" smtClean="0"/>
              <a:t> (2015)</a:t>
            </a:r>
          </a:p>
          <a:p>
            <a:pPr marL="285750" indent="-285750" fontAlgn="base">
              <a:buFont typeface="Wingdings" panose="05000000000000000000" pitchFamily="2" charset="2"/>
              <a:buChar char="Ø"/>
            </a:pPr>
            <a:r>
              <a:rPr lang="en-US" dirty="0"/>
              <a:t>Used 9 Inception modules in the whole architecture, with over 100 layers in total! </a:t>
            </a:r>
            <a:endParaRPr lang="en-US" dirty="0" smtClean="0"/>
          </a:p>
          <a:p>
            <a:pPr marL="285750" indent="-285750" fontAlgn="base">
              <a:buFont typeface="Wingdings" panose="05000000000000000000" pitchFamily="2" charset="2"/>
              <a:buChar char="Ø"/>
            </a:pPr>
            <a:r>
              <a:rPr lang="en-US" dirty="0" smtClean="0"/>
              <a:t>No </a:t>
            </a:r>
            <a:r>
              <a:rPr lang="en-US" dirty="0"/>
              <a:t>use of fully connected layers! They use an average pool instead, to go from a 7x7x1024 volume to a 1x1x1024 volume. This saves a huge number of parameters.</a:t>
            </a:r>
          </a:p>
          <a:p>
            <a:pPr marL="285750" indent="-285750" fontAlgn="base">
              <a:buFont typeface="Wingdings" panose="05000000000000000000" pitchFamily="2" charset="2"/>
              <a:buChar char="Ø"/>
            </a:pPr>
            <a:r>
              <a:rPr lang="en-US" dirty="0"/>
              <a:t>Uses 12x fewer parameters than </a:t>
            </a:r>
            <a:r>
              <a:rPr lang="en-US" dirty="0" err="1"/>
              <a:t>AlexNet</a:t>
            </a:r>
            <a:r>
              <a:rPr lang="en-US" dirty="0" smtClean="0"/>
              <a:t>.</a:t>
            </a:r>
          </a:p>
          <a:p>
            <a:pPr marL="285750" indent="-285750" fontAlgn="base">
              <a:buFont typeface="Wingdings" panose="05000000000000000000" pitchFamily="2" charset="2"/>
              <a:buChar char="Ø"/>
            </a:pPr>
            <a:r>
              <a:rPr lang="en-US" dirty="0"/>
              <a:t>Trained </a:t>
            </a:r>
            <a:r>
              <a:rPr lang="en-US"/>
              <a:t>on </a:t>
            </a:r>
            <a:r>
              <a:rPr lang="en-US" smtClean="0"/>
              <a:t>a </a:t>
            </a:r>
            <a:r>
              <a:rPr lang="en-US" dirty="0"/>
              <a:t>few high-end GPUs </a:t>
            </a:r>
            <a:r>
              <a:rPr lang="en-US" b="1" dirty="0"/>
              <a:t>within </a:t>
            </a:r>
            <a:r>
              <a:rPr lang="en-US" b="1"/>
              <a:t>a </a:t>
            </a:r>
            <a:r>
              <a:rPr lang="en-US" b="1" smtClean="0"/>
              <a:t>week</a:t>
            </a:r>
            <a:r>
              <a:rPr lang="en-US" smtClean="0"/>
              <a:t>.</a:t>
            </a:r>
            <a:endParaRPr lang="en-US" dirty="0"/>
          </a:p>
          <a:p>
            <a:pPr marL="285750" indent="-285750" fontAlgn="base">
              <a:buFont typeface="Wingdings" panose="05000000000000000000" pitchFamily="2" charset="2"/>
              <a:buChar char="Ø"/>
            </a:pPr>
            <a:endParaRPr lang="en-US"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11</a:t>
            </a:fld>
            <a:endParaRPr lang="en"/>
          </a:p>
        </p:txBody>
      </p:sp>
    </p:spTree>
    <p:extLst>
      <p:ext uri="{BB962C8B-B14F-4D97-AF65-F5344CB8AC3E}">
        <p14:creationId xmlns:p14="http://schemas.microsoft.com/office/powerpoint/2010/main" val="2899459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Literature Review </a:t>
            </a:r>
            <a:r>
              <a:rPr lang="en-GB" dirty="0" err="1" smtClean="0"/>
              <a:t>cont</a:t>
            </a:r>
            <a:endParaRPr lang="en-GB" dirty="0"/>
          </a:p>
        </p:txBody>
      </p:sp>
      <p:sp>
        <p:nvSpPr>
          <p:cNvPr id="3" name="Text Placeholder 2"/>
          <p:cNvSpPr>
            <a:spLocks noGrp="1"/>
          </p:cNvSpPr>
          <p:nvPr>
            <p:ph type="body" idx="1"/>
          </p:nvPr>
        </p:nvSpPr>
        <p:spPr/>
        <p:txBody>
          <a:bodyPr/>
          <a:lstStyle/>
          <a:p>
            <a:r>
              <a:rPr lang="en-GB" b="1" dirty="0" smtClean="0"/>
              <a:t>Microsoft </a:t>
            </a:r>
            <a:r>
              <a:rPr lang="en-GB" b="1" dirty="0" err="1" smtClean="0"/>
              <a:t>ResNet</a:t>
            </a:r>
            <a:r>
              <a:rPr lang="en-GB" b="1" dirty="0" smtClean="0"/>
              <a:t> (2015)</a:t>
            </a:r>
          </a:p>
          <a:p>
            <a:pPr marL="285750" indent="-285750">
              <a:buFont typeface="Wingdings" panose="05000000000000000000" pitchFamily="2" charset="2"/>
              <a:buChar char="Ø"/>
            </a:pPr>
            <a:r>
              <a:rPr lang="en-GB" dirty="0"/>
              <a:t>52 layers</a:t>
            </a:r>
            <a:endParaRPr lang="en-GB" dirty="0" smtClean="0"/>
          </a:p>
          <a:p>
            <a:pPr marL="285750" indent="-285750">
              <a:buFont typeface="Wingdings" panose="05000000000000000000" pitchFamily="2" charset="2"/>
              <a:buChar char="Ø"/>
            </a:pPr>
            <a:r>
              <a:rPr lang="en-US" dirty="0"/>
              <a:t>Trained on an 8 GPU machine for </a:t>
            </a:r>
            <a:r>
              <a:rPr lang="en-US" b="1" dirty="0"/>
              <a:t>two to three weeks</a:t>
            </a:r>
            <a:r>
              <a:rPr lang="en-US" dirty="0"/>
              <a:t>.</a:t>
            </a:r>
          </a:p>
          <a:p>
            <a:pPr marL="285750" indent="-285750">
              <a:buFont typeface="Wingdings" panose="05000000000000000000" pitchFamily="2" charset="2"/>
              <a:buChar char="Ø"/>
            </a:pPr>
            <a:r>
              <a:rPr lang="en-GB" b="1" dirty="0">
                <a:solidFill>
                  <a:schemeClr val="tx2">
                    <a:lumMod val="50000"/>
                  </a:schemeClr>
                </a:solidFill>
              </a:rPr>
              <a:t>3.6% </a:t>
            </a:r>
            <a:r>
              <a:rPr lang="en-GB" dirty="0"/>
              <a:t>error rate</a:t>
            </a:r>
            <a:endParaRPr lang="en-GB" dirty="0" smtClean="0"/>
          </a:p>
          <a:p>
            <a:r>
              <a:rPr lang="en-US" dirty="0" smtClean="0"/>
              <a:t>The </a:t>
            </a:r>
            <a:r>
              <a:rPr lang="en-US" dirty="0" err="1"/>
              <a:t>ResNet</a:t>
            </a:r>
            <a:r>
              <a:rPr lang="en-US" dirty="0"/>
              <a:t> model is the </a:t>
            </a:r>
            <a:r>
              <a:rPr lang="en-US" b="1" dirty="0"/>
              <a:t>best</a:t>
            </a:r>
            <a:r>
              <a:rPr lang="en-US" dirty="0"/>
              <a:t> CNN architecture that we currently have and is a great innovation for the idea of residual </a:t>
            </a:r>
            <a:r>
              <a:rPr lang="en-US" dirty="0" smtClean="0"/>
              <a:t>learning.</a:t>
            </a:r>
            <a:endParaRPr lang="en-GB"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12</a:t>
            </a:fld>
            <a:endParaRPr lang="en"/>
          </a:p>
        </p:txBody>
      </p:sp>
    </p:spTree>
    <p:extLst>
      <p:ext uri="{BB962C8B-B14F-4D97-AF65-F5344CB8AC3E}">
        <p14:creationId xmlns:p14="http://schemas.microsoft.com/office/powerpoint/2010/main" val="2142429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smtClean="0"/>
              <a:t>Literature Review cont</a:t>
            </a:r>
            <a:endParaRPr lang="en" dirty="0"/>
          </a:p>
        </p:txBody>
      </p:sp>
      <p:sp>
        <p:nvSpPr>
          <p:cNvPr id="353" name="Shape 35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sz="2400" dirty="0" smtClean="0"/>
              <a:t>(Raina </a:t>
            </a:r>
            <a:r>
              <a:rPr lang="en" sz="2400" dirty="0"/>
              <a:t>et </a:t>
            </a:r>
            <a:r>
              <a:rPr lang="en" sz="2400" dirty="0" smtClean="0"/>
              <a:t>al., 2014</a:t>
            </a:r>
            <a:r>
              <a:rPr lang="en" sz="2400" dirty="0"/>
              <a:t>) suggested that GPU’s could operate at speeds up to </a:t>
            </a:r>
            <a:r>
              <a:rPr lang="en" sz="2400" b="1" dirty="0">
                <a:solidFill>
                  <a:schemeClr val="tx2">
                    <a:lumMod val="50000"/>
                  </a:schemeClr>
                </a:solidFill>
              </a:rPr>
              <a:t>70 times </a:t>
            </a:r>
            <a:r>
              <a:rPr lang="en" sz="2400" dirty="0"/>
              <a:t>faster than the CPU counterparts and increasingly realized that making use of lots of training data and of fast computation had been greatly undervalued in favor of incremental changes in learning algorithms.</a:t>
            </a:r>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smtClean="0"/>
              <a:t>Literature Review cont</a:t>
            </a:r>
            <a:endParaRPr lang="en" dirty="0"/>
          </a:p>
        </p:txBody>
      </p:sp>
      <p:sp>
        <p:nvSpPr>
          <p:cNvPr id="401" name="Shape 401"/>
          <p:cNvSpPr txBox="1">
            <a:spLocks noGrp="1"/>
          </p:cNvSpPr>
          <p:nvPr>
            <p:ph type="body" idx="1"/>
          </p:nvPr>
        </p:nvSpPr>
        <p:spPr>
          <a:xfrm>
            <a:off x="311700" y="1152475"/>
            <a:ext cx="8520600" cy="3657900"/>
          </a:xfrm>
          <a:prstGeom prst="rect">
            <a:avLst/>
          </a:prstGeom>
        </p:spPr>
        <p:txBody>
          <a:bodyPr lIns="91425" tIns="91425" rIns="91425" bIns="91425" anchor="t" anchorCtr="0">
            <a:noAutofit/>
          </a:bodyPr>
          <a:lstStyle/>
          <a:p>
            <a:pPr lvl="0" rtl="0">
              <a:spcBef>
                <a:spcPts val="0"/>
              </a:spcBef>
              <a:buNone/>
            </a:pPr>
            <a:r>
              <a:rPr lang="en" dirty="0" smtClean="0"/>
              <a:t>(Weyand </a:t>
            </a:r>
            <a:r>
              <a:rPr lang="en" dirty="0"/>
              <a:t>et al</a:t>
            </a:r>
            <a:r>
              <a:rPr lang="en" dirty="0" smtClean="0"/>
              <a:t>., 2016</a:t>
            </a:r>
            <a:r>
              <a:rPr lang="en" dirty="0"/>
              <a:t>) introduced PlaNet which takes a Photo and gives the exact location on the earth.</a:t>
            </a:r>
          </a:p>
        </p:txBody>
      </p:sp>
      <p:pic>
        <p:nvPicPr>
          <p:cNvPr id="402" name="Shape 402" descr="PlaNet.PNG"/>
          <p:cNvPicPr preferRelativeResize="0"/>
          <p:nvPr/>
        </p:nvPicPr>
        <p:blipFill>
          <a:blip r:embed="rId3">
            <a:alphaModFix/>
          </a:blip>
          <a:stretch>
            <a:fillRect/>
          </a:stretch>
        </p:blipFill>
        <p:spPr>
          <a:xfrm>
            <a:off x="1304817" y="1869896"/>
            <a:ext cx="5836952" cy="2498690"/>
          </a:xfrm>
          <a:prstGeom prst="rect">
            <a:avLst/>
          </a:prstGeom>
          <a:noFill/>
          <a:ln>
            <a:noFill/>
          </a:ln>
        </p:spPr>
      </p:pic>
      <p:sp>
        <p:nvSpPr>
          <p:cNvPr id="403" name="Shape 403"/>
          <p:cNvSpPr txBox="1"/>
          <p:nvPr/>
        </p:nvSpPr>
        <p:spPr>
          <a:xfrm>
            <a:off x="122844" y="4580416"/>
            <a:ext cx="6219600" cy="279600"/>
          </a:xfrm>
          <a:prstGeom prst="rect">
            <a:avLst/>
          </a:prstGeom>
          <a:noFill/>
          <a:ln>
            <a:noFill/>
          </a:ln>
        </p:spPr>
        <p:txBody>
          <a:bodyPr lIns="91425" tIns="91425" rIns="91425" bIns="91425" anchor="ctr" anchorCtr="0">
            <a:noAutofit/>
          </a:bodyPr>
          <a:lstStyle/>
          <a:p>
            <a:pPr lvl="0" rtl="0">
              <a:spcBef>
                <a:spcPts val="0"/>
              </a:spcBef>
              <a:buNone/>
            </a:pPr>
            <a:r>
              <a:rPr lang="en" dirty="0">
                <a:latin typeface="Proxima Nova" panose="020B0604020202020204" charset="0"/>
              </a:rPr>
              <a:t>Figure </a:t>
            </a:r>
            <a:r>
              <a:rPr lang="en" dirty="0" smtClean="0">
                <a:latin typeface="Proxima Nova" panose="020B0604020202020204" charset="0"/>
              </a:rPr>
              <a:t>4: </a:t>
            </a:r>
            <a:r>
              <a:rPr lang="en" dirty="0">
                <a:latin typeface="Proxima Nova" panose="020B0604020202020204" charset="0"/>
              </a:rPr>
              <a:t>Images from PlaNet with exact locations of places on </a:t>
            </a:r>
            <a:r>
              <a:rPr lang="en" dirty="0" smtClean="0">
                <a:latin typeface="Proxima Nova" panose="020B0604020202020204" charset="0"/>
              </a:rPr>
              <a:t>earth.</a:t>
            </a:r>
            <a:endParaRPr lang="en"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14</a:t>
            </a:fld>
            <a:endParaRPr lang="en"/>
          </a:p>
        </p:txBody>
      </p:sp>
      <p:sp>
        <p:nvSpPr>
          <p:cNvPr id="3" name="Rectangle 2"/>
          <p:cNvSpPr/>
          <p:nvPr/>
        </p:nvSpPr>
        <p:spPr>
          <a:xfrm>
            <a:off x="5917915" y="4690857"/>
            <a:ext cx="2877378" cy="307777"/>
          </a:xfrm>
          <a:prstGeom prst="rect">
            <a:avLst/>
          </a:prstGeom>
        </p:spPr>
        <p:txBody>
          <a:bodyPr wrap="square">
            <a:spAutoFit/>
          </a:bodyPr>
          <a:lstStyle/>
          <a:p>
            <a:r>
              <a:rPr lang="en-GB" dirty="0" smtClean="0">
                <a:latin typeface="Proxima Nova" panose="020B0604020202020204" charset="0"/>
              </a:rPr>
              <a:t>Source: </a:t>
            </a:r>
            <a:r>
              <a:rPr lang="en-GB" dirty="0" err="1" smtClean="0">
                <a:latin typeface="Proxima Nova" panose="020B0604020202020204" charset="0"/>
              </a:rPr>
              <a:t>Weyand</a:t>
            </a:r>
            <a:r>
              <a:rPr lang="en-GB" dirty="0" smtClean="0">
                <a:latin typeface="Proxima Nova" panose="020B0604020202020204" charset="0"/>
              </a:rPr>
              <a:t> et al. (2016)</a:t>
            </a:r>
            <a:endParaRPr lang="en-GB" dirty="0">
              <a:latin typeface="Proxima Nova" panose="020B0604020202020204" charset="0"/>
            </a:endParaRPr>
          </a:p>
        </p:txBody>
      </p:sp>
    </p:spTree>
    <p:extLst>
      <p:ext uri="{BB962C8B-B14F-4D97-AF65-F5344CB8AC3E}">
        <p14:creationId xmlns:p14="http://schemas.microsoft.com/office/powerpoint/2010/main" val="972703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Deep Learning </a:t>
            </a:r>
            <a:r>
              <a:rPr lang="en" dirty="0" smtClean="0"/>
              <a:t>frameworks</a:t>
            </a:r>
            <a:endParaRPr lang="en" dirty="0"/>
          </a:p>
        </p:txBody>
      </p:sp>
      <p:sp>
        <p:nvSpPr>
          <p:cNvPr id="371" name="Shape 37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r>
              <a:rPr lang="en" sz="2400" dirty="0"/>
              <a:t>Caffe - </a:t>
            </a:r>
            <a:r>
              <a:rPr lang="en" sz="2400" dirty="0" smtClean="0">
                <a:solidFill>
                  <a:srgbClr val="333333"/>
                </a:solidFill>
                <a:highlight>
                  <a:srgbClr val="FFFFFF"/>
                </a:highlight>
              </a:rPr>
              <a:t>(Jia </a:t>
            </a:r>
            <a:r>
              <a:rPr lang="en" sz="2400" dirty="0">
                <a:solidFill>
                  <a:srgbClr val="333333"/>
                </a:solidFill>
                <a:highlight>
                  <a:srgbClr val="FFFFFF"/>
                </a:highlight>
              </a:rPr>
              <a:t>et al., 2014)</a:t>
            </a:r>
          </a:p>
          <a:p>
            <a:pPr lvl="0"/>
            <a:r>
              <a:rPr lang="en" sz="2400" dirty="0"/>
              <a:t>MatConvNet - </a:t>
            </a:r>
            <a:r>
              <a:rPr lang="en" sz="2400" dirty="0" smtClean="0">
                <a:solidFill>
                  <a:srgbClr val="333333"/>
                </a:solidFill>
                <a:highlight>
                  <a:srgbClr val="FFFFFF"/>
                </a:highlight>
              </a:rPr>
              <a:t>(Vedaldi </a:t>
            </a:r>
            <a:r>
              <a:rPr lang="en" sz="2400" dirty="0">
                <a:solidFill>
                  <a:srgbClr val="333333"/>
                </a:solidFill>
                <a:highlight>
                  <a:srgbClr val="FFFFFF"/>
                </a:highlight>
              </a:rPr>
              <a:t>and K. Lenc, 2015) </a:t>
            </a:r>
            <a:endParaRPr lang="en" sz="2400" dirty="0" smtClean="0"/>
          </a:p>
          <a:p>
            <a:pPr lvl="0">
              <a:spcBef>
                <a:spcPts val="0"/>
              </a:spcBef>
              <a:buNone/>
            </a:pPr>
            <a:r>
              <a:rPr lang="en" sz="2400" dirty="0" smtClean="0"/>
              <a:t>Theano – </a:t>
            </a:r>
            <a:r>
              <a:rPr lang="en" sz="2400" dirty="0" smtClean="0"/>
              <a:t>(</a:t>
            </a:r>
            <a:r>
              <a:rPr lang="en" sz="2400" dirty="0" smtClean="0">
                <a:solidFill>
                  <a:srgbClr val="333333"/>
                </a:solidFill>
                <a:highlight>
                  <a:srgbClr val="FFFFFF"/>
                </a:highlight>
              </a:rPr>
              <a:t>Al-Rfou </a:t>
            </a:r>
            <a:r>
              <a:rPr lang="en" sz="2400" dirty="0" smtClean="0">
                <a:solidFill>
                  <a:srgbClr val="333333"/>
                </a:solidFill>
                <a:highlight>
                  <a:srgbClr val="FFFFFF"/>
                </a:highlight>
              </a:rPr>
              <a:t>et al., 2016) </a:t>
            </a:r>
          </a:p>
          <a:p>
            <a:pPr lvl="0">
              <a:spcBef>
                <a:spcPts val="0"/>
              </a:spcBef>
              <a:buNone/>
            </a:pPr>
            <a:r>
              <a:rPr lang="en" sz="2400" dirty="0" smtClean="0"/>
              <a:t>Tensorflow- </a:t>
            </a:r>
            <a:r>
              <a:rPr lang="en" sz="2400" dirty="0" smtClean="0"/>
              <a:t>(</a:t>
            </a:r>
            <a:r>
              <a:rPr lang="en" sz="2400" dirty="0" smtClean="0">
                <a:solidFill>
                  <a:srgbClr val="333333"/>
                </a:solidFill>
                <a:highlight>
                  <a:srgbClr val="FFFFFF"/>
                </a:highlight>
              </a:rPr>
              <a:t>Abadi </a:t>
            </a:r>
            <a:r>
              <a:rPr lang="en" sz="2400" dirty="0" smtClean="0">
                <a:solidFill>
                  <a:srgbClr val="333333"/>
                </a:solidFill>
                <a:highlight>
                  <a:srgbClr val="FFFFFF"/>
                </a:highlight>
              </a:rPr>
              <a:t>et al., 2016)</a:t>
            </a:r>
            <a:endParaRPr lang="en" sz="2400" i="1" dirty="0" smtClean="0">
              <a:solidFill>
                <a:srgbClr val="333333"/>
              </a:solidFill>
              <a:highlight>
                <a:srgbClr val="FFFFFF"/>
              </a:highlight>
            </a:endParaRPr>
          </a:p>
        </p:txBody>
      </p:sp>
      <p:pic>
        <p:nvPicPr>
          <p:cNvPr id="372" name="Shape 372"/>
          <p:cNvPicPr preferRelativeResize="0"/>
          <p:nvPr/>
        </p:nvPicPr>
        <p:blipFill>
          <a:blip r:embed="rId3">
            <a:alphaModFix/>
          </a:blip>
          <a:stretch>
            <a:fillRect/>
          </a:stretch>
        </p:blipFill>
        <p:spPr>
          <a:xfrm>
            <a:off x="6405550" y="1731650"/>
            <a:ext cx="1799274" cy="1385225"/>
          </a:xfrm>
          <a:prstGeom prst="rect">
            <a:avLst/>
          </a:prstGeom>
          <a:noFill/>
          <a:ln>
            <a:noFill/>
          </a:ln>
        </p:spPr>
      </p:pic>
      <p:pic>
        <p:nvPicPr>
          <p:cNvPr id="373" name="Shape 373"/>
          <p:cNvPicPr preferRelativeResize="0"/>
          <p:nvPr/>
        </p:nvPicPr>
        <p:blipFill>
          <a:blip r:embed="rId4">
            <a:alphaModFix/>
          </a:blip>
          <a:stretch>
            <a:fillRect/>
          </a:stretch>
        </p:blipFill>
        <p:spPr>
          <a:xfrm>
            <a:off x="6405550" y="445025"/>
            <a:ext cx="1593300" cy="1385225"/>
          </a:xfrm>
          <a:prstGeom prst="rect">
            <a:avLst/>
          </a:prstGeom>
          <a:noFill/>
          <a:ln>
            <a:noFill/>
          </a:ln>
        </p:spPr>
      </p:pic>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15</a:t>
            </a:fld>
            <a:endParaRPr lang="e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90250" y="526350"/>
            <a:ext cx="5797500" cy="4090800"/>
          </a:xfrm>
          <a:prstGeom prst="rect">
            <a:avLst/>
          </a:prstGeom>
        </p:spPr>
        <p:txBody>
          <a:bodyPr lIns="91425" tIns="91425" rIns="91425" bIns="91425" anchor="ctr" anchorCtr="0">
            <a:noAutofit/>
          </a:bodyPr>
          <a:lstStyle/>
          <a:p>
            <a:pPr lvl="0" rtl="0">
              <a:spcBef>
                <a:spcPts val="0"/>
              </a:spcBef>
              <a:buNone/>
            </a:pPr>
            <a:r>
              <a:rPr lang="en" dirty="0" smtClean="0"/>
              <a:t>Related Works</a:t>
            </a:r>
            <a:endParaRPr lang="en"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16</a:t>
            </a:fld>
            <a:endParaRPr lang="en"/>
          </a:p>
        </p:txBody>
      </p:sp>
    </p:spTree>
    <p:extLst>
      <p:ext uri="{BB962C8B-B14F-4D97-AF65-F5344CB8AC3E}">
        <p14:creationId xmlns:p14="http://schemas.microsoft.com/office/powerpoint/2010/main" val="3119596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Related Works </a:t>
            </a:r>
            <a:r>
              <a:rPr lang="en-GB" dirty="0" err="1" smtClean="0"/>
              <a:t>cont</a:t>
            </a:r>
            <a:endParaRPr lang="en-GB" dirty="0"/>
          </a:p>
        </p:txBody>
      </p:sp>
      <p:sp>
        <p:nvSpPr>
          <p:cNvPr id="3" name="Text Placeholder 2"/>
          <p:cNvSpPr>
            <a:spLocks noGrp="1"/>
          </p:cNvSpPr>
          <p:nvPr>
            <p:ph type="body" idx="1"/>
          </p:nvPr>
        </p:nvSpPr>
        <p:spPr/>
        <p:txBody>
          <a:bodyPr/>
          <a:lstStyle/>
          <a:p>
            <a:r>
              <a:rPr lang="en-GB" dirty="0"/>
              <a:t>(</a:t>
            </a:r>
            <a:r>
              <a:rPr lang="en-GB" dirty="0" err="1"/>
              <a:t>Patil</a:t>
            </a:r>
            <a:r>
              <a:rPr lang="en-GB" dirty="0"/>
              <a:t> &amp; </a:t>
            </a:r>
            <a:r>
              <a:rPr lang="en-GB" dirty="0" err="1"/>
              <a:t>Shimpi</a:t>
            </a:r>
            <a:r>
              <a:rPr lang="en-GB" dirty="0"/>
              <a:t>, 2011) in </a:t>
            </a:r>
            <a:r>
              <a:rPr lang="en-US" dirty="0"/>
              <a:t>Handwritten English character recognition using neural </a:t>
            </a:r>
            <a:r>
              <a:rPr lang="en-US" dirty="0" smtClean="0"/>
              <a:t>networks</a:t>
            </a:r>
            <a:endParaRPr lang="en-US" dirty="0"/>
          </a:p>
          <a:p>
            <a:pPr marL="285750" indent="-285750">
              <a:buFont typeface="Wingdings" panose="05000000000000000000" pitchFamily="2" charset="2"/>
              <a:buChar char="q"/>
            </a:pPr>
            <a:r>
              <a:rPr lang="en-US" dirty="0"/>
              <a:t>Used neural networks with </a:t>
            </a:r>
            <a:r>
              <a:rPr lang="en-US" b="1" dirty="0"/>
              <a:t>back-propagation</a:t>
            </a:r>
            <a:r>
              <a:rPr lang="en-US" dirty="0"/>
              <a:t> for English characters</a:t>
            </a:r>
          </a:p>
          <a:p>
            <a:pPr marL="285750" indent="-285750">
              <a:buFont typeface="Wingdings" panose="05000000000000000000" pitchFamily="2" charset="2"/>
              <a:buChar char="q"/>
            </a:pPr>
            <a:r>
              <a:rPr lang="en-US" dirty="0">
                <a:solidFill>
                  <a:srgbClr val="C00000"/>
                </a:solidFill>
              </a:rPr>
              <a:t>Achieved recognition rates of 70</a:t>
            </a:r>
            <a:r>
              <a:rPr lang="en-US" dirty="0" smtClean="0">
                <a:solidFill>
                  <a:srgbClr val="C00000"/>
                </a:solidFill>
              </a:rPr>
              <a:t>%</a:t>
            </a:r>
          </a:p>
          <a:p>
            <a:pPr marL="285750" indent="-285750">
              <a:buFont typeface="Wingdings" panose="05000000000000000000" pitchFamily="2" charset="2"/>
              <a:buChar char="q"/>
            </a:pPr>
            <a:endParaRPr lang="en-US" dirty="0" smtClean="0">
              <a:solidFill>
                <a:schemeClr val="bg2">
                  <a:lumMod val="50000"/>
                </a:schemeClr>
              </a:solidFill>
            </a:endParaRPr>
          </a:p>
          <a:p>
            <a:r>
              <a:rPr lang="en-US" dirty="0" smtClean="0">
                <a:solidFill>
                  <a:schemeClr val="bg2">
                    <a:lumMod val="50000"/>
                  </a:schemeClr>
                </a:solidFill>
              </a:rPr>
              <a:t>(</a:t>
            </a:r>
            <a:r>
              <a:rPr lang="en-US" dirty="0" err="1" smtClean="0">
                <a:solidFill>
                  <a:schemeClr val="bg2">
                    <a:lumMod val="50000"/>
                  </a:schemeClr>
                </a:solidFill>
              </a:rPr>
              <a:t>Lui</a:t>
            </a:r>
            <a:r>
              <a:rPr lang="en-US" dirty="0" smtClean="0">
                <a:solidFill>
                  <a:schemeClr val="bg2">
                    <a:lumMod val="50000"/>
                  </a:schemeClr>
                </a:solidFill>
              </a:rPr>
              <a:t> et al., 2013) in </a:t>
            </a:r>
            <a:r>
              <a:rPr lang="en-US" b="1" dirty="0"/>
              <a:t>Online and offline handwritten Chinese character recognition: Benchmarking on new databases</a:t>
            </a:r>
          </a:p>
          <a:p>
            <a:pPr marL="285750" indent="-285750">
              <a:buFont typeface="Wingdings" panose="05000000000000000000" pitchFamily="2" charset="2"/>
              <a:buChar char="q"/>
            </a:pPr>
            <a:r>
              <a:rPr lang="en-GB" dirty="0" smtClean="0">
                <a:solidFill>
                  <a:schemeClr val="bg2">
                    <a:lumMod val="50000"/>
                  </a:schemeClr>
                </a:solidFill>
              </a:rPr>
              <a:t>Achieved recognition rates of 94.85% with less samples.</a:t>
            </a:r>
            <a:endParaRPr lang="en-GB" dirty="0">
              <a:solidFill>
                <a:schemeClr val="bg2">
                  <a:lumMod val="50000"/>
                </a:schemeClr>
              </a:solidFill>
            </a:endParaRPr>
          </a:p>
          <a:p>
            <a:endParaRPr lang="en-GB"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17</a:t>
            </a:fld>
            <a:endParaRPr lang="en"/>
          </a:p>
        </p:txBody>
      </p:sp>
    </p:spTree>
    <p:extLst>
      <p:ext uri="{BB962C8B-B14F-4D97-AF65-F5344CB8AC3E}">
        <p14:creationId xmlns:p14="http://schemas.microsoft.com/office/powerpoint/2010/main" val="2358864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Related </a:t>
            </a:r>
            <a:r>
              <a:rPr lang="en-GB" dirty="0" smtClean="0"/>
              <a:t>Works </a:t>
            </a:r>
            <a:r>
              <a:rPr lang="en-GB" dirty="0" err="1" smtClean="0"/>
              <a:t>cont</a:t>
            </a:r>
            <a:endParaRPr lang="en-GB" dirty="0"/>
          </a:p>
        </p:txBody>
      </p:sp>
      <p:sp>
        <p:nvSpPr>
          <p:cNvPr id="3" name="Text Placeholder 2"/>
          <p:cNvSpPr>
            <a:spLocks noGrp="1"/>
          </p:cNvSpPr>
          <p:nvPr>
            <p:ph type="body" idx="1"/>
          </p:nvPr>
        </p:nvSpPr>
        <p:spPr/>
        <p:txBody>
          <a:bodyPr/>
          <a:lstStyle/>
          <a:p>
            <a:r>
              <a:rPr lang="en-GB" dirty="0"/>
              <a:t>(</a:t>
            </a:r>
            <a:r>
              <a:rPr lang="en-GB" b="1" dirty="0" err="1"/>
              <a:t>Oyedotun</a:t>
            </a:r>
            <a:r>
              <a:rPr lang="en-GB" b="1" dirty="0"/>
              <a:t> &amp; </a:t>
            </a:r>
            <a:r>
              <a:rPr lang="en-GB" b="1" dirty="0" err="1"/>
              <a:t>Olaniyi</a:t>
            </a:r>
            <a:r>
              <a:rPr lang="en-GB" b="1" dirty="0"/>
              <a:t>, 2015) : </a:t>
            </a:r>
            <a:r>
              <a:rPr lang="en-US" i="1" dirty="0"/>
              <a:t>Deep Learning in Character Recognition Considering Pattern Invariance Constraints </a:t>
            </a:r>
          </a:p>
          <a:p>
            <a:pPr marL="285750" indent="-285750">
              <a:buFont typeface="Wingdings" panose="05000000000000000000" pitchFamily="2" charset="2"/>
              <a:buChar char="q"/>
            </a:pPr>
            <a:r>
              <a:rPr lang="en-US" dirty="0">
                <a:solidFill>
                  <a:schemeClr val="accent5">
                    <a:lumMod val="50000"/>
                  </a:schemeClr>
                </a:solidFill>
              </a:rPr>
              <a:t>Used only Yoruba vowels for experiments</a:t>
            </a:r>
            <a:r>
              <a:rPr lang="en-US" dirty="0" smtClean="0">
                <a:solidFill>
                  <a:schemeClr val="accent5">
                    <a:lumMod val="50000"/>
                  </a:schemeClr>
                </a:solidFill>
              </a:rPr>
              <a:t>.</a:t>
            </a:r>
          </a:p>
          <a:p>
            <a:pPr marL="285750" indent="-285750">
              <a:buFont typeface="Wingdings" panose="05000000000000000000" pitchFamily="2" charset="2"/>
              <a:buChar char="q"/>
            </a:pPr>
            <a:endParaRPr lang="en-GB" dirty="0">
              <a:solidFill>
                <a:schemeClr val="accent5">
                  <a:lumMod val="50000"/>
                </a:schemeClr>
              </a:solidFill>
            </a:endParaRPr>
          </a:p>
          <a:p>
            <a:r>
              <a:rPr lang="en-GB" b="1" dirty="0" smtClean="0"/>
              <a:t>(</a:t>
            </a:r>
            <a:r>
              <a:rPr lang="en-GB" b="1" dirty="0" err="1" smtClean="0"/>
              <a:t>Ajao</a:t>
            </a:r>
            <a:r>
              <a:rPr lang="en-GB" b="1" dirty="0" smtClean="0"/>
              <a:t> et al., </a:t>
            </a:r>
            <a:r>
              <a:rPr lang="en-GB" b="1" dirty="0"/>
              <a:t>2016</a:t>
            </a:r>
            <a:r>
              <a:rPr lang="en-GB" b="1" dirty="0" smtClean="0"/>
              <a:t>) </a:t>
            </a:r>
            <a:r>
              <a:rPr lang="en-GB" dirty="0" smtClean="0"/>
              <a:t>in </a:t>
            </a:r>
            <a:r>
              <a:rPr lang="en-US" i="1" dirty="0"/>
              <a:t>Hidden Markov Model Approach for Oﬄine </a:t>
            </a:r>
            <a:r>
              <a:rPr lang="en-US" i="1" dirty="0" smtClean="0"/>
              <a:t>Yoruba </a:t>
            </a:r>
            <a:r>
              <a:rPr lang="en-US" i="1" dirty="0"/>
              <a:t>Handwritten Word </a:t>
            </a:r>
            <a:r>
              <a:rPr lang="en-US" i="1" dirty="0" smtClean="0"/>
              <a:t>Recognition </a:t>
            </a:r>
            <a:r>
              <a:rPr lang="en-US" dirty="0" smtClean="0"/>
              <a:t>used HMM’s for Yoruba characters.</a:t>
            </a:r>
          </a:p>
          <a:p>
            <a:pPr marL="285750" indent="-285750">
              <a:buFont typeface="Wingdings" panose="05000000000000000000" pitchFamily="2" charset="2"/>
              <a:buChar char="q"/>
            </a:pPr>
            <a:r>
              <a:rPr lang="en-US" i="1" dirty="0" smtClean="0">
                <a:solidFill>
                  <a:schemeClr val="bg2">
                    <a:lumMod val="50000"/>
                  </a:schemeClr>
                </a:solidFill>
              </a:rPr>
              <a:t>Achieved recognition rates of </a:t>
            </a:r>
            <a:r>
              <a:rPr lang="en-US" b="1" i="1" dirty="0" smtClean="0">
                <a:solidFill>
                  <a:schemeClr val="bg2">
                    <a:lumMod val="50000"/>
                  </a:schemeClr>
                </a:solidFill>
              </a:rPr>
              <a:t>95.6%</a:t>
            </a:r>
            <a:endParaRPr lang="en-GB" b="1" i="1" dirty="0" smtClean="0">
              <a:solidFill>
                <a:schemeClr val="bg2">
                  <a:lumMod val="50000"/>
                </a:schemeClr>
              </a:solidFill>
            </a:endParaRPr>
          </a:p>
          <a:p>
            <a:pPr marL="285750" indent="-285750">
              <a:buFont typeface="Wingdings" panose="05000000000000000000" pitchFamily="2" charset="2"/>
              <a:buChar char="q"/>
            </a:pPr>
            <a:r>
              <a:rPr lang="en-GB" dirty="0" smtClean="0">
                <a:solidFill>
                  <a:srgbClr val="C00000"/>
                </a:solidFill>
              </a:rPr>
              <a:t>Data was limited to Yoruba medical pathology words.</a:t>
            </a: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18</a:t>
            </a:fld>
            <a:endParaRPr lang="en"/>
          </a:p>
        </p:txBody>
      </p:sp>
    </p:spTree>
    <p:extLst>
      <p:ext uri="{BB962C8B-B14F-4D97-AF65-F5344CB8AC3E}">
        <p14:creationId xmlns:p14="http://schemas.microsoft.com/office/powerpoint/2010/main" val="345411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Related Works </a:t>
            </a:r>
            <a:r>
              <a:rPr lang="en-GB" dirty="0" err="1" smtClean="0"/>
              <a:t>cont</a:t>
            </a:r>
            <a:endParaRPr lang="en-GB" dirty="0"/>
          </a:p>
        </p:txBody>
      </p:sp>
      <p:sp>
        <p:nvSpPr>
          <p:cNvPr id="3" name="Text Placeholder 2"/>
          <p:cNvSpPr>
            <a:spLocks noGrp="1"/>
          </p:cNvSpPr>
          <p:nvPr>
            <p:ph type="body" idx="1"/>
          </p:nvPr>
        </p:nvSpPr>
        <p:spPr/>
        <p:txBody>
          <a:bodyPr/>
          <a:lstStyle/>
          <a:p>
            <a:r>
              <a:rPr lang="en-US" dirty="0" smtClean="0"/>
              <a:t>(</a:t>
            </a:r>
            <a:r>
              <a:rPr lang="en-US" dirty="0"/>
              <a:t>Zhang et al., 2017) in </a:t>
            </a:r>
            <a:r>
              <a:rPr lang="en-US" b="1" i="1" dirty="0"/>
              <a:t>Online and offline handwritten Chinese character recognition: A comprehensive study and new benchmark </a:t>
            </a:r>
            <a:r>
              <a:rPr lang="en-US" dirty="0"/>
              <a:t>integrated traditional normalization-cooperated direction-decomposed feature map (</a:t>
            </a:r>
            <a:r>
              <a:rPr lang="en-US" dirty="0" err="1"/>
              <a:t>directMap</a:t>
            </a:r>
            <a:r>
              <a:rPr lang="en-US" dirty="0"/>
              <a:t>) with the deep convolutional neural network (</a:t>
            </a:r>
            <a:r>
              <a:rPr lang="en-US" dirty="0" err="1"/>
              <a:t>convNet</a:t>
            </a:r>
            <a:r>
              <a:rPr lang="en-US" dirty="0"/>
              <a:t>).</a:t>
            </a:r>
          </a:p>
          <a:p>
            <a:pPr marL="285750" indent="-285750">
              <a:buFont typeface="Wingdings" panose="05000000000000000000" pitchFamily="2" charset="2"/>
              <a:buChar char="q"/>
            </a:pPr>
            <a:r>
              <a:rPr lang="en-US" i="1" dirty="0">
                <a:solidFill>
                  <a:schemeClr val="bg2">
                    <a:lumMod val="50000"/>
                  </a:schemeClr>
                </a:solidFill>
              </a:rPr>
              <a:t>Achieved the best recognition rates of </a:t>
            </a:r>
            <a:r>
              <a:rPr lang="en-US" b="1" i="1" dirty="0">
                <a:solidFill>
                  <a:schemeClr val="bg2">
                    <a:lumMod val="50000"/>
                  </a:schemeClr>
                </a:solidFill>
              </a:rPr>
              <a:t>HCCR.</a:t>
            </a:r>
          </a:p>
          <a:p>
            <a:pPr marL="285750" indent="-285750">
              <a:buFont typeface="Wingdings" panose="05000000000000000000" pitchFamily="2" charset="2"/>
              <a:buChar char="q"/>
            </a:pPr>
            <a:endParaRPr lang="en-GB" dirty="0">
              <a:solidFill>
                <a:srgbClr val="C00000"/>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19</a:t>
            </a:fld>
            <a:endParaRPr lang="en"/>
          </a:p>
        </p:txBody>
      </p:sp>
    </p:spTree>
    <p:extLst>
      <p:ext uri="{BB962C8B-B14F-4D97-AF65-F5344CB8AC3E}">
        <p14:creationId xmlns:p14="http://schemas.microsoft.com/office/powerpoint/2010/main" val="2613664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07" y="126526"/>
            <a:ext cx="8520599" cy="572699"/>
          </a:xfrm>
        </p:spPr>
        <p:txBody>
          <a:bodyPr/>
          <a:lstStyle/>
          <a:p>
            <a:r>
              <a:rPr lang="en-GB" dirty="0" smtClean="0"/>
              <a:t>Outline</a:t>
            </a:r>
            <a:endParaRPr lang="en-GB" dirty="0"/>
          </a:p>
        </p:txBody>
      </p:sp>
      <p:sp>
        <p:nvSpPr>
          <p:cNvPr id="3" name="Text Placeholder 2"/>
          <p:cNvSpPr>
            <a:spLocks noGrp="1"/>
          </p:cNvSpPr>
          <p:nvPr>
            <p:ph type="body" idx="1"/>
          </p:nvPr>
        </p:nvSpPr>
        <p:spPr>
          <a:xfrm>
            <a:off x="321975" y="699225"/>
            <a:ext cx="8520599" cy="4232371"/>
          </a:xfrm>
        </p:spPr>
        <p:txBody>
          <a:bodyPr/>
          <a:lstStyle/>
          <a:p>
            <a:pPr marL="171450" indent="-171450">
              <a:buFont typeface="Wingdings" panose="05000000000000000000" pitchFamily="2" charset="2"/>
              <a:buChar char="§"/>
            </a:pPr>
            <a:r>
              <a:rPr lang="en-US" sz="1200" dirty="0" smtClean="0"/>
              <a:t>Introduction</a:t>
            </a:r>
          </a:p>
          <a:p>
            <a:pPr marL="171450" indent="-171450">
              <a:buFont typeface="Wingdings" panose="05000000000000000000" pitchFamily="2" charset="2"/>
              <a:buChar char="§"/>
            </a:pPr>
            <a:r>
              <a:rPr lang="en-US" sz="1200" dirty="0" smtClean="0"/>
              <a:t>Literature </a:t>
            </a:r>
            <a:r>
              <a:rPr lang="en-US" sz="1200" dirty="0"/>
              <a:t>Review </a:t>
            </a:r>
            <a:endParaRPr lang="en-US" sz="1200" dirty="0" smtClean="0"/>
          </a:p>
          <a:p>
            <a:pPr marL="171450" indent="-171450">
              <a:buFont typeface="Wingdings" panose="05000000000000000000" pitchFamily="2" charset="2"/>
              <a:buChar char="§"/>
            </a:pPr>
            <a:r>
              <a:rPr lang="en-US" sz="1200" dirty="0" smtClean="0"/>
              <a:t>Related Works</a:t>
            </a:r>
          </a:p>
          <a:p>
            <a:pPr marL="171450" indent="-171450">
              <a:buFont typeface="Wingdings" panose="05000000000000000000" pitchFamily="2" charset="2"/>
              <a:buChar char="§"/>
            </a:pPr>
            <a:r>
              <a:rPr lang="en-US" sz="1200" dirty="0" smtClean="0"/>
              <a:t>Statement </a:t>
            </a:r>
            <a:r>
              <a:rPr lang="en-US" sz="1200" dirty="0"/>
              <a:t>of the Problem </a:t>
            </a:r>
            <a:endParaRPr lang="en-US" sz="1200" dirty="0" smtClean="0"/>
          </a:p>
          <a:p>
            <a:pPr marL="171450" indent="-171450">
              <a:buFont typeface="Wingdings" panose="05000000000000000000" pitchFamily="2" charset="2"/>
              <a:buChar char="§"/>
            </a:pPr>
            <a:r>
              <a:rPr lang="en-US" sz="1200" dirty="0" smtClean="0"/>
              <a:t>Aim </a:t>
            </a:r>
            <a:r>
              <a:rPr lang="en-US" sz="1200" dirty="0"/>
              <a:t>and Objectives </a:t>
            </a:r>
            <a:endParaRPr lang="en-US" sz="1200" dirty="0" smtClean="0"/>
          </a:p>
          <a:p>
            <a:pPr marL="171450" indent="-171450">
              <a:buFont typeface="Wingdings" panose="05000000000000000000" pitchFamily="2" charset="2"/>
              <a:buChar char="§"/>
            </a:pPr>
            <a:r>
              <a:rPr lang="en-US" sz="1200" dirty="0" smtClean="0"/>
              <a:t>Methodology </a:t>
            </a:r>
          </a:p>
          <a:p>
            <a:pPr marL="171450" indent="-171450">
              <a:buFont typeface="Wingdings" panose="05000000000000000000" pitchFamily="2" charset="2"/>
              <a:buChar char="§"/>
            </a:pPr>
            <a:r>
              <a:rPr lang="en-US" sz="1200" dirty="0" smtClean="0"/>
              <a:t>Significance </a:t>
            </a:r>
            <a:r>
              <a:rPr lang="en-US" sz="1200" dirty="0"/>
              <a:t>of the Study </a:t>
            </a:r>
            <a:endParaRPr lang="en-US" sz="1200" dirty="0" smtClean="0"/>
          </a:p>
          <a:p>
            <a:pPr marL="171450" indent="-171450">
              <a:buFont typeface="Wingdings" panose="05000000000000000000" pitchFamily="2" charset="2"/>
              <a:buChar char="§"/>
            </a:pPr>
            <a:r>
              <a:rPr lang="en-US" sz="1200" dirty="0" smtClean="0"/>
              <a:t>Expected </a:t>
            </a:r>
            <a:r>
              <a:rPr lang="en-US" sz="1200" dirty="0"/>
              <a:t>Contribution to </a:t>
            </a:r>
            <a:r>
              <a:rPr lang="en-US" sz="1200" dirty="0" smtClean="0"/>
              <a:t>Knowledge</a:t>
            </a:r>
          </a:p>
          <a:p>
            <a:pPr marL="171450" indent="-171450">
              <a:buFont typeface="Wingdings" panose="05000000000000000000" pitchFamily="2" charset="2"/>
              <a:buChar char="§"/>
            </a:pPr>
            <a:r>
              <a:rPr lang="en-US" sz="1200" dirty="0" smtClean="0"/>
              <a:t> Conclusion</a:t>
            </a:r>
          </a:p>
          <a:p>
            <a:pPr marL="171450" indent="-171450">
              <a:buFont typeface="Wingdings" panose="05000000000000000000" pitchFamily="2" charset="2"/>
              <a:buChar char="§"/>
            </a:pPr>
            <a:r>
              <a:rPr lang="en-US" sz="1200" dirty="0" smtClean="0"/>
              <a:t> References</a:t>
            </a:r>
          </a:p>
          <a:p>
            <a:pPr marL="171450" indent="-171450">
              <a:buFont typeface="Wingdings" panose="05000000000000000000" pitchFamily="2" charset="2"/>
              <a:buChar char="§"/>
            </a:pPr>
            <a:r>
              <a:rPr lang="en-US" sz="1200" dirty="0" smtClean="0"/>
              <a:t> Acknowledgement</a:t>
            </a:r>
            <a:endParaRPr lang="en-GB" sz="1200"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2</a:t>
            </a:fld>
            <a:endParaRPr lang="en"/>
          </a:p>
        </p:txBody>
      </p:sp>
    </p:spTree>
    <p:extLst>
      <p:ext uri="{BB962C8B-B14F-4D97-AF65-F5344CB8AC3E}">
        <p14:creationId xmlns:p14="http://schemas.microsoft.com/office/powerpoint/2010/main" val="3182557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sz="3600" dirty="0" smtClean="0"/>
              <a:t>Statement of the problem</a:t>
            </a:r>
            <a:endParaRPr lang="en" sz="3600" dirty="0"/>
          </a:p>
        </p:txBody>
      </p:sp>
      <p:sp>
        <p:nvSpPr>
          <p:cNvPr id="177" name="Shape 177"/>
          <p:cNvSpPr txBox="1">
            <a:spLocks noGrp="1"/>
          </p:cNvSpPr>
          <p:nvPr>
            <p:ph type="body" idx="1"/>
          </p:nvPr>
        </p:nvSpPr>
        <p:spPr>
          <a:xfrm>
            <a:off x="311700" y="1396375"/>
            <a:ext cx="8520600" cy="3172500"/>
          </a:xfrm>
          <a:prstGeom prst="rect">
            <a:avLst/>
          </a:prstGeom>
        </p:spPr>
        <p:txBody>
          <a:bodyPr lIns="91425" tIns="91425" rIns="91425" bIns="91425" anchor="t" anchorCtr="0">
            <a:noAutofit/>
          </a:bodyPr>
          <a:lstStyle/>
          <a:p>
            <a:pPr lvl="0" rtl="0">
              <a:spcBef>
                <a:spcPts val="0"/>
              </a:spcBef>
              <a:buNone/>
            </a:pPr>
            <a:endParaRPr lang="en" sz="2400" dirty="0" smtClean="0"/>
          </a:p>
          <a:p>
            <a:pPr lvl="0" rtl="0">
              <a:spcBef>
                <a:spcPts val="0"/>
              </a:spcBef>
              <a:buNone/>
            </a:pPr>
            <a:endParaRPr sz="2400"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20</a:t>
            </a:fld>
            <a:endParaRPr lang="en"/>
          </a:p>
        </p:txBody>
      </p:sp>
      <p:sp>
        <p:nvSpPr>
          <p:cNvPr id="5" name="Shape 177"/>
          <p:cNvSpPr txBox="1">
            <a:spLocks/>
          </p:cNvSpPr>
          <p:nvPr/>
        </p:nvSpPr>
        <p:spPr>
          <a:xfrm>
            <a:off x="311700" y="1254220"/>
            <a:ext cx="8520600" cy="340899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accent3"/>
              </a:buClr>
              <a:buSzPct val="100000"/>
              <a:buFont typeface="Proxima Nova"/>
              <a:buNone/>
              <a:defRPr sz="1800" b="0" i="0" u="none" strike="noStrike" cap="none">
                <a:solidFill>
                  <a:schemeClr val="accent3"/>
                </a:solidFill>
                <a:latin typeface="Proxima Nova"/>
                <a:ea typeface="Proxima Nova"/>
                <a:cs typeface="Proxima Nova"/>
                <a:sym typeface="Proxima Nova"/>
              </a:defRPr>
            </a:lvl1pPr>
            <a:lvl2pPr marR="0" lvl="1"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2pPr>
            <a:lvl3pPr marR="0" lvl="2"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3pPr>
            <a:lvl4pPr marR="0" lvl="3"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4pPr>
            <a:lvl5pPr marR="0" lvl="4"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5pPr>
            <a:lvl6pPr marR="0" lvl="5"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6pPr>
            <a:lvl7pPr marR="0" lvl="6"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7pPr>
            <a:lvl8pPr marR="0" lvl="7"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8pPr>
            <a:lvl9pPr marR="0" lvl="8" algn="l" rtl="0">
              <a:lnSpc>
                <a:spcPct val="115000"/>
              </a:lnSpc>
              <a:spcBef>
                <a:spcPts val="0"/>
              </a:spcBef>
              <a:spcAft>
                <a:spcPts val="1600"/>
              </a:spcAft>
              <a:buClr>
                <a:schemeClr val="accent3"/>
              </a:buClr>
              <a:buFont typeface="Proxima Nova"/>
              <a:buNone/>
              <a:defRPr sz="1400" b="0" i="0" u="none" strike="noStrike" cap="none">
                <a:solidFill>
                  <a:schemeClr val="accent3"/>
                </a:solidFill>
                <a:latin typeface="Proxima Nova"/>
                <a:ea typeface="Proxima Nova"/>
                <a:cs typeface="Proxima Nova"/>
                <a:sym typeface="Proxima Nova"/>
              </a:defRPr>
            </a:lvl9pPr>
          </a:lstStyle>
          <a:p>
            <a:pPr marL="342900" indent="-342900">
              <a:buFont typeface="Wingdings" panose="05000000000000000000" pitchFamily="2" charset="2"/>
              <a:buChar char="q"/>
            </a:pPr>
            <a:r>
              <a:rPr lang="en-US" dirty="0"/>
              <a:t>Extracting textual information from natural images is a challenging problem with many practical applications (Wang et al., 2012</a:t>
            </a:r>
            <a:r>
              <a:rPr lang="en-US" dirty="0" smtClean="0"/>
              <a:t>)</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r>
              <a:rPr lang="en-US" dirty="0" smtClean="0"/>
              <a:t>CNN’s have been applied to OCR systems for English, Chinese, French and other languages but has not been applied to Yoruba characters.</a:t>
            </a:r>
          </a:p>
          <a:p>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sz="3600"/>
              <a:t>Aim</a:t>
            </a:r>
          </a:p>
        </p:txBody>
      </p:sp>
      <p:sp>
        <p:nvSpPr>
          <p:cNvPr id="177" name="Shape 177"/>
          <p:cNvSpPr txBox="1">
            <a:spLocks noGrp="1"/>
          </p:cNvSpPr>
          <p:nvPr>
            <p:ph type="body" idx="1"/>
          </p:nvPr>
        </p:nvSpPr>
        <p:spPr>
          <a:xfrm>
            <a:off x="311700" y="1396375"/>
            <a:ext cx="8520600" cy="3172500"/>
          </a:xfrm>
          <a:prstGeom prst="rect">
            <a:avLst/>
          </a:prstGeom>
        </p:spPr>
        <p:txBody>
          <a:bodyPr lIns="91425" tIns="91425" rIns="91425" bIns="91425" anchor="t" anchorCtr="0">
            <a:noAutofit/>
          </a:bodyPr>
          <a:lstStyle/>
          <a:p>
            <a:pPr lvl="0" rtl="0">
              <a:spcBef>
                <a:spcPts val="0"/>
              </a:spcBef>
              <a:buNone/>
            </a:pPr>
            <a:r>
              <a:rPr lang="en" sz="2400" dirty="0"/>
              <a:t>To </a:t>
            </a:r>
            <a:r>
              <a:rPr lang="en" sz="2400" b="1" dirty="0" smtClean="0"/>
              <a:t>develop</a:t>
            </a:r>
            <a:r>
              <a:rPr lang="en" sz="2400" dirty="0" smtClean="0"/>
              <a:t> a neural network model capable of identifying yoruba characters from an image.</a:t>
            </a:r>
            <a:endParaRPr lang="en" sz="2400" dirty="0"/>
          </a:p>
          <a:p>
            <a:pPr lvl="0" rtl="0">
              <a:spcBef>
                <a:spcPts val="0"/>
              </a:spcBef>
              <a:buNone/>
            </a:pPr>
            <a:endParaRPr sz="2400"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21</a:t>
            </a:fld>
            <a:endParaRPr lang="en"/>
          </a:p>
        </p:txBody>
      </p:sp>
    </p:spTree>
    <p:extLst>
      <p:ext uri="{BB962C8B-B14F-4D97-AF65-F5344CB8AC3E}">
        <p14:creationId xmlns:p14="http://schemas.microsoft.com/office/powerpoint/2010/main" val="2581064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sz="3600"/>
              <a:t>Objectives</a:t>
            </a:r>
          </a:p>
        </p:txBody>
      </p:sp>
      <p:sp>
        <p:nvSpPr>
          <p:cNvPr id="183" name="Shape 183"/>
          <p:cNvSpPr txBox="1">
            <a:spLocks noGrp="1"/>
          </p:cNvSpPr>
          <p:nvPr>
            <p:ph type="body" idx="1"/>
          </p:nvPr>
        </p:nvSpPr>
        <p:spPr>
          <a:xfrm>
            <a:off x="311700" y="1396375"/>
            <a:ext cx="8520600" cy="3172500"/>
          </a:xfrm>
          <a:prstGeom prst="rect">
            <a:avLst/>
          </a:prstGeom>
        </p:spPr>
        <p:txBody>
          <a:bodyPr lIns="91425" tIns="91425" rIns="91425" bIns="91425" anchor="t" anchorCtr="0">
            <a:noAutofit/>
          </a:bodyPr>
          <a:lstStyle/>
          <a:p>
            <a:pPr marL="457200" lvl="0" indent="-457200" rtl="0">
              <a:spcBef>
                <a:spcPts val="0"/>
              </a:spcBef>
              <a:buFont typeface="+mj-lt"/>
              <a:buAutoNum type="alphaUcPeriod"/>
            </a:pPr>
            <a:r>
              <a:rPr lang="en" sz="2400" dirty="0" smtClean="0"/>
              <a:t>Create a </a:t>
            </a:r>
            <a:r>
              <a:rPr lang="en" sz="2400" b="1" dirty="0" smtClean="0"/>
              <a:t>dataset</a:t>
            </a:r>
            <a:r>
              <a:rPr lang="en" sz="2400" dirty="0" smtClean="0"/>
              <a:t> of yoruba characters.</a:t>
            </a:r>
          </a:p>
          <a:p>
            <a:pPr marL="457200" lvl="0" indent="-457200" rtl="0">
              <a:spcBef>
                <a:spcPts val="0"/>
              </a:spcBef>
              <a:buFont typeface="+mj-lt"/>
              <a:buAutoNum type="alphaUcPeriod"/>
            </a:pPr>
            <a:r>
              <a:rPr lang="en" sz="2400" dirty="0" smtClean="0"/>
              <a:t>Define a </a:t>
            </a:r>
            <a:r>
              <a:rPr lang="en" sz="2400" b="1" dirty="0" smtClean="0"/>
              <a:t>network architecture </a:t>
            </a:r>
            <a:r>
              <a:rPr lang="en" sz="2400" dirty="0" smtClean="0"/>
              <a:t>for the model.</a:t>
            </a:r>
          </a:p>
          <a:p>
            <a:pPr marL="457200" lvl="0" indent="-457200" rtl="0">
              <a:spcBef>
                <a:spcPts val="0"/>
              </a:spcBef>
              <a:buFont typeface="+mj-lt"/>
              <a:buAutoNum type="alphaUcPeriod"/>
            </a:pPr>
            <a:r>
              <a:rPr lang="en" sz="2400" b="1" dirty="0" smtClean="0"/>
              <a:t>Train</a:t>
            </a:r>
            <a:r>
              <a:rPr lang="en" sz="2400" dirty="0" smtClean="0"/>
              <a:t> the neural network with the dataset.</a:t>
            </a:r>
          </a:p>
          <a:p>
            <a:pPr marL="457200" lvl="0" indent="-457200" rtl="0">
              <a:spcBef>
                <a:spcPts val="0"/>
              </a:spcBef>
              <a:buFont typeface="+mj-lt"/>
              <a:buAutoNum type="alphaUcPeriod"/>
            </a:pPr>
            <a:r>
              <a:rPr lang="en" sz="2400" dirty="0" smtClean="0"/>
              <a:t>Evaluate the network’s </a:t>
            </a:r>
            <a:r>
              <a:rPr lang="en" sz="2400" b="1" dirty="0" smtClean="0"/>
              <a:t>accuracy</a:t>
            </a:r>
            <a:r>
              <a:rPr lang="en" sz="2400" dirty="0" smtClean="0"/>
              <a:t> with test samples in the dataset.</a:t>
            </a:r>
          </a:p>
          <a:p>
            <a:pPr marL="342900" lvl="0" indent="-342900" rtl="0">
              <a:spcBef>
                <a:spcPts val="0"/>
              </a:spcBef>
              <a:buFont typeface="Wingdings" panose="05000000000000000000" pitchFamily="2" charset="2"/>
              <a:buChar char="v"/>
            </a:pPr>
            <a:endParaRPr sz="2400"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22</a:t>
            </a:fld>
            <a:endParaRPr lang="e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90250" y="526350"/>
            <a:ext cx="5797500" cy="4090800"/>
          </a:xfrm>
          <a:prstGeom prst="rect">
            <a:avLst/>
          </a:prstGeom>
        </p:spPr>
        <p:txBody>
          <a:bodyPr lIns="91425" tIns="91425" rIns="91425" bIns="91425" anchor="ctr" anchorCtr="0">
            <a:noAutofit/>
          </a:bodyPr>
          <a:lstStyle/>
          <a:p>
            <a:pPr lvl="0" rtl="0">
              <a:spcBef>
                <a:spcPts val="0"/>
              </a:spcBef>
              <a:buNone/>
            </a:pPr>
            <a:r>
              <a:rPr lang="en" dirty="0" smtClean="0"/>
              <a:t>Methodology</a:t>
            </a:r>
            <a:endParaRPr lang="en"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23</a:t>
            </a:fld>
            <a:endParaRPr lang="en"/>
          </a:p>
        </p:txBody>
      </p:sp>
    </p:spTree>
    <p:extLst>
      <p:ext uri="{BB962C8B-B14F-4D97-AF65-F5344CB8AC3E}">
        <p14:creationId xmlns:p14="http://schemas.microsoft.com/office/powerpoint/2010/main" val="340750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dirty="0" smtClean="0"/>
              <a:t>Methodology (Objective A: Create a dataset of unique Yoruba characters) </a:t>
            </a:r>
            <a:endParaRPr lang="en-GB" sz="2000" dirty="0"/>
          </a:p>
        </p:txBody>
      </p:sp>
      <p:sp>
        <p:nvSpPr>
          <p:cNvPr id="3" name="Text Placeholder 2"/>
          <p:cNvSpPr>
            <a:spLocks noGrp="1"/>
          </p:cNvSpPr>
          <p:nvPr>
            <p:ph type="body" idx="1"/>
          </p:nvPr>
        </p:nvSpPr>
        <p:spPr/>
        <p:txBody>
          <a:bodyPr/>
          <a:lstStyle/>
          <a:p>
            <a:r>
              <a:rPr lang="en-GB" dirty="0" smtClean="0"/>
              <a:t>We will create a publicly available dataset which will contain alphabets of the Yoruba language and be divided in two sets: </a:t>
            </a:r>
            <a:r>
              <a:rPr lang="en-GB" b="1" dirty="0" smtClean="0"/>
              <a:t>training</a:t>
            </a:r>
            <a:r>
              <a:rPr lang="en-GB" dirty="0" smtClean="0"/>
              <a:t> and </a:t>
            </a:r>
            <a:r>
              <a:rPr lang="en-GB" b="1" dirty="0" smtClean="0"/>
              <a:t>test</a:t>
            </a:r>
            <a:r>
              <a:rPr lang="en-GB" dirty="0" smtClean="0"/>
              <a:t> sets.</a:t>
            </a:r>
          </a:p>
          <a:p>
            <a:r>
              <a:rPr lang="en-GB" b="1" dirty="0" smtClean="0"/>
              <a:t>Three-step</a:t>
            </a:r>
            <a:r>
              <a:rPr lang="en-GB" dirty="0" smtClean="0"/>
              <a:t> process:</a:t>
            </a:r>
            <a:endParaRPr lang="en-GB" b="1" dirty="0" smtClean="0"/>
          </a:p>
          <a:p>
            <a:pPr marL="285750" indent="-285750">
              <a:buFont typeface="Wingdings" panose="05000000000000000000" pitchFamily="2" charset="2"/>
              <a:buChar char="Ø"/>
            </a:pPr>
            <a:r>
              <a:rPr lang="en-GB" dirty="0" smtClean="0"/>
              <a:t>Design a form to collect handwritings from various sources.</a:t>
            </a:r>
          </a:p>
          <a:p>
            <a:pPr marL="285750" indent="-285750">
              <a:buFont typeface="Wingdings" panose="05000000000000000000" pitchFamily="2" charset="2"/>
              <a:buChar char="Ø"/>
            </a:pPr>
            <a:r>
              <a:rPr lang="en-GB" dirty="0" smtClean="0"/>
              <a:t>Scan individual characters and place into train and test folders.</a:t>
            </a:r>
          </a:p>
          <a:p>
            <a:pPr marL="285750" indent="-285750">
              <a:buFont typeface="Wingdings" panose="05000000000000000000" pitchFamily="2" charset="2"/>
              <a:buChar char="Ø"/>
            </a:pPr>
            <a:r>
              <a:rPr lang="en-GB" dirty="0" smtClean="0"/>
              <a:t>Create an online repository for the images.</a:t>
            </a: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24</a:t>
            </a:fld>
            <a:endParaRPr lang="en"/>
          </a:p>
        </p:txBody>
      </p:sp>
    </p:spTree>
    <p:extLst>
      <p:ext uri="{BB962C8B-B14F-4D97-AF65-F5344CB8AC3E}">
        <p14:creationId xmlns:p14="http://schemas.microsoft.com/office/powerpoint/2010/main" val="673192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600" dirty="0" smtClean="0"/>
              <a:t>Methodology (Objective B: Define a network architecture)</a:t>
            </a:r>
            <a:endParaRPr lang="en-GB" sz="2600" dirty="0"/>
          </a:p>
        </p:txBody>
      </p:sp>
      <p:sp>
        <p:nvSpPr>
          <p:cNvPr id="3" name="Text Placeholder 2"/>
          <p:cNvSpPr>
            <a:spLocks noGrp="1"/>
          </p:cNvSpPr>
          <p:nvPr>
            <p:ph type="body" idx="1"/>
          </p:nvPr>
        </p:nvSpPr>
        <p:spPr/>
        <p:txBody>
          <a:bodyPr/>
          <a:lstStyle/>
          <a:p>
            <a:r>
              <a:rPr lang="en-GB" dirty="0" smtClean="0"/>
              <a:t>Use existing architectures: </a:t>
            </a:r>
            <a:r>
              <a:rPr lang="en-GB" dirty="0" err="1" smtClean="0"/>
              <a:t>GoogLenet</a:t>
            </a:r>
            <a:r>
              <a:rPr lang="en-GB" dirty="0" smtClean="0"/>
              <a:t> and Microsoft </a:t>
            </a:r>
            <a:r>
              <a:rPr lang="en-GB" dirty="0" err="1" smtClean="0"/>
              <a:t>ResNet</a:t>
            </a:r>
            <a:r>
              <a:rPr lang="en-GB" dirty="0" smtClean="0"/>
              <a:t>.</a:t>
            </a:r>
            <a:endParaRPr lang="en-GB"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25</a:t>
            </a:fld>
            <a:endParaRPr lang="en"/>
          </a:p>
        </p:txBody>
      </p:sp>
    </p:spTree>
    <p:extLst>
      <p:ext uri="{BB962C8B-B14F-4D97-AF65-F5344CB8AC3E}">
        <p14:creationId xmlns:p14="http://schemas.microsoft.com/office/powerpoint/2010/main" val="762125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smtClean="0"/>
              <a:t>Methodology (Objective C: Train the neural network)</a:t>
            </a:r>
            <a:endParaRPr lang="en" dirty="0"/>
          </a:p>
        </p:txBody>
      </p:sp>
      <p:sp>
        <p:nvSpPr>
          <p:cNvPr id="296" name="Shape 29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dirty="0"/>
              <a:t>Learns by generating an error signal that measures the difference between the predictions of the network and the desired values and then using this error signal to change the weights (or parameters) so that predictions get more accurate.</a:t>
            </a:r>
          </a:p>
        </p:txBody>
      </p:sp>
      <p:pic>
        <p:nvPicPr>
          <p:cNvPr id="297" name="Shape 297"/>
          <p:cNvPicPr preferRelativeResize="0"/>
          <p:nvPr/>
        </p:nvPicPr>
        <p:blipFill>
          <a:blip r:embed="rId3">
            <a:alphaModFix/>
          </a:blip>
          <a:stretch>
            <a:fillRect/>
          </a:stretch>
        </p:blipFill>
        <p:spPr>
          <a:xfrm>
            <a:off x="1695236" y="2176689"/>
            <a:ext cx="5229377" cy="2318835"/>
          </a:xfrm>
          <a:prstGeom prst="rect">
            <a:avLst/>
          </a:prstGeom>
          <a:noFill/>
          <a:ln>
            <a:noFill/>
          </a:ln>
        </p:spPr>
      </p:pic>
      <p:sp>
        <p:nvSpPr>
          <p:cNvPr id="298" name="Shape 298"/>
          <p:cNvSpPr txBox="1"/>
          <p:nvPr/>
        </p:nvSpPr>
        <p:spPr>
          <a:xfrm>
            <a:off x="311700" y="4406319"/>
            <a:ext cx="3818511" cy="439800"/>
          </a:xfrm>
          <a:prstGeom prst="rect">
            <a:avLst/>
          </a:prstGeom>
          <a:noFill/>
          <a:ln>
            <a:noFill/>
          </a:ln>
        </p:spPr>
        <p:txBody>
          <a:bodyPr lIns="91425" tIns="91425" rIns="91425" bIns="91425" anchor="ctr" anchorCtr="0">
            <a:noAutofit/>
          </a:bodyPr>
          <a:lstStyle/>
          <a:p>
            <a:pPr lvl="0" rtl="0">
              <a:spcBef>
                <a:spcPts val="0"/>
              </a:spcBef>
              <a:buNone/>
            </a:pPr>
            <a:r>
              <a:rPr lang="en" dirty="0" smtClean="0">
                <a:latin typeface="Proxima Nova" panose="020B0604020202020204" charset="0"/>
              </a:rPr>
              <a:t>Figure 5: </a:t>
            </a:r>
            <a:r>
              <a:rPr lang="en" dirty="0">
                <a:latin typeface="Proxima Nova" panose="020B0604020202020204" charset="0"/>
              </a:rPr>
              <a:t>Training </a:t>
            </a:r>
            <a:r>
              <a:rPr lang="en" dirty="0" smtClean="0">
                <a:latin typeface="Proxima Nova" panose="020B0604020202020204" charset="0"/>
              </a:rPr>
              <a:t>in a </a:t>
            </a:r>
            <a:r>
              <a:rPr lang="en" dirty="0">
                <a:latin typeface="Proxima Nova" panose="020B0604020202020204" charset="0"/>
              </a:rPr>
              <a:t>Deep </a:t>
            </a:r>
            <a:r>
              <a:rPr lang="en" dirty="0" smtClean="0">
                <a:latin typeface="Proxima Nova" panose="020B0604020202020204" charset="0"/>
              </a:rPr>
              <a:t>neural network</a:t>
            </a:r>
            <a:endParaRPr lang="en" dirty="0">
              <a:latin typeface="Proxima Nova" panose="020B0604020202020204" charset="0"/>
            </a:endParaRPr>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26</a:t>
            </a:fld>
            <a:endParaRPr lang="en"/>
          </a:p>
        </p:txBody>
      </p:sp>
      <p:sp>
        <p:nvSpPr>
          <p:cNvPr id="3" name="Rectangle 2"/>
          <p:cNvSpPr/>
          <p:nvPr/>
        </p:nvSpPr>
        <p:spPr>
          <a:xfrm>
            <a:off x="1469205" y="4810595"/>
            <a:ext cx="7277602" cy="261610"/>
          </a:xfrm>
          <a:prstGeom prst="rect">
            <a:avLst/>
          </a:prstGeom>
        </p:spPr>
        <p:txBody>
          <a:bodyPr wrap="square">
            <a:spAutoFit/>
          </a:bodyPr>
          <a:lstStyle/>
          <a:p>
            <a:pPr lvl="0"/>
            <a:r>
              <a:rPr lang="en" sz="1000" dirty="0">
                <a:latin typeface="Proxima Nova" panose="020B0604020202020204" charset="0"/>
              </a:rPr>
              <a:t>Source: http://</a:t>
            </a:r>
            <a:r>
              <a:rPr lang="en" sz="1100" dirty="0">
                <a:latin typeface="Proxima Nova" panose="020B0604020202020204" charset="0"/>
              </a:rPr>
              <a:t>www.slideshare.net/LuMa921/deep-learning-the-past-present-and-future-of-artificial-intelligence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Methodology (Objective D: Evaluate the network’s accuracy) </a:t>
            </a:r>
            <a:endParaRPr lang="en-GB" sz="2400" dirty="0"/>
          </a:p>
        </p:txBody>
      </p:sp>
      <p:sp>
        <p:nvSpPr>
          <p:cNvPr id="3" name="Text Placeholder 2"/>
          <p:cNvSpPr>
            <a:spLocks noGrp="1"/>
          </p:cNvSpPr>
          <p:nvPr>
            <p:ph type="body" idx="1"/>
          </p:nvPr>
        </p:nvSpPr>
        <p:spPr/>
        <p:txBody>
          <a:bodyPr/>
          <a:lstStyle/>
          <a:p>
            <a:pPr marL="285750" indent="-285750">
              <a:buFont typeface="Wingdings" panose="05000000000000000000" pitchFamily="2" charset="2"/>
              <a:buChar char="Ø"/>
            </a:pPr>
            <a:r>
              <a:rPr lang="en-GB" dirty="0" smtClean="0"/>
              <a:t>Use the test folders on the network to test the accuracy of recognition.</a:t>
            </a:r>
            <a:endParaRPr lang="en-GB"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27</a:t>
            </a:fld>
            <a:endParaRPr lang="en"/>
          </a:p>
        </p:txBody>
      </p:sp>
    </p:spTree>
    <p:extLst>
      <p:ext uri="{BB962C8B-B14F-4D97-AF65-F5344CB8AC3E}">
        <p14:creationId xmlns:p14="http://schemas.microsoft.com/office/powerpoint/2010/main" val="32677846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Materials Needed</a:t>
            </a:r>
            <a:endParaRPr lang="en-GB" dirty="0"/>
          </a:p>
        </p:txBody>
      </p:sp>
      <p:sp>
        <p:nvSpPr>
          <p:cNvPr id="3" name="Text Placeholder 2"/>
          <p:cNvSpPr>
            <a:spLocks noGrp="1"/>
          </p:cNvSpPr>
          <p:nvPr>
            <p:ph type="body" idx="1"/>
          </p:nvPr>
        </p:nvSpPr>
        <p:spPr/>
        <p:txBody>
          <a:bodyPr/>
          <a:lstStyle/>
          <a:p>
            <a:pPr marL="285750" indent="-285750">
              <a:buFont typeface="Wingdings" panose="05000000000000000000" pitchFamily="2" charset="2"/>
              <a:buChar char="Ø"/>
            </a:pPr>
            <a:r>
              <a:rPr lang="en-GB" dirty="0" smtClean="0"/>
              <a:t>Yoruba Handwritten dataset.</a:t>
            </a:r>
          </a:p>
          <a:p>
            <a:pPr marL="285750" indent="-285750">
              <a:buFont typeface="Wingdings" panose="05000000000000000000" pitchFamily="2" charset="2"/>
              <a:buChar char="Ø"/>
            </a:pPr>
            <a:endParaRPr lang="en-GB" dirty="0" smtClean="0"/>
          </a:p>
          <a:p>
            <a:pPr marL="285750" indent="-285750">
              <a:buFont typeface="Wingdings" panose="05000000000000000000" pitchFamily="2" charset="2"/>
              <a:buChar char="Ø"/>
            </a:pPr>
            <a:r>
              <a:rPr lang="en-GB" dirty="0" smtClean="0"/>
              <a:t>Deep learning frameworks: </a:t>
            </a:r>
            <a:r>
              <a:rPr lang="en-GB" dirty="0" err="1" smtClean="0"/>
              <a:t>Caffe</a:t>
            </a:r>
            <a:r>
              <a:rPr lang="en-GB" dirty="0" smtClean="0"/>
              <a:t> </a:t>
            </a:r>
            <a:r>
              <a:rPr lang="en-GB" dirty="0" smtClean="0">
                <a:solidFill>
                  <a:schemeClr val="tx1">
                    <a:lumMod val="75000"/>
                    <a:lumOff val="25000"/>
                  </a:schemeClr>
                </a:solidFill>
              </a:rPr>
              <a:t>(</a:t>
            </a:r>
            <a:r>
              <a:rPr lang="en" dirty="0" smtClean="0">
                <a:solidFill>
                  <a:schemeClr val="tx1">
                    <a:lumMod val="75000"/>
                    <a:lumOff val="25000"/>
                  </a:schemeClr>
                </a:solidFill>
                <a:highlight>
                  <a:srgbClr val="FFFFFF"/>
                </a:highlight>
              </a:rPr>
              <a:t>Jia </a:t>
            </a:r>
            <a:r>
              <a:rPr lang="en" dirty="0">
                <a:solidFill>
                  <a:schemeClr val="tx1">
                    <a:lumMod val="75000"/>
                    <a:lumOff val="25000"/>
                  </a:schemeClr>
                </a:solidFill>
                <a:highlight>
                  <a:srgbClr val="FFFFFF"/>
                </a:highlight>
              </a:rPr>
              <a:t>et al., </a:t>
            </a:r>
            <a:r>
              <a:rPr lang="en" dirty="0" smtClean="0">
                <a:solidFill>
                  <a:schemeClr val="tx1">
                    <a:lumMod val="75000"/>
                    <a:lumOff val="25000"/>
                  </a:schemeClr>
                </a:solidFill>
                <a:highlight>
                  <a:srgbClr val="FFFFFF"/>
                </a:highlight>
              </a:rPr>
              <a:t>2014)</a:t>
            </a:r>
            <a:r>
              <a:rPr lang="en-GB" dirty="0" smtClean="0">
                <a:solidFill>
                  <a:schemeClr val="tx1">
                    <a:lumMod val="75000"/>
                    <a:lumOff val="25000"/>
                  </a:schemeClr>
                </a:solidFill>
              </a:rPr>
              <a:t> </a:t>
            </a:r>
            <a:r>
              <a:rPr lang="en-GB" dirty="0" smtClean="0"/>
              <a:t>and </a:t>
            </a:r>
            <a:r>
              <a:rPr lang="en-GB" dirty="0" err="1" smtClean="0"/>
              <a:t>Nvidia</a:t>
            </a:r>
            <a:r>
              <a:rPr lang="en-GB" dirty="0" smtClean="0"/>
              <a:t> DIGITS.</a:t>
            </a:r>
          </a:p>
          <a:p>
            <a:pPr marL="285750" indent="-285750">
              <a:buFont typeface="Wingdings" panose="05000000000000000000" pitchFamily="2" charset="2"/>
              <a:buChar char="Ø"/>
            </a:pPr>
            <a:endParaRPr lang="en-GB" dirty="0" smtClean="0"/>
          </a:p>
          <a:p>
            <a:pPr marL="285750" indent="-285750">
              <a:buFont typeface="Wingdings" panose="05000000000000000000" pitchFamily="2" charset="2"/>
              <a:buChar char="Ø"/>
            </a:pPr>
            <a:r>
              <a:rPr lang="en-GB" dirty="0"/>
              <a:t>Graphics Processing Units (</a:t>
            </a:r>
            <a:r>
              <a:rPr lang="en-GB" dirty="0" err="1"/>
              <a:t>Nvidia</a:t>
            </a:r>
            <a:r>
              <a:rPr lang="en-GB" dirty="0"/>
              <a:t>) - </a:t>
            </a:r>
            <a:r>
              <a:rPr lang="en-GB" dirty="0" smtClean="0"/>
              <a:t>*$187 (AWS Cloud Estimate)</a:t>
            </a:r>
          </a:p>
          <a:p>
            <a:pPr marL="285750" indent="-285750">
              <a:buFont typeface="Wingdings" panose="05000000000000000000" pitchFamily="2" charset="2"/>
              <a:buChar char="Ø"/>
            </a:pPr>
            <a:endParaRPr lang="en-GB" dirty="0" smtClean="0"/>
          </a:p>
          <a:p>
            <a:pPr marL="285750" indent="-285750">
              <a:buFont typeface="Wingdings" panose="05000000000000000000" pitchFamily="2" charset="2"/>
              <a:buChar char="Ø"/>
            </a:pPr>
            <a:r>
              <a:rPr lang="en-GB" dirty="0" smtClean="0"/>
              <a:t>Software programming language: Python</a:t>
            </a:r>
          </a:p>
          <a:p>
            <a:pPr marL="285750" indent="-285750">
              <a:buFont typeface="Wingdings" panose="05000000000000000000" pitchFamily="2" charset="2"/>
              <a:buChar char="Ø"/>
            </a:pPr>
            <a:endParaRPr lang="en-GB"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28</a:t>
            </a:fld>
            <a:endParaRPr lang="en"/>
          </a:p>
        </p:txBody>
      </p:sp>
    </p:spTree>
    <p:extLst>
      <p:ext uri="{BB962C8B-B14F-4D97-AF65-F5344CB8AC3E}">
        <p14:creationId xmlns:p14="http://schemas.microsoft.com/office/powerpoint/2010/main" val="39106437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90249" y="526350"/>
            <a:ext cx="7040707" cy="4090800"/>
          </a:xfrm>
          <a:prstGeom prst="rect">
            <a:avLst/>
          </a:prstGeom>
        </p:spPr>
        <p:txBody>
          <a:bodyPr lIns="91425" tIns="91425" rIns="91425" bIns="91425" anchor="ctr" anchorCtr="0">
            <a:noAutofit/>
          </a:bodyPr>
          <a:lstStyle/>
          <a:p>
            <a:pPr lvl="0" rtl="0">
              <a:spcBef>
                <a:spcPts val="0"/>
              </a:spcBef>
              <a:buNone/>
            </a:pPr>
            <a:r>
              <a:rPr lang="en" dirty="0" smtClean="0"/>
              <a:t>Significance of the study</a:t>
            </a:r>
            <a:endParaRPr lang="en"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29</a:t>
            </a:fld>
            <a:endParaRPr lang="en"/>
          </a:p>
        </p:txBody>
      </p:sp>
    </p:spTree>
    <p:extLst>
      <p:ext uri="{BB962C8B-B14F-4D97-AF65-F5344CB8AC3E}">
        <p14:creationId xmlns:p14="http://schemas.microsoft.com/office/powerpoint/2010/main" val="2912636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idx="1"/>
          </p:nvPr>
        </p:nvSpPr>
        <p:spPr/>
        <p:txBody>
          <a:bodyPr/>
          <a:lstStyle/>
          <a:p>
            <a:r>
              <a:rPr lang="en-GB" dirty="0" smtClean="0"/>
              <a:t>Deep learning is one of the foremost trends in computing today that has led to state-of-the-art results in </a:t>
            </a:r>
            <a:r>
              <a:rPr lang="en-GB" b="1" dirty="0" smtClean="0"/>
              <a:t>image recognition</a:t>
            </a:r>
            <a:r>
              <a:rPr lang="en-GB" dirty="0" smtClean="0"/>
              <a:t>, </a:t>
            </a:r>
            <a:r>
              <a:rPr lang="en-GB" b="1" dirty="0" smtClean="0"/>
              <a:t>speech recognition </a:t>
            </a:r>
            <a:r>
              <a:rPr lang="en-GB" dirty="0" smtClean="0"/>
              <a:t>and </a:t>
            </a:r>
            <a:r>
              <a:rPr lang="en-GB" b="1" dirty="0" smtClean="0"/>
              <a:t>natural language processing.</a:t>
            </a:r>
          </a:p>
          <a:p>
            <a:r>
              <a:rPr lang="en-GB" dirty="0" smtClean="0"/>
              <a:t>By developing deep architectures, neural networks have been able to out-perform other algorithms in </a:t>
            </a:r>
            <a:r>
              <a:rPr lang="en-GB" b="1" dirty="0" smtClean="0"/>
              <a:t>recognizing</a:t>
            </a:r>
            <a:r>
              <a:rPr lang="en-GB" dirty="0" smtClean="0"/>
              <a:t> and </a:t>
            </a:r>
            <a:r>
              <a:rPr lang="en-GB" b="1" dirty="0" smtClean="0"/>
              <a:t>classifying</a:t>
            </a:r>
            <a:r>
              <a:rPr lang="en-GB" dirty="0" smtClean="0"/>
              <a:t> objects in images.</a:t>
            </a:r>
          </a:p>
          <a:p>
            <a:endParaRPr lang="en-GB" dirty="0" smtClean="0"/>
          </a:p>
          <a:p>
            <a:r>
              <a:rPr lang="en-GB" b="1" dirty="0" smtClean="0"/>
              <a:t>Character recognition </a:t>
            </a:r>
            <a:r>
              <a:rPr lang="en-GB" dirty="0" smtClean="0"/>
              <a:t>is one of the many domains of image recognition.</a:t>
            </a:r>
            <a:endParaRPr lang="en-GB"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a:t>
            </a:fld>
            <a:endParaRPr lang="en"/>
          </a:p>
        </p:txBody>
      </p:sp>
    </p:spTree>
    <p:extLst>
      <p:ext uri="{BB962C8B-B14F-4D97-AF65-F5344CB8AC3E}">
        <p14:creationId xmlns:p14="http://schemas.microsoft.com/office/powerpoint/2010/main" val="2121080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Significance of study</a:t>
            </a:r>
            <a:endParaRPr lang="en-GB" dirty="0"/>
          </a:p>
        </p:txBody>
      </p:sp>
      <p:sp>
        <p:nvSpPr>
          <p:cNvPr id="3" name="Text Placeholder 2"/>
          <p:cNvSpPr>
            <a:spLocks noGrp="1"/>
          </p:cNvSpPr>
          <p:nvPr>
            <p:ph type="body" idx="1"/>
          </p:nvPr>
        </p:nvSpPr>
        <p:spPr/>
        <p:txBody>
          <a:bodyPr/>
          <a:lstStyle/>
          <a:p>
            <a:r>
              <a:rPr lang="en-GB" sz="2000" dirty="0" smtClean="0"/>
              <a:t>By building this technology: </a:t>
            </a:r>
          </a:p>
          <a:p>
            <a:pPr marL="342900" indent="-342900">
              <a:buFont typeface="Wingdings" panose="05000000000000000000" pitchFamily="2" charset="2"/>
              <a:buChar char="Ø"/>
            </a:pPr>
            <a:r>
              <a:rPr lang="en-GB" sz="2000" dirty="0" smtClean="0"/>
              <a:t>Opening up a new world for local technology</a:t>
            </a:r>
            <a:r>
              <a:rPr lang="en-GB" sz="2000" dirty="0" smtClean="0"/>
              <a:t>.</a:t>
            </a:r>
          </a:p>
          <a:p>
            <a:pPr marL="342900" indent="-342900">
              <a:buFont typeface="Wingdings" panose="05000000000000000000" pitchFamily="2" charset="2"/>
              <a:buChar char="Ø"/>
            </a:pPr>
            <a:endParaRPr lang="en-GB" sz="2000" dirty="0" smtClean="0"/>
          </a:p>
          <a:p>
            <a:pPr marL="342900" indent="-342900">
              <a:buFont typeface="Wingdings" panose="05000000000000000000" pitchFamily="2" charset="2"/>
              <a:buChar char="Ø"/>
            </a:pPr>
            <a:r>
              <a:rPr lang="en-GB" sz="2000" dirty="0" smtClean="0"/>
              <a:t>Personalized experience for locals and better understanding of digital content.</a:t>
            </a:r>
          </a:p>
          <a:p>
            <a:pPr marL="342900" indent="-342900">
              <a:buFont typeface="Wingdings" panose="05000000000000000000" pitchFamily="2" charset="2"/>
              <a:buChar char="Ø"/>
            </a:pPr>
            <a:endParaRPr lang="en-GB" sz="2000" dirty="0" smtClean="0"/>
          </a:p>
          <a:p>
            <a:endParaRPr lang="en-GB" sz="2000"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30</a:t>
            </a:fld>
            <a:endParaRPr lang="en"/>
          </a:p>
        </p:txBody>
      </p:sp>
    </p:spTree>
    <p:extLst>
      <p:ext uri="{BB962C8B-B14F-4D97-AF65-F5344CB8AC3E}">
        <p14:creationId xmlns:p14="http://schemas.microsoft.com/office/powerpoint/2010/main" val="1983559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90249" y="526350"/>
            <a:ext cx="7982208" cy="4090800"/>
          </a:xfrm>
          <a:prstGeom prst="rect">
            <a:avLst/>
          </a:prstGeom>
        </p:spPr>
        <p:txBody>
          <a:bodyPr lIns="91425" tIns="91425" rIns="91425" bIns="91425" anchor="ctr" anchorCtr="0">
            <a:noAutofit/>
          </a:bodyPr>
          <a:lstStyle/>
          <a:p>
            <a:pPr lvl="0" rtl="0">
              <a:spcBef>
                <a:spcPts val="0"/>
              </a:spcBef>
              <a:buNone/>
            </a:pPr>
            <a:r>
              <a:rPr lang="en" dirty="0" smtClean="0"/>
              <a:t>Expected contribution to knowledge</a:t>
            </a:r>
            <a:endParaRPr lang="en"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31</a:t>
            </a:fld>
            <a:endParaRPr lang="en"/>
          </a:p>
        </p:txBody>
      </p:sp>
    </p:spTree>
    <p:extLst>
      <p:ext uri="{BB962C8B-B14F-4D97-AF65-F5344CB8AC3E}">
        <p14:creationId xmlns:p14="http://schemas.microsoft.com/office/powerpoint/2010/main" val="1278874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Expected contribution to knowledge</a:t>
            </a:r>
            <a:endParaRPr lang="en-GB" dirty="0"/>
          </a:p>
        </p:txBody>
      </p:sp>
      <p:sp>
        <p:nvSpPr>
          <p:cNvPr id="3" name="Text Placeholder 2"/>
          <p:cNvSpPr>
            <a:spLocks noGrp="1"/>
          </p:cNvSpPr>
          <p:nvPr>
            <p:ph type="body" idx="1"/>
          </p:nvPr>
        </p:nvSpPr>
        <p:spPr/>
        <p:txBody>
          <a:bodyPr/>
          <a:lstStyle/>
          <a:p>
            <a:pPr marL="342900" indent="-342900">
              <a:buFont typeface="Wingdings" panose="05000000000000000000" pitchFamily="2" charset="2"/>
              <a:buChar char="Ø"/>
            </a:pPr>
            <a:r>
              <a:rPr lang="en-GB" sz="2000" dirty="0" smtClean="0"/>
              <a:t>Creation of a publicly available dataset for Yoruba handwritten characters.</a:t>
            </a:r>
          </a:p>
          <a:p>
            <a:pPr marL="285750" indent="-285750">
              <a:buFont typeface="Wingdings" panose="05000000000000000000" pitchFamily="2" charset="2"/>
              <a:buChar char="v"/>
            </a:pPr>
            <a:endParaRPr lang="en-GB" sz="2000" dirty="0" smtClean="0"/>
          </a:p>
          <a:p>
            <a:pPr marL="342900" indent="-342900">
              <a:buFont typeface="Wingdings" panose="05000000000000000000" pitchFamily="2" charset="2"/>
              <a:buChar char="Ø"/>
            </a:pPr>
            <a:r>
              <a:rPr lang="en-GB" sz="2000" dirty="0" smtClean="0"/>
              <a:t>Neural network model to identify handwritten Yoruba characters.</a:t>
            </a:r>
            <a:endParaRPr lang="en-GB" sz="2000"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32</a:t>
            </a:fld>
            <a:endParaRPr lang="en"/>
          </a:p>
        </p:txBody>
      </p:sp>
    </p:spTree>
    <p:extLst>
      <p:ext uri="{BB962C8B-B14F-4D97-AF65-F5344CB8AC3E}">
        <p14:creationId xmlns:p14="http://schemas.microsoft.com/office/powerpoint/2010/main" val="4753477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33</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445026"/>
            <a:ext cx="6746325" cy="4212172"/>
          </a:xfrm>
          <a:prstGeom prst="rect">
            <a:avLst/>
          </a:prstGeom>
        </p:spPr>
      </p:pic>
      <p:sp>
        <p:nvSpPr>
          <p:cNvPr id="6" name="Rectangle 5"/>
          <p:cNvSpPr/>
          <p:nvPr/>
        </p:nvSpPr>
        <p:spPr>
          <a:xfrm>
            <a:off x="182656" y="4657198"/>
            <a:ext cx="4612160" cy="307777"/>
          </a:xfrm>
          <a:prstGeom prst="rect">
            <a:avLst/>
          </a:prstGeom>
        </p:spPr>
        <p:txBody>
          <a:bodyPr wrap="none">
            <a:spAutoFit/>
          </a:bodyPr>
          <a:lstStyle/>
          <a:p>
            <a:r>
              <a:rPr lang="en-GB" dirty="0" smtClean="0">
                <a:latin typeface="Proxima Nova" panose="020B0604020202020204" charset="0"/>
              </a:rPr>
              <a:t>Figure 6: </a:t>
            </a:r>
            <a:r>
              <a:rPr lang="en-GB" dirty="0">
                <a:latin typeface="Proxima Nova" panose="020B0604020202020204" charset="0"/>
              </a:rPr>
              <a:t>Trends for Machine learning and deep learning</a:t>
            </a:r>
          </a:p>
        </p:txBody>
      </p:sp>
      <p:sp>
        <p:nvSpPr>
          <p:cNvPr id="7" name="Rectangle 6"/>
          <p:cNvSpPr/>
          <p:nvPr/>
        </p:nvSpPr>
        <p:spPr>
          <a:xfrm>
            <a:off x="6755320" y="4657197"/>
            <a:ext cx="1484702" cy="276999"/>
          </a:xfrm>
          <a:prstGeom prst="rect">
            <a:avLst/>
          </a:prstGeom>
        </p:spPr>
        <p:txBody>
          <a:bodyPr wrap="none">
            <a:spAutoFit/>
          </a:bodyPr>
          <a:lstStyle/>
          <a:p>
            <a:r>
              <a:rPr lang="en-GB" sz="1200" dirty="0" smtClean="0">
                <a:latin typeface="Proxima Nova" panose="020B0604020202020204" charset="0"/>
              </a:rPr>
              <a:t>Source: Bloomberg</a:t>
            </a:r>
            <a:endParaRPr lang="en-GB" sz="1200" dirty="0">
              <a:latin typeface="Proxima Nova" panose="020B0604020202020204" charset="0"/>
            </a:endParaRPr>
          </a:p>
        </p:txBody>
      </p:sp>
    </p:spTree>
    <p:extLst>
      <p:ext uri="{BB962C8B-B14F-4D97-AF65-F5344CB8AC3E}">
        <p14:creationId xmlns:p14="http://schemas.microsoft.com/office/powerpoint/2010/main" val="39756329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Text Placeholder 2"/>
          <p:cNvSpPr>
            <a:spLocks noGrp="1"/>
          </p:cNvSpPr>
          <p:nvPr>
            <p:ph type="body" idx="1"/>
          </p:nvPr>
        </p:nvSpPr>
        <p:spPr/>
        <p:txBody>
          <a:bodyPr/>
          <a:lstStyle/>
          <a:p>
            <a:pPr marL="342900" indent="-342900">
              <a:buFont typeface="Wingdings" panose="05000000000000000000" pitchFamily="2" charset="2"/>
              <a:buChar char="Ø"/>
            </a:pPr>
            <a:r>
              <a:rPr lang="en-GB" sz="2300" dirty="0" smtClean="0"/>
              <a:t>This research will make use of convolutional neural networks to provide </a:t>
            </a:r>
            <a:r>
              <a:rPr lang="en-GB" sz="2300" b="1" dirty="0" smtClean="0">
                <a:solidFill>
                  <a:schemeClr val="tx2">
                    <a:lumMod val="50000"/>
                  </a:schemeClr>
                </a:solidFill>
              </a:rPr>
              <a:t>state-of-the-art results</a:t>
            </a:r>
            <a:r>
              <a:rPr lang="en-GB" sz="2300" b="1" dirty="0" smtClean="0"/>
              <a:t> </a:t>
            </a:r>
            <a:r>
              <a:rPr lang="en-GB" sz="2300" dirty="0" smtClean="0"/>
              <a:t>in Yoruba handwritten recognition.</a:t>
            </a:r>
          </a:p>
          <a:p>
            <a:endParaRPr lang="en-GB" sz="2300" dirty="0" smtClean="0"/>
          </a:p>
          <a:p>
            <a:pPr marL="342900" indent="-342900">
              <a:buFont typeface="Wingdings" panose="05000000000000000000" pitchFamily="2" charset="2"/>
              <a:buChar char="Ø"/>
            </a:pPr>
            <a:r>
              <a:rPr lang="en-GB" sz="2300" dirty="0" smtClean="0"/>
              <a:t>We expect to deliver recognition rates </a:t>
            </a:r>
            <a:r>
              <a:rPr lang="en-GB" sz="2300" smtClean="0"/>
              <a:t>of about </a:t>
            </a:r>
            <a:r>
              <a:rPr lang="en-GB" sz="2300" b="1" smtClean="0">
                <a:solidFill>
                  <a:schemeClr val="tx2">
                    <a:lumMod val="50000"/>
                  </a:schemeClr>
                </a:solidFill>
              </a:rPr>
              <a:t>99</a:t>
            </a:r>
            <a:r>
              <a:rPr lang="en-GB" sz="2300" b="1" dirty="0" smtClean="0">
                <a:solidFill>
                  <a:schemeClr val="tx2">
                    <a:lumMod val="50000"/>
                  </a:schemeClr>
                </a:solidFill>
              </a:rPr>
              <a:t>%</a:t>
            </a:r>
            <a:r>
              <a:rPr lang="en-GB" sz="2300" dirty="0" smtClean="0"/>
              <a:t>.</a:t>
            </a:r>
            <a:endParaRPr lang="en-GB" sz="2300"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34</a:t>
            </a:fld>
            <a:endParaRPr lang="en"/>
          </a:p>
        </p:txBody>
      </p:sp>
    </p:spTree>
    <p:extLst>
      <p:ext uri="{BB962C8B-B14F-4D97-AF65-F5344CB8AC3E}">
        <p14:creationId xmlns:p14="http://schemas.microsoft.com/office/powerpoint/2010/main" val="1433523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References</a:t>
            </a:r>
            <a:endParaRPr lang="en-GB" dirty="0"/>
          </a:p>
        </p:txBody>
      </p:sp>
      <p:sp>
        <p:nvSpPr>
          <p:cNvPr id="3" name="Text Placeholder 2"/>
          <p:cNvSpPr>
            <a:spLocks noGrp="1"/>
          </p:cNvSpPr>
          <p:nvPr>
            <p:ph type="body" idx="1"/>
          </p:nvPr>
        </p:nvSpPr>
        <p:spPr/>
        <p:txBody>
          <a:bodyPr/>
          <a:lstStyle/>
          <a:p>
            <a:pPr lvl="0"/>
            <a:r>
              <a:rPr lang="en" sz="1100" dirty="0" smtClean="0">
                <a:solidFill>
                  <a:schemeClr val="tx1"/>
                </a:solidFill>
                <a:latin typeface="Proxima Nova" panose="020B0604020202020204" charset="0"/>
                <a:ea typeface="Arial"/>
                <a:cs typeface="Arial"/>
                <a:sym typeface="Arial"/>
              </a:rPr>
              <a:t>Abadi</a:t>
            </a:r>
            <a:r>
              <a:rPr lang="en" sz="1100" dirty="0">
                <a:solidFill>
                  <a:schemeClr val="tx1"/>
                </a:solidFill>
                <a:latin typeface="Proxima Nova" panose="020B0604020202020204" charset="0"/>
                <a:ea typeface="Arial"/>
                <a:cs typeface="Arial"/>
                <a:sym typeface="Arial"/>
              </a:rPr>
              <a:t>, M., Agarwal, A., Barham, P., Brevdo, E., Chen, Z., Citro, C., ... &amp; Ghemawat, S. (2016). Tensorflow: Large-scale machine learning on heterogeneous distributed systems. </a:t>
            </a:r>
            <a:r>
              <a:rPr lang="en" sz="1100" i="1" dirty="0">
                <a:solidFill>
                  <a:schemeClr val="tx1"/>
                </a:solidFill>
                <a:latin typeface="Proxima Nova" panose="020B0604020202020204" charset="0"/>
                <a:ea typeface="Arial"/>
                <a:cs typeface="Arial"/>
                <a:sym typeface="Arial"/>
              </a:rPr>
              <a:t>arXiv preprint arXiv:1603.04467</a:t>
            </a:r>
            <a:r>
              <a:rPr lang="en" sz="1100" dirty="0" smtClean="0">
                <a:solidFill>
                  <a:schemeClr val="tx1"/>
                </a:solidFill>
                <a:latin typeface="Proxima Nova" panose="020B0604020202020204" charset="0"/>
                <a:ea typeface="Arial"/>
                <a:cs typeface="Arial"/>
                <a:sym typeface="Arial"/>
              </a:rPr>
              <a:t>.</a:t>
            </a:r>
          </a:p>
          <a:p>
            <a:r>
              <a:rPr lang="en-GB" sz="1100" dirty="0" err="1">
                <a:solidFill>
                  <a:schemeClr val="tx1"/>
                </a:solidFill>
              </a:rPr>
              <a:t>Ajao</a:t>
            </a:r>
            <a:r>
              <a:rPr lang="en-GB" sz="1100" dirty="0">
                <a:solidFill>
                  <a:schemeClr val="tx1"/>
                </a:solidFill>
              </a:rPr>
              <a:t>, J. F., </a:t>
            </a:r>
            <a:r>
              <a:rPr lang="en-GB" sz="1100" dirty="0" err="1">
                <a:solidFill>
                  <a:schemeClr val="tx1"/>
                </a:solidFill>
              </a:rPr>
              <a:t>Olabiyisi</a:t>
            </a:r>
            <a:r>
              <a:rPr lang="en-GB" sz="1100" dirty="0">
                <a:solidFill>
                  <a:schemeClr val="tx1"/>
                </a:solidFill>
              </a:rPr>
              <a:t>, S. O., </a:t>
            </a:r>
            <a:r>
              <a:rPr lang="en-GB" sz="1100" dirty="0" err="1">
                <a:solidFill>
                  <a:schemeClr val="tx1"/>
                </a:solidFill>
              </a:rPr>
              <a:t>Omidiora</a:t>
            </a:r>
            <a:r>
              <a:rPr lang="en-GB" sz="1100" dirty="0">
                <a:solidFill>
                  <a:schemeClr val="tx1"/>
                </a:solidFill>
              </a:rPr>
              <a:t>, E. O., &amp; </a:t>
            </a:r>
            <a:r>
              <a:rPr lang="en-GB" sz="1100" dirty="0" err="1">
                <a:solidFill>
                  <a:schemeClr val="tx1"/>
                </a:solidFill>
              </a:rPr>
              <a:t>Odejobi</a:t>
            </a:r>
            <a:r>
              <a:rPr lang="en-GB" sz="1100" dirty="0">
                <a:solidFill>
                  <a:schemeClr val="tx1"/>
                </a:solidFill>
              </a:rPr>
              <a:t>, O. O. Yoruba Handwriting Word Recognition Quality Evaluation of </a:t>
            </a:r>
            <a:r>
              <a:rPr lang="en-GB" sz="1100" dirty="0" err="1">
                <a:solidFill>
                  <a:schemeClr val="tx1"/>
                </a:solidFill>
              </a:rPr>
              <a:t>Preprocessing</a:t>
            </a:r>
            <a:r>
              <a:rPr lang="en-GB" sz="1100" dirty="0">
                <a:solidFill>
                  <a:schemeClr val="tx1"/>
                </a:solidFill>
              </a:rPr>
              <a:t> Attributes using Information Theory Approach</a:t>
            </a:r>
            <a:r>
              <a:rPr lang="en-GB" sz="1100" dirty="0" smtClean="0">
                <a:solidFill>
                  <a:schemeClr val="tx1"/>
                </a:solidFill>
              </a:rPr>
              <a:t>.</a:t>
            </a:r>
          </a:p>
          <a:p>
            <a:r>
              <a:rPr lang="en-GB" sz="1100" dirty="0" err="1">
                <a:solidFill>
                  <a:schemeClr val="tx1"/>
                </a:solidFill>
              </a:rPr>
              <a:t>Jia</a:t>
            </a:r>
            <a:r>
              <a:rPr lang="en-GB" sz="1100" dirty="0">
                <a:solidFill>
                  <a:schemeClr val="tx1"/>
                </a:solidFill>
              </a:rPr>
              <a:t>, Y., </a:t>
            </a:r>
            <a:r>
              <a:rPr lang="en-GB" sz="1100" dirty="0" err="1">
                <a:solidFill>
                  <a:schemeClr val="tx1"/>
                </a:solidFill>
              </a:rPr>
              <a:t>Shelhamer</a:t>
            </a:r>
            <a:r>
              <a:rPr lang="en-GB" sz="1100" dirty="0">
                <a:solidFill>
                  <a:schemeClr val="tx1"/>
                </a:solidFill>
              </a:rPr>
              <a:t>, E., Donahue, J., </a:t>
            </a:r>
            <a:r>
              <a:rPr lang="en-GB" sz="1100" dirty="0" err="1">
                <a:solidFill>
                  <a:schemeClr val="tx1"/>
                </a:solidFill>
              </a:rPr>
              <a:t>Karayev</a:t>
            </a:r>
            <a:r>
              <a:rPr lang="en-GB" sz="1100" dirty="0">
                <a:solidFill>
                  <a:schemeClr val="tx1"/>
                </a:solidFill>
              </a:rPr>
              <a:t>, S., Long, J., </a:t>
            </a:r>
            <a:r>
              <a:rPr lang="en-GB" sz="1100" dirty="0" err="1">
                <a:solidFill>
                  <a:schemeClr val="tx1"/>
                </a:solidFill>
              </a:rPr>
              <a:t>Girshick</a:t>
            </a:r>
            <a:r>
              <a:rPr lang="en-GB" sz="1100" dirty="0">
                <a:solidFill>
                  <a:schemeClr val="tx1"/>
                </a:solidFill>
              </a:rPr>
              <a:t>, R., ... &amp; Darrell, T. (2014, November). </a:t>
            </a:r>
            <a:r>
              <a:rPr lang="en-GB" sz="1100" dirty="0" err="1">
                <a:solidFill>
                  <a:schemeClr val="tx1"/>
                </a:solidFill>
              </a:rPr>
              <a:t>Caffe</a:t>
            </a:r>
            <a:r>
              <a:rPr lang="en-GB" sz="1100" dirty="0">
                <a:solidFill>
                  <a:schemeClr val="tx1"/>
                </a:solidFill>
              </a:rPr>
              <a:t>: Convolutional architecture for fast feature embedding. In Proceedings of the 22nd ACM international conference on Multimedia (pp. 675-678). ACM. </a:t>
            </a:r>
            <a:r>
              <a:rPr lang="en-GB" sz="1100" dirty="0" smtClean="0">
                <a:solidFill>
                  <a:schemeClr val="tx1"/>
                </a:solidFill>
              </a:rPr>
              <a:t>Chicago</a:t>
            </a:r>
          </a:p>
          <a:p>
            <a:r>
              <a:rPr lang="en-GB" sz="1100" dirty="0" smtClean="0">
                <a:solidFill>
                  <a:schemeClr val="tx1"/>
                </a:solidFill>
              </a:rPr>
              <a:t>Liu</a:t>
            </a:r>
            <a:r>
              <a:rPr lang="en-GB" sz="1100" dirty="0">
                <a:solidFill>
                  <a:schemeClr val="tx1"/>
                </a:solidFill>
              </a:rPr>
              <a:t>, C. L., Yin, F., Wang, D. H., &amp; Wang, Q. F. (2013). Online and offline handwritten Chinese character recognition: benchmarking on new databases. </a:t>
            </a:r>
            <a:r>
              <a:rPr lang="en-GB" sz="1100" i="1" dirty="0">
                <a:solidFill>
                  <a:schemeClr val="tx1"/>
                </a:solidFill>
              </a:rPr>
              <a:t>Pattern Recognition</a:t>
            </a:r>
            <a:r>
              <a:rPr lang="en-GB" sz="1100" dirty="0">
                <a:solidFill>
                  <a:schemeClr val="tx1"/>
                </a:solidFill>
              </a:rPr>
              <a:t>, </a:t>
            </a:r>
            <a:r>
              <a:rPr lang="en-GB" sz="1100" i="1" dirty="0">
                <a:solidFill>
                  <a:schemeClr val="tx1"/>
                </a:solidFill>
              </a:rPr>
              <a:t>46</a:t>
            </a:r>
            <a:r>
              <a:rPr lang="en-GB" sz="1100" dirty="0">
                <a:solidFill>
                  <a:schemeClr val="tx1"/>
                </a:solidFill>
              </a:rPr>
              <a:t>(1), 155-162</a:t>
            </a:r>
            <a:r>
              <a:rPr lang="en-GB" sz="1100" dirty="0" smtClean="0">
                <a:solidFill>
                  <a:schemeClr val="tx1"/>
                </a:solidFill>
              </a:rPr>
              <a:t>.</a:t>
            </a:r>
          </a:p>
          <a:p>
            <a:r>
              <a:rPr lang="en-US" sz="1100" dirty="0" err="1" smtClean="0">
                <a:solidFill>
                  <a:schemeClr val="tx1"/>
                </a:solidFill>
              </a:rPr>
              <a:t>Oyedotun</a:t>
            </a:r>
            <a:r>
              <a:rPr lang="en-US" sz="1100" dirty="0">
                <a:solidFill>
                  <a:schemeClr val="tx1"/>
                </a:solidFill>
              </a:rPr>
              <a:t>, O. K., </a:t>
            </a:r>
            <a:r>
              <a:rPr lang="en-US" sz="1100" dirty="0" err="1">
                <a:solidFill>
                  <a:schemeClr val="tx1"/>
                </a:solidFill>
              </a:rPr>
              <a:t>Olaniyi</a:t>
            </a:r>
            <a:r>
              <a:rPr lang="en-US" sz="1100" dirty="0">
                <a:solidFill>
                  <a:schemeClr val="tx1"/>
                </a:solidFill>
              </a:rPr>
              <a:t>, E. O., &amp; </a:t>
            </a:r>
            <a:r>
              <a:rPr lang="en-US" sz="1100" dirty="0" err="1">
                <a:solidFill>
                  <a:schemeClr val="tx1"/>
                </a:solidFill>
              </a:rPr>
              <a:t>Khashman</a:t>
            </a:r>
            <a:r>
              <a:rPr lang="en-US" sz="1100" dirty="0">
                <a:solidFill>
                  <a:schemeClr val="tx1"/>
                </a:solidFill>
              </a:rPr>
              <a:t>, A. (2015). Deep learning in character recognition considering pattern invariance constraints. </a:t>
            </a:r>
            <a:r>
              <a:rPr lang="en-US" sz="1100" i="1" dirty="0">
                <a:solidFill>
                  <a:schemeClr val="tx1"/>
                </a:solidFill>
              </a:rPr>
              <a:t>International Journal of Intelligent Systems and Applications</a:t>
            </a:r>
            <a:r>
              <a:rPr lang="en-US" sz="1100" dirty="0">
                <a:solidFill>
                  <a:schemeClr val="tx1"/>
                </a:solidFill>
              </a:rPr>
              <a:t>, </a:t>
            </a:r>
            <a:r>
              <a:rPr lang="en-US" sz="1100" i="1" dirty="0">
                <a:solidFill>
                  <a:schemeClr val="tx1"/>
                </a:solidFill>
              </a:rPr>
              <a:t>7</a:t>
            </a:r>
            <a:r>
              <a:rPr lang="en-US" sz="1100" dirty="0">
                <a:solidFill>
                  <a:schemeClr val="tx1"/>
                </a:solidFill>
              </a:rPr>
              <a:t>(7), 1.</a:t>
            </a:r>
          </a:p>
          <a:p>
            <a:r>
              <a:rPr lang="en-GB" sz="1100" dirty="0" err="1">
                <a:solidFill>
                  <a:schemeClr val="tx1"/>
                </a:solidFill>
              </a:rPr>
              <a:t>Oyedotun</a:t>
            </a:r>
            <a:r>
              <a:rPr lang="en-GB" sz="1100" dirty="0">
                <a:solidFill>
                  <a:schemeClr val="tx1"/>
                </a:solidFill>
              </a:rPr>
              <a:t>, O. K., &amp; </a:t>
            </a:r>
            <a:r>
              <a:rPr lang="en-GB" sz="1100" dirty="0" err="1">
                <a:solidFill>
                  <a:schemeClr val="tx1"/>
                </a:solidFill>
              </a:rPr>
              <a:t>Dimililer</a:t>
            </a:r>
            <a:r>
              <a:rPr lang="en-GB" sz="1100" dirty="0">
                <a:solidFill>
                  <a:schemeClr val="tx1"/>
                </a:solidFill>
              </a:rPr>
              <a:t>, K. (2016). Pattern recognition: invariance learning in convolutional auto encoder network. </a:t>
            </a:r>
            <a:r>
              <a:rPr lang="en-GB" sz="1100" i="1" dirty="0">
                <a:solidFill>
                  <a:schemeClr val="tx1"/>
                </a:solidFill>
              </a:rPr>
              <a:t>International Journal of Image, Graphics and Signal Processing</a:t>
            </a:r>
            <a:r>
              <a:rPr lang="en-GB" sz="1100" dirty="0">
                <a:solidFill>
                  <a:schemeClr val="tx1"/>
                </a:solidFill>
              </a:rPr>
              <a:t>, </a:t>
            </a:r>
            <a:r>
              <a:rPr lang="en-GB" sz="1100" i="1" dirty="0">
                <a:solidFill>
                  <a:schemeClr val="tx1"/>
                </a:solidFill>
              </a:rPr>
              <a:t>8</a:t>
            </a:r>
            <a:r>
              <a:rPr lang="en-GB" sz="1100" dirty="0">
                <a:solidFill>
                  <a:schemeClr val="tx1"/>
                </a:solidFill>
              </a:rPr>
              <a:t>(3), 19</a:t>
            </a:r>
          </a:p>
          <a:p>
            <a:pPr lvl="0"/>
            <a:endParaRPr lang="en" sz="1100" dirty="0">
              <a:solidFill>
                <a:schemeClr val="tx1"/>
              </a:solidFill>
              <a:latin typeface="Proxima Nova" panose="020B0604020202020204" charset="0"/>
            </a:endParaRPr>
          </a:p>
          <a:p>
            <a:endParaRPr lang="en-GB" sz="1100" dirty="0">
              <a:solidFill>
                <a:schemeClr val="tx1"/>
              </a:solidFill>
            </a:endParaRPr>
          </a:p>
          <a:p>
            <a:endParaRPr lang="en-GB" sz="1100" dirty="0">
              <a:solidFill>
                <a:schemeClr val="tx1"/>
              </a:solidFill>
            </a:endParaRPr>
          </a:p>
          <a:p>
            <a:pPr lvl="0"/>
            <a:endParaRPr lang="en" sz="1100" dirty="0">
              <a:solidFill>
                <a:schemeClr val="tx1"/>
              </a:solidFill>
              <a:latin typeface="Proxima Nova" panose="020B0604020202020204" charset="0"/>
              <a:ea typeface="Arial"/>
              <a:cs typeface="Arial"/>
              <a:sym typeface="Arial"/>
            </a:endParaRPr>
          </a:p>
          <a:p>
            <a:endParaRPr lang="en-GB" sz="11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35</a:t>
            </a:fld>
            <a:endParaRPr lang="en"/>
          </a:p>
        </p:txBody>
      </p:sp>
    </p:spTree>
    <p:extLst>
      <p:ext uri="{BB962C8B-B14F-4D97-AF65-F5344CB8AC3E}">
        <p14:creationId xmlns:p14="http://schemas.microsoft.com/office/powerpoint/2010/main" val="1003984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References</a:t>
            </a:r>
            <a:endParaRPr lang="en-GB" dirty="0"/>
          </a:p>
        </p:txBody>
      </p:sp>
      <p:sp>
        <p:nvSpPr>
          <p:cNvPr id="3" name="Text Placeholder 2"/>
          <p:cNvSpPr>
            <a:spLocks noGrp="1"/>
          </p:cNvSpPr>
          <p:nvPr>
            <p:ph type="body" idx="1"/>
          </p:nvPr>
        </p:nvSpPr>
        <p:spPr/>
        <p:txBody>
          <a:bodyPr/>
          <a:lstStyle/>
          <a:p>
            <a:pPr lvl="0"/>
            <a:r>
              <a:rPr lang="en-GB" sz="1100" dirty="0" err="1">
                <a:solidFill>
                  <a:schemeClr val="tx1"/>
                </a:solidFill>
                <a:latin typeface="Proxima Nova" panose="020B0604020202020204" charset="0"/>
              </a:rPr>
              <a:t>Patil</a:t>
            </a:r>
            <a:r>
              <a:rPr lang="en-GB" sz="1100" dirty="0">
                <a:solidFill>
                  <a:schemeClr val="tx1"/>
                </a:solidFill>
                <a:latin typeface="Proxima Nova" panose="020B0604020202020204" charset="0"/>
              </a:rPr>
              <a:t>, V., &amp; </a:t>
            </a:r>
            <a:r>
              <a:rPr lang="en-GB" sz="1100" dirty="0" err="1">
                <a:solidFill>
                  <a:schemeClr val="tx1"/>
                </a:solidFill>
                <a:latin typeface="Proxima Nova" panose="020B0604020202020204" charset="0"/>
              </a:rPr>
              <a:t>Shimpi</a:t>
            </a:r>
            <a:r>
              <a:rPr lang="en-GB" sz="1100" dirty="0">
                <a:solidFill>
                  <a:schemeClr val="tx1"/>
                </a:solidFill>
                <a:latin typeface="Proxima Nova" panose="020B0604020202020204" charset="0"/>
              </a:rPr>
              <a:t>, S. (2011). Handwritten English character recognition using neural network. Elixir </a:t>
            </a:r>
            <a:r>
              <a:rPr lang="en-GB" sz="1100" dirty="0" err="1">
                <a:solidFill>
                  <a:schemeClr val="tx1"/>
                </a:solidFill>
                <a:latin typeface="Proxima Nova" panose="020B0604020202020204" charset="0"/>
              </a:rPr>
              <a:t>Comput</a:t>
            </a:r>
            <a:r>
              <a:rPr lang="en-GB" sz="1100" dirty="0">
                <a:solidFill>
                  <a:schemeClr val="tx1"/>
                </a:solidFill>
                <a:latin typeface="Proxima Nova" panose="020B0604020202020204" charset="0"/>
              </a:rPr>
              <a:t> </a:t>
            </a:r>
            <a:r>
              <a:rPr lang="en-GB" sz="1100" dirty="0" err="1">
                <a:solidFill>
                  <a:schemeClr val="tx1"/>
                </a:solidFill>
                <a:latin typeface="Proxima Nova" panose="020B0604020202020204" charset="0"/>
              </a:rPr>
              <a:t>Sci</a:t>
            </a:r>
            <a:r>
              <a:rPr lang="en-GB" sz="1100" dirty="0">
                <a:solidFill>
                  <a:schemeClr val="tx1"/>
                </a:solidFill>
                <a:latin typeface="Proxima Nova" panose="020B0604020202020204" charset="0"/>
              </a:rPr>
              <a:t> </a:t>
            </a:r>
            <a:r>
              <a:rPr lang="en-GB" sz="1100" dirty="0" err="1">
                <a:solidFill>
                  <a:schemeClr val="tx1"/>
                </a:solidFill>
                <a:latin typeface="Proxima Nova" panose="020B0604020202020204" charset="0"/>
              </a:rPr>
              <a:t>Eng</a:t>
            </a:r>
            <a:r>
              <a:rPr lang="en-GB" sz="1100" dirty="0">
                <a:solidFill>
                  <a:schemeClr val="tx1"/>
                </a:solidFill>
                <a:latin typeface="Proxima Nova" panose="020B0604020202020204" charset="0"/>
              </a:rPr>
              <a:t>, 41, 5587-5591.</a:t>
            </a:r>
            <a:endParaRPr lang="en" sz="1100" dirty="0" smtClean="0">
              <a:solidFill>
                <a:schemeClr val="tx1"/>
              </a:solidFill>
              <a:latin typeface="Proxima Nova" panose="020B0604020202020204" charset="0"/>
            </a:endParaRPr>
          </a:p>
          <a:p>
            <a:pPr lvl="0"/>
            <a:r>
              <a:rPr lang="en" sz="1100" dirty="0" smtClean="0">
                <a:solidFill>
                  <a:schemeClr val="tx1"/>
                </a:solidFill>
                <a:latin typeface="Proxima Nova" panose="020B0604020202020204" charset="0"/>
              </a:rPr>
              <a:t>Raina</a:t>
            </a:r>
            <a:r>
              <a:rPr lang="en" sz="1100" dirty="0">
                <a:solidFill>
                  <a:schemeClr val="tx1"/>
                </a:solidFill>
                <a:latin typeface="Proxima Nova" panose="020B0604020202020204" charset="0"/>
              </a:rPr>
              <a:t>, R., Madhavan, A., &amp; Ng, A. Y. (2009, June). Large-scale deep unsupervised learning using graphics processors. In Proceedings of the 26th annual international conference on machine learning (pp. 873-880). ACM</a:t>
            </a:r>
            <a:r>
              <a:rPr lang="en" sz="1100" dirty="0" smtClean="0">
                <a:solidFill>
                  <a:schemeClr val="tx1"/>
                </a:solidFill>
                <a:latin typeface="Proxima Nova" panose="020B0604020202020204" charset="0"/>
              </a:rPr>
              <a:t>.</a:t>
            </a:r>
            <a:endParaRPr lang="en-GB" sz="1100" dirty="0" smtClean="0">
              <a:solidFill>
                <a:schemeClr val="tx1"/>
              </a:solidFill>
            </a:endParaRPr>
          </a:p>
          <a:p>
            <a:r>
              <a:rPr lang="en-GB" sz="1100" dirty="0" err="1" smtClean="0">
                <a:solidFill>
                  <a:schemeClr val="tx1"/>
                </a:solidFill>
              </a:rPr>
              <a:t>Sermanet</a:t>
            </a:r>
            <a:r>
              <a:rPr lang="en-GB" sz="1100" dirty="0">
                <a:solidFill>
                  <a:schemeClr val="tx1"/>
                </a:solidFill>
              </a:rPr>
              <a:t>, P., </a:t>
            </a:r>
            <a:r>
              <a:rPr lang="en-GB" sz="1100" dirty="0" err="1">
                <a:solidFill>
                  <a:schemeClr val="tx1"/>
                </a:solidFill>
              </a:rPr>
              <a:t>Chintala</a:t>
            </a:r>
            <a:r>
              <a:rPr lang="en-GB" sz="1100" dirty="0">
                <a:solidFill>
                  <a:schemeClr val="tx1"/>
                </a:solidFill>
              </a:rPr>
              <a:t>, S., &amp; </a:t>
            </a:r>
            <a:r>
              <a:rPr lang="en-GB" sz="1100" dirty="0" err="1">
                <a:solidFill>
                  <a:schemeClr val="tx1"/>
                </a:solidFill>
              </a:rPr>
              <a:t>LeCun</a:t>
            </a:r>
            <a:r>
              <a:rPr lang="en-GB" sz="1100" dirty="0">
                <a:solidFill>
                  <a:schemeClr val="tx1"/>
                </a:solidFill>
              </a:rPr>
              <a:t>, Y. (2012, November). Convolutional neural networks applied to house numbers digit classification. In </a:t>
            </a:r>
            <a:r>
              <a:rPr lang="en-GB" sz="1100" i="1" dirty="0">
                <a:solidFill>
                  <a:schemeClr val="tx1"/>
                </a:solidFill>
              </a:rPr>
              <a:t>Pattern Recognition (ICPR), 2012 21st International Conference on</a:t>
            </a:r>
            <a:r>
              <a:rPr lang="en-GB" sz="1100" dirty="0">
                <a:solidFill>
                  <a:schemeClr val="tx1"/>
                </a:solidFill>
              </a:rPr>
              <a:t> (pp. 3288-3291). IEEE</a:t>
            </a:r>
            <a:r>
              <a:rPr lang="en-GB" sz="1100" dirty="0" smtClean="0">
                <a:solidFill>
                  <a:schemeClr val="tx1"/>
                </a:solidFill>
              </a:rPr>
              <a:t>..</a:t>
            </a:r>
          </a:p>
          <a:p>
            <a:r>
              <a:rPr lang="en-US" sz="1100" dirty="0" err="1">
                <a:solidFill>
                  <a:schemeClr val="tx1"/>
                </a:solidFill>
              </a:rPr>
              <a:t>Szegedy</a:t>
            </a:r>
            <a:r>
              <a:rPr lang="en-US" sz="1100" dirty="0">
                <a:solidFill>
                  <a:schemeClr val="tx1"/>
                </a:solidFill>
              </a:rPr>
              <a:t>, C., </a:t>
            </a:r>
            <a:r>
              <a:rPr lang="en-US" sz="1100" dirty="0" err="1">
                <a:solidFill>
                  <a:schemeClr val="tx1"/>
                </a:solidFill>
              </a:rPr>
              <a:t>Ioffe</a:t>
            </a:r>
            <a:r>
              <a:rPr lang="en-US" sz="1100" dirty="0">
                <a:solidFill>
                  <a:schemeClr val="tx1"/>
                </a:solidFill>
              </a:rPr>
              <a:t>, S., </a:t>
            </a:r>
            <a:r>
              <a:rPr lang="en-US" sz="1100" dirty="0" err="1">
                <a:solidFill>
                  <a:schemeClr val="tx1"/>
                </a:solidFill>
              </a:rPr>
              <a:t>Vanhoucke</a:t>
            </a:r>
            <a:r>
              <a:rPr lang="en-US" sz="1100" dirty="0">
                <a:solidFill>
                  <a:schemeClr val="tx1"/>
                </a:solidFill>
              </a:rPr>
              <a:t>, V., &amp; </a:t>
            </a:r>
            <a:r>
              <a:rPr lang="en-US" sz="1100" dirty="0" err="1">
                <a:solidFill>
                  <a:schemeClr val="tx1"/>
                </a:solidFill>
              </a:rPr>
              <a:t>Alemi</a:t>
            </a:r>
            <a:r>
              <a:rPr lang="en-US" sz="1100" dirty="0">
                <a:solidFill>
                  <a:schemeClr val="tx1"/>
                </a:solidFill>
              </a:rPr>
              <a:t>, A. (2016). Inception-v4, inception-</a:t>
            </a:r>
            <a:r>
              <a:rPr lang="en-US" sz="1100" dirty="0" err="1">
                <a:solidFill>
                  <a:schemeClr val="tx1"/>
                </a:solidFill>
              </a:rPr>
              <a:t>resnet</a:t>
            </a:r>
            <a:r>
              <a:rPr lang="en-US" sz="1100" dirty="0">
                <a:solidFill>
                  <a:schemeClr val="tx1"/>
                </a:solidFill>
              </a:rPr>
              <a:t> and the impact of residual connections on learning. </a:t>
            </a:r>
            <a:r>
              <a:rPr lang="en-US" sz="1100" dirty="0" err="1">
                <a:solidFill>
                  <a:schemeClr val="tx1"/>
                </a:solidFill>
              </a:rPr>
              <a:t>arXiv</a:t>
            </a:r>
            <a:r>
              <a:rPr lang="en-US" sz="1100" dirty="0">
                <a:solidFill>
                  <a:schemeClr val="tx1"/>
                </a:solidFill>
              </a:rPr>
              <a:t> preprint arXiv:1602.07261.</a:t>
            </a:r>
            <a:endParaRPr lang="en-GB" sz="1100" dirty="0" smtClean="0">
              <a:solidFill>
                <a:schemeClr val="tx1"/>
              </a:solidFill>
            </a:endParaRPr>
          </a:p>
          <a:p>
            <a:pPr lvl="0"/>
            <a:r>
              <a:rPr lang="en" sz="1100" dirty="0" smtClean="0">
                <a:solidFill>
                  <a:schemeClr val="tx1"/>
                </a:solidFill>
                <a:latin typeface="Proxima Nova" panose="020B0604020202020204" charset="0"/>
              </a:rPr>
              <a:t>Weyand</a:t>
            </a:r>
            <a:r>
              <a:rPr lang="en" sz="1100" dirty="0">
                <a:solidFill>
                  <a:schemeClr val="tx1"/>
                </a:solidFill>
                <a:latin typeface="Proxima Nova" panose="020B0604020202020204" charset="0"/>
              </a:rPr>
              <a:t>, T., Kostrikov, I., &amp; Philbin, J. (2016). Planet-photo geolocation with convolutional neural networks. arXiv preprint arXiv:1602.05314</a:t>
            </a:r>
            <a:r>
              <a:rPr lang="en" sz="1100" dirty="0" smtClean="0">
                <a:solidFill>
                  <a:schemeClr val="tx1"/>
                </a:solidFill>
                <a:latin typeface="Proxima Nova" panose="020B0604020202020204" charset="0"/>
              </a:rPr>
              <a:t>.</a:t>
            </a:r>
          </a:p>
          <a:p>
            <a:r>
              <a:rPr lang="en-US" sz="1100" dirty="0">
                <a:solidFill>
                  <a:schemeClr val="tx1"/>
                </a:solidFill>
              </a:rPr>
              <a:t>Wang, T., Wu, D. J., Coates, A., &amp; Ng, A. Y. (2012, November). End-to-end text recognition with convolutional neural networks. In </a:t>
            </a:r>
            <a:r>
              <a:rPr lang="en-US" sz="1100" i="1" dirty="0">
                <a:solidFill>
                  <a:schemeClr val="tx1"/>
                </a:solidFill>
              </a:rPr>
              <a:t>Pattern Recognition (ICPR), 2012 21st International Conference on</a:t>
            </a:r>
            <a:r>
              <a:rPr lang="en-US" sz="1100" dirty="0">
                <a:solidFill>
                  <a:schemeClr val="tx1"/>
                </a:solidFill>
              </a:rPr>
              <a:t> (pp. 3304-3308). IEEE.</a:t>
            </a:r>
          </a:p>
          <a:p>
            <a:pPr lvl="0"/>
            <a:endParaRPr lang="en" sz="1100" dirty="0">
              <a:solidFill>
                <a:schemeClr val="tx1"/>
              </a:solidFill>
              <a:latin typeface="Proxima Nova" panose="020B0604020202020204" charset="0"/>
            </a:endParaRPr>
          </a:p>
          <a:p>
            <a:endParaRPr lang="en-GB" sz="1100" dirty="0">
              <a:solidFill>
                <a:schemeClr val="tx1"/>
              </a:solidFill>
            </a:endParaRPr>
          </a:p>
          <a:p>
            <a:endParaRPr lang="en-GB" sz="1100" dirty="0">
              <a:solidFill>
                <a:schemeClr val="tx1"/>
              </a:solidFill>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36</a:t>
            </a:fld>
            <a:endParaRPr lang="en"/>
          </a:p>
        </p:txBody>
      </p:sp>
    </p:spTree>
    <p:extLst>
      <p:ext uri="{BB962C8B-B14F-4D97-AF65-F5344CB8AC3E}">
        <p14:creationId xmlns:p14="http://schemas.microsoft.com/office/powerpoint/2010/main" val="7260458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sz="3600"/>
              <a:t>Acknowledgments</a:t>
            </a:r>
          </a:p>
        </p:txBody>
      </p:sp>
      <p:sp>
        <p:nvSpPr>
          <p:cNvPr id="432" name="Shape 432"/>
          <p:cNvSpPr txBox="1">
            <a:spLocks noGrp="1"/>
          </p:cNvSpPr>
          <p:nvPr>
            <p:ph type="body" idx="1"/>
          </p:nvPr>
        </p:nvSpPr>
        <p:spPr>
          <a:xfrm>
            <a:off x="311700" y="1396375"/>
            <a:ext cx="8520600" cy="3172500"/>
          </a:xfrm>
          <a:prstGeom prst="rect">
            <a:avLst/>
          </a:prstGeom>
        </p:spPr>
        <p:txBody>
          <a:bodyPr lIns="91425" tIns="91425" rIns="91425" bIns="91425" anchor="t" anchorCtr="0">
            <a:noAutofit/>
          </a:bodyPr>
          <a:lstStyle/>
          <a:p>
            <a:pPr lvl="0" algn="just" rtl="0">
              <a:lnSpc>
                <a:spcPct val="150000"/>
              </a:lnSpc>
              <a:spcBef>
                <a:spcPts val="0"/>
              </a:spcBef>
              <a:spcAft>
                <a:spcPts val="0"/>
              </a:spcAft>
              <a:buNone/>
            </a:pPr>
            <a:r>
              <a:rPr lang="en" sz="1500" dirty="0"/>
              <a:t>I wish to express my sincere gratitude to God who by Inspiration gave me this topic.</a:t>
            </a:r>
          </a:p>
          <a:p>
            <a:pPr lvl="0" algn="just" rtl="0">
              <a:lnSpc>
                <a:spcPct val="150000"/>
              </a:lnSpc>
              <a:spcBef>
                <a:spcPts val="0"/>
              </a:spcBef>
              <a:spcAft>
                <a:spcPts val="0"/>
              </a:spcAft>
              <a:buNone/>
            </a:pPr>
            <a:endParaRPr sz="1500" dirty="0"/>
          </a:p>
          <a:p>
            <a:pPr lvl="0" algn="just" rtl="0">
              <a:lnSpc>
                <a:spcPct val="150000"/>
              </a:lnSpc>
              <a:spcBef>
                <a:spcPts val="0"/>
              </a:spcBef>
              <a:spcAft>
                <a:spcPts val="0"/>
              </a:spcAft>
              <a:buNone/>
            </a:pPr>
            <a:r>
              <a:rPr lang="en" sz="1500" dirty="0"/>
              <a:t>I sincerely thank Professor Sanjay Misra for the guidance and encouragement in carrying out the research </a:t>
            </a:r>
            <a:r>
              <a:rPr lang="en" sz="1500" dirty="0" smtClean="0"/>
              <a:t>work</a:t>
            </a:r>
            <a:r>
              <a:rPr lang="en" sz="1500" dirty="0"/>
              <a:t> </a:t>
            </a:r>
            <a:r>
              <a:rPr lang="en" sz="1500" dirty="0" smtClean="0"/>
              <a:t>as well as Mr Wole Adewunmi and Miss Olaperi Sowunmi for the helps.</a:t>
            </a:r>
          </a:p>
          <a:p>
            <a:pPr lvl="0" algn="just" rtl="0">
              <a:lnSpc>
                <a:spcPct val="150000"/>
              </a:lnSpc>
              <a:spcBef>
                <a:spcPts val="0"/>
              </a:spcBef>
              <a:spcAft>
                <a:spcPts val="0"/>
              </a:spcAft>
              <a:buNone/>
            </a:pPr>
            <a:endParaRPr lang="en" sz="1500" dirty="0" smtClean="0"/>
          </a:p>
          <a:p>
            <a:pPr lvl="0" algn="just" rtl="0">
              <a:lnSpc>
                <a:spcPct val="150000"/>
              </a:lnSpc>
              <a:spcBef>
                <a:spcPts val="0"/>
              </a:spcBef>
              <a:spcAft>
                <a:spcPts val="0"/>
              </a:spcAft>
              <a:buNone/>
            </a:pPr>
            <a:r>
              <a:rPr lang="en" sz="1500" dirty="0" smtClean="0"/>
              <a:t>I </a:t>
            </a:r>
            <a:r>
              <a:rPr lang="en" sz="1500" dirty="0"/>
              <a:t>wish to express my gratitude to Dr</a:t>
            </a:r>
            <a:r>
              <a:rPr lang="en" sz="1500" dirty="0" smtClean="0"/>
              <a:t>. (Mrs) Oladipupo and the PG co-ordinator Dr Oyelade </a:t>
            </a:r>
            <a:r>
              <a:rPr lang="en-GB" sz="1500" dirty="0" smtClean="0"/>
              <a:t>as well as the </a:t>
            </a:r>
            <a:r>
              <a:rPr lang="en" sz="1500" dirty="0" smtClean="0"/>
              <a:t>management </a:t>
            </a:r>
            <a:r>
              <a:rPr lang="en" sz="1500" dirty="0"/>
              <a:t>of Covenant University for this platform to share ideas and push humanity forward</a:t>
            </a:r>
            <a:r>
              <a:rPr lang="en" sz="1500" dirty="0" smtClean="0"/>
              <a:t>.</a:t>
            </a:r>
          </a:p>
          <a:p>
            <a:pPr lvl="0" algn="just" rtl="0">
              <a:lnSpc>
                <a:spcPct val="150000"/>
              </a:lnSpc>
              <a:spcBef>
                <a:spcPts val="0"/>
              </a:spcBef>
              <a:spcAft>
                <a:spcPts val="0"/>
              </a:spcAft>
              <a:buNone/>
            </a:pPr>
            <a:endParaRPr lang="en" sz="1500" dirty="0"/>
          </a:p>
          <a:p>
            <a:pPr lvl="0" algn="just" rtl="0">
              <a:lnSpc>
                <a:spcPct val="150000"/>
              </a:lnSpc>
              <a:spcBef>
                <a:spcPts val="0"/>
              </a:spcBef>
              <a:spcAft>
                <a:spcPts val="0"/>
              </a:spcAft>
              <a:buNone/>
            </a:pPr>
            <a:r>
              <a:rPr lang="en" sz="1500" dirty="0" smtClean="0"/>
              <a:t>And to my family, friends and everyone present here today.</a:t>
            </a:r>
            <a:endParaRPr sz="1500" dirty="0"/>
          </a:p>
          <a:p>
            <a:pPr lvl="0" rtl="0">
              <a:spcBef>
                <a:spcPts val="0"/>
              </a:spcBef>
              <a:buNone/>
            </a:pPr>
            <a:endParaRPr sz="1500"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37</a:t>
            </a:fld>
            <a:endParaRPr lang="e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38</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729573" cy="5047180"/>
          </a:xfrm>
          <a:prstGeom prst="rect">
            <a:avLst/>
          </a:prstGeom>
        </p:spPr>
      </p:pic>
    </p:spTree>
    <p:extLst>
      <p:ext uri="{BB962C8B-B14F-4D97-AF65-F5344CB8AC3E}">
        <p14:creationId xmlns:p14="http://schemas.microsoft.com/office/powerpoint/2010/main" val="3557490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 cont</a:t>
            </a:r>
            <a:endParaRPr lang="en-GB" dirty="0"/>
          </a:p>
        </p:txBody>
      </p:sp>
      <p:sp>
        <p:nvSpPr>
          <p:cNvPr id="3" name="Text Placeholder 2"/>
          <p:cNvSpPr>
            <a:spLocks noGrp="1"/>
          </p:cNvSpPr>
          <p:nvPr>
            <p:ph type="body" idx="1"/>
          </p:nvPr>
        </p:nvSpPr>
        <p:spPr/>
        <p:txBody>
          <a:bodyPr/>
          <a:lstStyle/>
          <a:p>
            <a:r>
              <a:rPr lang="en-GB" smtClean="0"/>
              <a:t>Two types of character recognition systems : </a:t>
            </a:r>
            <a:r>
              <a:rPr lang="en-GB" b="1" smtClean="0"/>
              <a:t>Online</a:t>
            </a:r>
            <a:r>
              <a:rPr lang="en-GB" smtClean="0"/>
              <a:t> and </a:t>
            </a:r>
            <a:r>
              <a:rPr lang="en-GB" b="1" smtClean="0"/>
              <a:t>Offline</a:t>
            </a:r>
            <a:r>
              <a:rPr lang="en-GB" smtClean="0"/>
              <a:t> recognition (Ajao et al., 2014)</a:t>
            </a:r>
            <a:endParaRPr lang="en-GB" dirty="0" smtClean="0"/>
          </a:p>
          <a:p>
            <a:pPr marL="285750" indent="-285750">
              <a:buFont typeface="Wingdings" panose="05000000000000000000" pitchFamily="2" charset="2"/>
              <a:buChar char="Ø"/>
            </a:pPr>
            <a:r>
              <a:rPr lang="en-GB" b="1" smtClean="0"/>
              <a:t>Online</a:t>
            </a:r>
            <a:r>
              <a:rPr lang="en-GB" smtClean="0"/>
              <a:t>: </a:t>
            </a:r>
            <a:r>
              <a:rPr lang="en-US"/>
              <a:t>recognizes character patterns captured from a pen-based or touch-based input device</a:t>
            </a:r>
            <a:endParaRPr lang="en-GB" smtClean="0"/>
          </a:p>
          <a:p>
            <a:endParaRPr lang="en-GB" dirty="0" smtClean="0"/>
          </a:p>
          <a:p>
            <a:pPr marL="285750" indent="-285750">
              <a:buFont typeface="Wingdings" panose="05000000000000000000" pitchFamily="2" charset="2"/>
              <a:buChar char="Ø"/>
            </a:pPr>
            <a:r>
              <a:rPr lang="en-GB" b="1" smtClean="0"/>
              <a:t>Offline</a:t>
            </a:r>
            <a:r>
              <a:rPr lang="en-GB" smtClean="0"/>
              <a:t>: </a:t>
            </a:r>
            <a:r>
              <a:rPr lang="en-US"/>
              <a:t>recognizes character patterns captured from a scanner or a camera device as two dimensional images</a:t>
            </a:r>
            <a:endParaRPr lang="en-GB"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a:t>
            </a:fld>
            <a:endParaRPr lang="en"/>
          </a:p>
        </p:txBody>
      </p:sp>
    </p:spTree>
    <p:extLst>
      <p:ext uri="{BB962C8B-B14F-4D97-AF65-F5344CB8AC3E}">
        <p14:creationId xmlns:p14="http://schemas.microsoft.com/office/powerpoint/2010/main" val="4033903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smtClean="0"/>
              <a:t>Introduction cont</a:t>
            </a:r>
            <a:endParaRPr lang="en" dirty="0"/>
          </a:p>
        </p:txBody>
      </p:sp>
      <p:sp>
        <p:nvSpPr>
          <p:cNvPr id="278" name="Shape 27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GB" smtClean="0"/>
              <a:t>Deep learning architecture</a:t>
            </a:r>
            <a:endParaRPr dirty="0"/>
          </a:p>
          <a:p>
            <a:pPr lvl="0" rtl="0">
              <a:spcBef>
                <a:spcPts val="0"/>
              </a:spcBef>
              <a:buNone/>
            </a:pPr>
            <a:endParaRPr dirty="0"/>
          </a:p>
          <a:p>
            <a:pPr lvl="0">
              <a:spcBef>
                <a:spcPts val="0"/>
              </a:spcBef>
              <a:buNone/>
            </a:pPr>
            <a:endParaRPr dirty="0"/>
          </a:p>
        </p:txBody>
      </p:sp>
      <p:pic>
        <p:nvPicPr>
          <p:cNvPr id="279" name="Shape 279"/>
          <p:cNvPicPr preferRelativeResize="0"/>
          <p:nvPr/>
        </p:nvPicPr>
        <p:blipFill>
          <a:blip r:embed="rId3">
            <a:alphaModFix/>
          </a:blip>
          <a:stretch>
            <a:fillRect/>
          </a:stretch>
        </p:blipFill>
        <p:spPr>
          <a:xfrm>
            <a:off x="1181528" y="1890445"/>
            <a:ext cx="5938222" cy="1533780"/>
          </a:xfrm>
          <a:prstGeom prst="rect">
            <a:avLst/>
          </a:prstGeom>
          <a:noFill/>
          <a:ln>
            <a:noFill/>
          </a:ln>
        </p:spPr>
      </p:pic>
      <p:pic>
        <p:nvPicPr>
          <p:cNvPr id="280" name="Shape 280"/>
          <p:cNvPicPr preferRelativeResize="0"/>
          <p:nvPr/>
        </p:nvPicPr>
        <p:blipFill>
          <a:blip r:embed="rId4">
            <a:alphaModFix/>
          </a:blip>
          <a:stretch>
            <a:fillRect/>
          </a:stretch>
        </p:blipFill>
        <p:spPr>
          <a:xfrm>
            <a:off x="1273995" y="3236360"/>
            <a:ext cx="5798129" cy="1542202"/>
          </a:xfrm>
          <a:prstGeom prst="rect">
            <a:avLst/>
          </a:prstGeom>
          <a:noFill/>
          <a:ln>
            <a:noFill/>
          </a:ln>
        </p:spPr>
      </p:pic>
      <p:sp>
        <p:nvSpPr>
          <p:cNvPr id="281" name="Shape 281"/>
          <p:cNvSpPr txBox="1"/>
          <p:nvPr/>
        </p:nvSpPr>
        <p:spPr>
          <a:xfrm>
            <a:off x="114038" y="4568875"/>
            <a:ext cx="6584474" cy="302400"/>
          </a:xfrm>
          <a:prstGeom prst="rect">
            <a:avLst/>
          </a:prstGeom>
          <a:noFill/>
          <a:ln>
            <a:noFill/>
          </a:ln>
        </p:spPr>
        <p:txBody>
          <a:bodyPr lIns="91425" tIns="91425" rIns="91425" bIns="91425" anchor="ctr" anchorCtr="0">
            <a:noAutofit/>
          </a:bodyPr>
          <a:lstStyle/>
          <a:p>
            <a:pPr lvl="0" rtl="0">
              <a:spcBef>
                <a:spcPts val="0"/>
              </a:spcBef>
              <a:buNone/>
            </a:pPr>
            <a:r>
              <a:rPr lang="en" dirty="0">
                <a:latin typeface="Proxima Nova" panose="020B0604020202020204" charset="0"/>
              </a:rPr>
              <a:t>Figure </a:t>
            </a:r>
            <a:r>
              <a:rPr lang="en" dirty="0" smtClean="0">
                <a:latin typeface="Proxima Nova" panose="020B0604020202020204" charset="0"/>
              </a:rPr>
              <a:t>1: Traditional machine-learning architecture and deep </a:t>
            </a:r>
            <a:r>
              <a:rPr lang="en" dirty="0">
                <a:latin typeface="Proxima Nova" panose="020B0604020202020204" charset="0"/>
              </a:rPr>
              <a:t>l</a:t>
            </a:r>
            <a:r>
              <a:rPr lang="en" dirty="0" smtClean="0">
                <a:latin typeface="Proxima Nova" panose="020B0604020202020204" charset="0"/>
              </a:rPr>
              <a:t>earning architecture</a:t>
            </a:r>
            <a:endParaRPr lang="en" dirty="0">
              <a:latin typeface="Proxima Nova" panose="020B0604020202020204" charset="0"/>
            </a:endParaRPr>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5</a:t>
            </a:fld>
            <a:endParaRPr lang="en"/>
          </a:p>
        </p:txBody>
      </p:sp>
      <p:sp>
        <p:nvSpPr>
          <p:cNvPr id="3" name="Rectangle 2"/>
          <p:cNvSpPr/>
          <p:nvPr/>
        </p:nvSpPr>
        <p:spPr>
          <a:xfrm>
            <a:off x="1109609" y="4834811"/>
            <a:ext cx="7637197" cy="261610"/>
          </a:xfrm>
          <a:prstGeom prst="rect">
            <a:avLst/>
          </a:prstGeom>
        </p:spPr>
        <p:txBody>
          <a:bodyPr wrap="square">
            <a:spAutoFit/>
          </a:bodyPr>
          <a:lstStyle/>
          <a:p>
            <a:pPr lvl="0"/>
            <a:r>
              <a:rPr lang="en" sz="1100" b="1" dirty="0">
                <a:latin typeface="Proxima Nova" panose="020B0604020202020204" charset="0"/>
              </a:rPr>
              <a:t>Source: http://www.slideshare.net/LuMa921/deep-learning-the-past-present-and-future-of-artificial-intelligence</a:t>
            </a:r>
          </a:p>
        </p:txBody>
      </p:sp>
    </p:spTree>
    <p:extLst>
      <p:ext uri="{BB962C8B-B14F-4D97-AF65-F5344CB8AC3E}">
        <p14:creationId xmlns:p14="http://schemas.microsoft.com/office/powerpoint/2010/main" val="1270613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Deep Learning - Architecture</a:t>
            </a:r>
          </a:p>
        </p:txBody>
      </p:sp>
      <p:sp>
        <p:nvSpPr>
          <p:cNvPr id="287" name="Shape 28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A deep neural network consists of a hierarchy of layers, whereby each layer transforms the input data into more abstract representations (e.g. edge -&gt; nose -&gt; face). The output layer combines those features to make predictions</a:t>
            </a:r>
          </a:p>
        </p:txBody>
      </p:sp>
      <p:pic>
        <p:nvPicPr>
          <p:cNvPr id="288" name="Shape 288"/>
          <p:cNvPicPr preferRelativeResize="0"/>
          <p:nvPr/>
        </p:nvPicPr>
        <p:blipFill>
          <a:blip r:embed="rId3">
            <a:alphaModFix/>
          </a:blip>
          <a:stretch>
            <a:fillRect/>
          </a:stretch>
        </p:blipFill>
        <p:spPr>
          <a:xfrm>
            <a:off x="996593" y="2196407"/>
            <a:ext cx="6240265" cy="2484479"/>
          </a:xfrm>
          <a:prstGeom prst="rect">
            <a:avLst/>
          </a:prstGeom>
          <a:noFill/>
          <a:ln>
            <a:noFill/>
          </a:ln>
        </p:spPr>
      </p:pic>
      <p:sp>
        <p:nvSpPr>
          <p:cNvPr id="289" name="Shape 289"/>
          <p:cNvSpPr txBox="1"/>
          <p:nvPr/>
        </p:nvSpPr>
        <p:spPr>
          <a:xfrm>
            <a:off x="143838" y="4775227"/>
            <a:ext cx="9084900" cy="350700"/>
          </a:xfrm>
          <a:prstGeom prst="rect">
            <a:avLst/>
          </a:prstGeom>
          <a:noFill/>
          <a:ln>
            <a:noFill/>
          </a:ln>
        </p:spPr>
        <p:txBody>
          <a:bodyPr lIns="91425" tIns="91425" rIns="91425" bIns="91425" anchor="ctr" anchorCtr="0">
            <a:noAutofit/>
          </a:bodyPr>
          <a:lstStyle/>
          <a:p>
            <a:pPr lvl="0" rtl="0">
              <a:spcBef>
                <a:spcPts val="0"/>
              </a:spcBef>
              <a:buNone/>
            </a:pPr>
            <a:r>
              <a:rPr lang="en" sz="1200" dirty="0">
                <a:latin typeface="Proxima Nova"/>
                <a:ea typeface="Proxima Nova"/>
                <a:cs typeface="Proxima Nova"/>
                <a:sym typeface="Proxima Nova"/>
              </a:rPr>
              <a:t>Source: https://cloud.google.com/blog/big-data/2016/07/understanding-neural-networks-with-tensorflow-playground</a:t>
            </a:r>
          </a:p>
        </p:txBody>
      </p:sp>
      <p:sp>
        <p:nvSpPr>
          <p:cNvPr id="290" name="Shape 290"/>
          <p:cNvSpPr txBox="1"/>
          <p:nvPr/>
        </p:nvSpPr>
        <p:spPr>
          <a:xfrm>
            <a:off x="143838" y="4568875"/>
            <a:ext cx="5884822" cy="224022"/>
          </a:xfrm>
          <a:prstGeom prst="rect">
            <a:avLst/>
          </a:prstGeom>
          <a:noFill/>
          <a:ln>
            <a:noFill/>
          </a:ln>
        </p:spPr>
        <p:txBody>
          <a:bodyPr lIns="91425" tIns="91425" rIns="91425" bIns="91425" anchor="ctr" anchorCtr="0">
            <a:noAutofit/>
          </a:bodyPr>
          <a:lstStyle/>
          <a:p>
            <a:pPr lvl="0" rtl="0">
              <a:spcBef>
                <a:spcPts val="0"/>
              </a:spcBef>
              <a:buNone/>
            </a:pPr>
            <a:r>
              <a:rPr lang="en" dirty="0">
                <a:latin typeface="Proxima Nova" panose="020B0604020202020204" charset="0"/>
              </a:rPr>
              <a:t>Figure </a:t>
            </a:r>
            <a:r>
              <a:rPr lang="en" dirty="0" smtClean="0">
                <a:latin typeface="Proxima Nova" panose="020B0604020202020204" charset="0"/>
              </a:rPr>
              <a:t>2: A deep neural network architecture for recognizing a cat photo</a:t>
            </a:r>
            <a:endParaRPr lang="en" dirty="0">
              <a:latin typeface="Proxima Nova" panose="020B0604020202020204" charset="0"/>
            </a:endParaRPr>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6</a:t>
            </a:fld>
            <a:endParaRPr lang="en"/>
          </a:p>
        </p:txBody>
      </p:sp>
    </p:spTree>
    <p:extLst>
      <p:ext uri="{BB962C8B-B14F-4D97-AF65-F5344CB8AC3E}">
        <p14:creationId xmlns:p14="http://schemas.microsoft.com/office/powerpoint/2010/main" val="1340269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90250" y="526350"/>
            <a:ext cx="5797500" cy="4090800"/>
          </a:xfrm>
          <a:prstGeom prst="rect">
            <a:avLst/>
          </a:prstGeom>
        </p:spPr>
        <p:txBody>
          <a:bodyPr lIns="91425" tIns="91425" rIns="91425" bIns="91425" anchor="ctr" anchorCtr="0">
            <a:noAutofit/>
          </a:bodyPr>
          <a:lstStyle/>
          <a:p>
            <a:pPr lvl="0" rtl="0">
              <a:spcBef>
                <a:spcPts val="0"/>
              </a:spcBef>
              <a:buNone/>
            </a:pPr>
            <a:r>
              <a:rPr lang="en" dirty="0" smtClean="0"/>
              <a:t>Literature Review</a:t>
            </a:r>
            <a:endParaRPr lang="en" dirty="0"/>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7</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Convolutional neural networks</a:t>
            </a:r>
            <a:endParaRPr lang="en-GB" dirty="0"/>
          </a:p>
        </p:txBody>
      </p:sp>
      <p:sp>
        <p:nvSpPr>
          <p:cNvPr id="3" name="Text Placeholder 2"/>
          <p:cNvSpPr>
            <a:spLocks noGrp="1"/>
          </p:cNvSpPr>
          <p:nvPr>
            <p:ph type="body" idx="1"/>
          </p:nvPr>
        </p:nvSpPr>
        <p:spPr/>
        <p:txBody>
          <a:bodyPr/>
          <a:lstStyle/>
          <a:p>
            <a:r>
              <a:rPr lang="en-GB" dirty="0"/>
              <a:t>A Convolutional Neural Network (</a:t>
            </a:r>
            <a:r>
              <a:rPr lang="en-GB" dirty="0" err="1"/>
              <a:t>ConvNet</a:t>
            </a:r>
            <a:r>
              <a:rPr lang="en-GB" dirty="0"/>
              <a:t>) consists of several layers which can be of three types: </a:t>
            </a:r>
            <a:r>
              <a:rPr lang="en-GB" b="1" dirty="0"/>
              <a:t>convolutional</a:t>
            </a:r>
            <a:r>
              <a:rPr lang="en-GB" dirty="0"/>
              <a:t>, </a:t>
            </a:r>
            <a:r>
              <a:rPr lang="en-GB" b="1" dirty="0"/>
              <a:t>pooling</a:t>
            </a:r>
            <a:r>
              <a:rPr lang="en-GB" dirty="0"/>
              <a:t> and </a:t>
            </a:r>
            <a:r>
              <a:rPr lang="en-GB" b="1" dirty="0"/>
              <a:t>full-connected layers.</a:t>
            </a:r>
          </a:p>
          <a:p>
            <a:endParaRPr lang="en-GB" dirty="0" smtClean="0"/>
          </a:p>
          <a:p>
            <a:endParaRPr lang="en-GB"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8</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266" y="2019719"/>
            <a:ext cx="6858957" cy="2210108"/>
          </a:xfrm>
          <a:prstGeom prst="rect">
            <a:avLst/>
          </a:prstGeom>
        </p:spPr>
      </p:pic>
      <p:sp>
        <p:nvSpPr>
          <p:cNvPr id="6" name="Rectangle 5"/>
          <p:cNvSpPr/>
          <p:nvPr/>
        </p:nvSpPr>
        <p:spPr>
          <a:xfrm>
            <a:off x="311700" y="4354436"/>
            <a:ext cx="7004885" cy="307777"/>
          </a:xfrm>
          <a:prstGeom prst="rect">
            <a:avLst/>
          </a:prstGeom>
        </p:spPr>
        <p:txBody>
          <a:bodyPr wrap="square">
            <a:spAutoFit/>
          </a:bodyPr>
          <a:lstStyle/>
          <a:p>
            <a:pPr lvl="0"/>
            <a:r>
              <a:rPr lang="en" dirty="0">
                <a:latin typeface="Proxima Nova" panose="020B0604020202020204" charset="0"/>
              </a:rPr>
              <a:t>Figure </a:t>
            </a:r>
            <a:r>
              <a:rPr lang="en" dirty="0" smtClean="0">
                <a:latin typeface="Proxima Nova" panose="020B0604020202020204" charset="0"/>
              </a:rPr>
              <a:t>3: A convolutional </a:t>
            </a:r>
            <a:r>
              <a:rPr lang="en" dirty="0">
                <a:latin typeface="Proxima Nova" panose="020B0604020202020204" charset="0"/>
              </a:rPr>
              <a:t>n</a:t>
            </a:r>
            <a:r>
              <a:rPr lang="en" dirty="0" smtClean="0">
                <a:latin typeface="Proxima Nova" panose="020B0604020202020204" charset="0"/>
              </a:rPr>
              <a:t>eural </a:t>
            </a:r>
            <a:r>
              <a:rPr lang="en" dirty="0">
                <a:latin typeface="Proxima Nova" panose="020B0604020202020204" charset="0"/>
              </a:rPr>
              <a:t>n</a:t>
            </a:r>
            <a:r>
              <a:rPr lang="en" dirty="0" smtClean="0">
                <a:latin typeface="Proxima Nova" panose="020B0604020202020204" charset="0"/>
              </a:rPr>
              <a:t>etwork architecture (LeNet)</a:t>
            </a:r>
            <a:endParaRPr lang="en" dirty="0">
              <a:latin typeface="Proxima Nova" panose="020B0604020202020204" charset="0"/>
            </a:endParaRPr>
          </a:p>
        </p:txBody>
      </p:sp>
      <p:sp>
        <p:nvSpPr>
          <p:cNvPr id="7" name="Rectangle 6"/>
          <p:cNvSpPr/>
          <p:nvPr/>
        </p:nvSpPr>
        <p:spPr>
          <a:xfrm>
            <a:off x="311700" y="4662213"/>
            <a:ext cx="4336444" cy="276999"/>
          </a:xfrm>
          <a:prstGeom prst="rect">
            <a:avLst/>
          </a:prstGeom>
        </p:spPr>
        <p:txBody>
          <a:bodyPr wrap="none">
            <a:spAutoFit/>
          </a:bodyPr>
          <a:lstStyle/>
          <a:p>
            <a:r>
              <a:rPr lang="en-GB" sz="1200" dirty="0" smtClean="0">
                <a:latin typeface="Proxima Nova" panose="020B0604020202020204" charset="0"/>
              </a:rPr>
              <a:t>Source: https</a:t>
            </a:r>
            <a:r>
              <a:rPr lang="en-GB" sz="1200" dirty="0">
                <a:latin typeface="Proxima Nova" panose="020B0604020202020204" charset="0"/>
              </a:rPr>
              <a:t>://culurciello.github.io/tech/2016/06/04/nets.html</a:t>
            </a:r>
          </a:p>
        </p:txBody>
      </p:sp>
    </p:spTree>
    <p:extLst>
      <p:ext uri="{BB962C8B-B14F-4D97-AF65-F5344CB8AC3E}">
        <p14:creationId xmlns:p14="http://schemas.microsoft.com/office/powerpoint/2010/main" val="1227733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Literature Review </a:t>
            </a:r>
            <a:r>
              <a:rPr lang="en-GB" dirty="0" err="1" smtClean="0"/>
              <a:t>cont</a:t>
            </a:r>
            <a:endParaRPr lang="en-GB" dirty="0"/>
          </a:p>
        </p:txBody>
      </p:sp>
      <p:sp>
        <p:nvSpPr>
          <p:cNvPr id="3" name="Text Placeholder 2"/>
          <p:cNvSpPr>
            <a:spLocks noGrp="1"/>
          </p:cNvSpPr>
          <p:nvPr>
            <p:ph type="body" idx="1"/>
          </p:nvPr>
        </p:nvSpPr>
        <p:spPr/>
        <p:txBody>
          <a:bodyPr/>
          <a:lstStyle/>
          <a:p>
            <a:r>
              <a:rPr lang="en-GB" b="1" dirty="0" err="1" smtClean="0"/>
              <a:t>AlexNet</a:t>
            </a:r>
            <a:r>
              <a:rPr lang="en-GB" b="1" dirty="0" smtClean="0"/>
              <a:t> (2012) </a:t>
            </a:r>
          </a:p>
          <a:p>
            <a:pPr marL="285750" indent="-285750">
              <a:buFont typeface="Wingdings" panose="05000000000000000000" pitchFamily="2" charset="2"/>
              <a:buChar char="Ø"/>
            </a:pPr>
            <a:r>
              <a:rPr lang="en-US" dirty="0"/>
              <a:t>Trained the network on </a:t>
            </a:r>
            <a:r>
              <a:rPr lang="en-US" dirty="0" err="1"/>
              <a:t>ImageNet</a:t>
            </a:r>
            <a:r>
              <a:rPr lang="en-US" dirty="0"/>
              <a:t> data, which contained over </a:t>
            </a:r>
            <a:r>
              <a:rPr lang="en-US" b="1" dirty="0"/>
              <a:t>15 million </a:t>
            </a:r>
            <a:r>
              <a:rPr lang="en-US" dirty="0"/>
              <a:t>annotated images from a total of over </a:t>
            </a:r>
            <a:r>
              <a:rPr lang="en-US" b="1" dirty="0"/>
              <a:t>22,000 </a:t>
            </a:r>
            <a:r>
              <a:rPr lang="en-US" dirty="0"/>
              <a:t>categories</a:t>
            </a:r>
            <a:r>
              <a:rPr lang="en-US" dirty="0" smtClean="0"/>
              <a:t>.</a:t>
            </a:r>
          </a:p>
          <a:p>
            <a:pPr marL="285750" indent="-285750">
              <a:buFont typeface="Wingdings" panose="05000000000000000000" pitchFamily="2" charset="2"/>
              <a:buChar char="Ø"/>
            </a:pPr>
            <a:r>
              <a:rPr lang="en-US" dirty="0"/>
              <a:t>Used</a:t>
            </a:r>
            <a:r>
              <a:rPr lang="en-US" b="1" dirty="0"/>
              <a:t> </a:t>
            </a:r>
            <a:r>
              <a:rPr lang="en-US" b="1" dirty="0" smtClean="0"/>
              <a:t>Rectified Linear Unit (</a:t>
            </a:r>
            <a:r>
              <a:rPr lang="en-US" b="1" dirty="0" err="1" smtClean="0"/>
              <a:t>ReLU</a:t>
            </a:r>
            <a:r>
              <a:rPr lang="en-US" b="1" dirty="0" smtClean="0"/>
              <a:t>) </a:t>
            </a:r>
            <a:r>
              <a:rPr lang="en-US" dirty="0"/>
              <a:t>for the nonlinearity functions (Found to decrease training time as </a:t>
            </a:r>
            <a:r>
              <a:rPr lang="en-US" dirty="0" err="1"/>
              <a:t>ReLUs</a:t>
            </a:r>
            <a:r>
              <a:rPr lang="en-US" dirty="0"/>
              <a:t> are several times faster than the conventional </a:t>
            </a:r>
            <a:r>
              <a:rPr lang="en-US" dirty="0" err="1"/>
              <a:t>tanh</a:t>
            </a:r>
            <a:r>
              <a:rPr lang="en-US" dirty="0"/>
              <a:t> function</a:t>
            </a:r>
            <a:r>
              <a:rPr lang="en-US" dirty="0" smtClean="0"/>
              <a:t>).</a:t>
            </a:r>
          </a:p>
          <a:p>
            <a:pPr marL="285750" indent="-285750">
              <a:buFont typeface="Wingdings" panose="05000000000000000000" pitchFamily="2" charset="2"/>
              <a:buChar char="Ø"/>
            </a:pPr>
            <a:r>
              <a:rPr lang="en-US" dirty="0"/>
              <a:t>Trained on two GTX 580 GPUs for </a:t>
            </a:r>
            <a:r>
              <a:rPr lang="en-US" b="1" dirty="0"/>
              <a:t>five to six days</a:t>
            </a:r>
            <a:r>
              <a:rPr lang="en-US" dirty="0"/>
              <a:t>.</a:t>
            </a:r>
            <a:endParaRPr lang="en-GB"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9</a:t>
            </a:fld>
            <a:endParaRPr lang="en"/>
          </a:p>
        </p:txBody>
      </p:sp>
    </p:spTree>
    <p:extLst>
      <p:ext uri="{BB962C8B-B14F-4D97-AF65-F5344CB8AC3E}">
        <p14:creationId xmlns:p14="http://schemas.microsoft.com/office/powerpoint/2010/main" val="3764338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5443</TotalTime>
  <Words>1716</Words>
  <Application>Microsoft Office PowerPoint</Application>
  <PresentationFormat>On-screen Show (16:9)</PresentationFormat>
  <Paragraphs>205</Paragraphs>
  <Slides>38</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38</vt:i4>
      </vt:variant>
    </vt:vector>
  </HeadingPairs>
  <TitlesOfParts>
    <vt:vector size="43" baseType="lpstr">
      <vt:lpstr>Wingdings</vt:lpstr>
      <vt:lpstr>Arial</vt:lpstr>
      <vt:lpstr>Proxima Nova</vt:lpstr>
      <vt:lpstr>simple-light-2</vt:lpstr>
      <vt:lpstr>spearmint</vt:lpstr>
      <vt:lpstr>Offline Handwritten Yoruba character recognition using convolutional neural networks</vt:lpstr>
      <vt:lpstr>Outline</vt:lpstr>
      <vt:lpstr>Introduction</vt:lpstr>
      <vt:lpstr>Introduction cont</vt:lpstr>
      <vt:lpstr>Introduction cont</vt:lpstr>
      <vt:lpstr>Deep Learning - Architecture</vt:lpstr>
      <vt:lpstr>Literature Review</vt:lpstr>
      <vt:lpstr>Convolutional neural networks</vt:lpstr>
      <vt:lpstr>Literature Review cont</vt:lpstr>
      <vt:lpstr>Literature Review cont</vt:lpstr>
      <vt:lpstr>Literature Review cont</vt:lpstr>
      <vt:lpstr>Literature Review cont</vt:lpstr>
      <vt:lpstr>Literature Review cont</vt:lpstr>
      <vt:lpstr>Literature Review cont</vt:lpstr>
      <vt:lpstr>Deep Learning frameworks</vt:lpstr>
      <vt:lpstr>Related Works</vt:lpstr>
      <vt:lpstr>Related Works cont</vt:lpstr>
      <vt:lpstr>Related Works cont</vt:lpstr>
      <vt:lpstr>Related Works cont</vt:lpstr>
      <vt:lpstr>Statement of the problem</vt:lpstr>
      <vt:lpstr>Aim</vt:lpstr>
      <vt:lpstr>Objectives</vt:lpstr>
      <vt:lpstr>Methodology</vt:lpstr>
      <vt:lpstr>Methodology (Objective A: Create a dataset of unique Yoruba characters) </vt:lpstr>
      <vt:lpstr>Methodology (Objective B: Define a network architecture)</vt:lpstr>
      <vt:lpstr>Methodology (Objective C: Train the neural network)</vt:lpstr>
      <vt:lpstr>Methodology (Objective D: Evaluate the network’s accuracy) </vt:lpstr>
      <vt:lpstr>Materials Needed</vt:lpstr>
      <vt:lpstr>Significance of the study</vt:lpstr>
      <vt:lpstr>Significance of study</vt:lpstr>
      <vt:lpstr>Expected contribution to knowledge</vt:lpstr>
      <vt:lpstr>Expected contribution to knowledge</vt:lpstr>
      <vt:lpstr>PowerPoint Presentation</vt:lpstr>
      <vt:lpstr>Conclusion</vt:lpstr>
      <vt:lpstr>References</vt:lpstr>
      <vt:lpstr>References</vt:lpstr>
      <vt:lpstr>Acknowledgments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cp:lastModifiedBy>Samuel</cp:lastModifiedBy>
  <cp:revision>376</cp:revision>
  <dcterms:modified xsi:type="dcterms:W3CDTF">2017-02-17T08:37:12Z</dcterms:modified>
</cp:coreProperties>
</file>