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5" r:id="rId2"/>
    <p:sldId id="266" r:id="rId3"/>
    <p:sldId id="298" r:id="rId4"/>
    <p:sldId id="256" r:id="rId5"/>
    <p:sldId id="261" r:id="rId6"/>
    <p:sldId id="291" r:id="rId7"/>
    <p:sldId id="292" r:id="rId8"/>
    <p:sldId id="260" r:id="rId9"/>
    <p:sldId id="262" r:id="rId10"/>
    <p:sldId id="263" r:id="rId11"/>
    <p:sldId id="264" r:id="rId12"/>
    <p:sldId id="299" r:id="rId13"/>
    <p:sldId id="296" r:id="rId14"/>
    <p:sldId id="297" r:id="rId15"/>
    <p:sldId id="300" r:id="rId16"/>
    <p:sldId id="301" r:id="rId17"/>
    <p:sldId id="302" r:id="rId18"/>
    <p:sldId id="303" r:id="rId19"/>
    <p:sldId id="267" r:id="rId20"/>
    <p:sldId id="288" r:id="rId21"/>
    <p:sldId id="304" r:id="rId22"/>
    <p:sldId id="270" r:id="rId23"/>
    <p:sldId id="294" r:id="rId24"/>
    <p:sldId id="295" r:id="rId25"/>
    <p:sldId id="272" r:id="rId26"/>
    <p:sldId id="283" r:id="rId27"/>
    <p:sldId id="273" r:id="rId28"/>
    <p:sldId id="269" r:id="rId29"/>
    <p:sldId id="305" r:id="rId30"/>
    <p:sldId id="306" r:id="rId31"/>
    <p:sldId id="310" r:id="rId32"/>
    <p:sldId id="307" r:id="rId33"/>
    <p:sldId id="308" r:id="rId34"/>
    <p:sldId id="289" r:id="rId35"/>
    <p:sldId id="311" r:id="rId36"/>
    <p:sldId id="271" r:id="rId37"/>
    <p:sldId id="290" r:id="rId38"/>
    <p:sldId id="284" r:id="rId39"/>
    <p:sldId id="287" r:id="rId40"/>
    <p:sldId id="285" r:id="rId41"/>
    <p:sldId id="312" r:id="rId42"/>
    <p:sldId id="313" r:id="rId4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Charberet" initials="SC" lastIdx="1" clrIdx="0">
    <p:extLst>
      <p:ext uri="{19B8F6BF-5375-455C-9EA6-DF929625EA0E}">
        <p15:presenceInfo xmlns:p15="http://schemas.microsoft.com/office/powerpoint/2012/main" userId="003b419f222990c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2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Style moyen 4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 autoAdjust="0"/>
    <p:restoredTop sz="94674"/>
  </p:normalViewPr>
  <p:slideViewPr>
    <p:cSldViewPr snapToGrid="0">
      <p:cViewPr varScale="1">
        <p:scale>
          <a:sx n="113" d="100"/>
          <a:sy n="113" d="100"/>
        </p:scale>
        <p:origin x="5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BCB35-777E-4E6C-AE7E-C4E613F688B5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0D1F8-6EF3-4CD5-9FEF-FA1B63CBFA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661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do not have an </a:t>
            </a:r>
            <a:r>
              <a:rPr lang="fr-FR" dirty="0" err="1"/>
              <a:t>error_meaning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one data, </a:t>
            </a:r>
            <a:r>
              <a:rPr lang="fr-FR" dirty="0" err="1"/>
              <a:t>thus</a:t>
            </a:r>
            <a:r>
              <a:rPr lang="fr-FR" dirty="0"/>
              <a:t> no </a:t>
            </a:r>
            <a:r>
              <a:rPr lang="fr-FR" dirty="0" err="1"/>
              <a:t>error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computed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D1F8-6EF3-4CD5-9FEF-FA1B63CBFAE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696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D1F8-6EF3-4CD5-9FEF-FA1B63CBFAE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144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There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column</a:t>
            </a:r>
            <a:r>
              <a:rPr lang="fr-FR" dirty="0"/>
              <a:t>, not </a:t>
            </a:r>
            <a:r>
              <a:rPr lang="fr-FR" dirty="0" err="1"/>
              <a:t>shown</a:t>
            </a:r>
            <a:r>
              <a:rPr lang="fr-FR" dirty="0"/>
              <a:t> </a:t>
            </a:r>
            <a:r>
              <a:rPr lang="fr-FR" dirty="0" err="1"/>
              <a:t>here</a:t>
            </a:r>
            <a:r>
              <a:rPr lang="fr-FR" dirty="0"/>
              <a:t>, </a:t>
            </a:r>
            <a:r>
              <a:rPr lang="fr-FR" dirty="0" err="1"/>
              <a:t>allowing</a:t>
            </a:r>
            <a:r>
              <a:rPr lang="fr-FR" dirty="0"/>
              <a:t> to </a:t>
            </a:r>
            <a:r>
              <a:rPr lang="fr-FR" dirty="0" err="1"/>
              <a:t>inform</a:t>
            </a:r>
            <a:r>
              <a:rPr lang="fr-FR" dirty="0"/>
              <a:t> about the body part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D1F8-6EF3-4CD5-9FEF-FA1B63CBFAE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3674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Case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likely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all tubes </a:t>
            </a:r>
            <a:r>
              <a:rPr lang="fr-FR" dirty="0" err="1"/>
              <a:t>recieved</a:t>
            </a:r>
            <a:r>
              <a:rPr lang="fr-FR" dirty="0"/>
              <a:t> items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individual</a:t>
            </a:r>
            <a:r>
              <a:rPr lang="fr-FR" dirty="0"/>
              <a:t>. </a:t>
            </a:r>
            <a:r>
              <a:rPr lang="fr-FR" dirty="0" err="1"/>
              <a:t>We</a:t>
            </a:r>
            <a:r>
              <a:rPr lang="fr-FR" dirty="0"/>
              <a:t> put a 1 in </a:t>
            </a:r>
            <a:r>
              <a:rPr lang="fr-FR" dirty="0" err="1"/>
              <a:t>is_indiv_known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D1F8-6EF3-4CD5-9FEF-FA1B63CBFAE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405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Case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likely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all tubes </a:t>
            </a:r>
            <a:r>
              <a:rPr lang="fr-FR" dirty="0" err="1"/>
              <a:t>recieved</a:t>
            </a:r>
            <a:r>
              <a:rPr lang="fr-FR" dirty="0"/>
              <a:t> items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individual</a:t>
            </a:r>
            <a:r>
              <a:rPr lang="fr-FR" dirty="0"/>
              <a:t>. </a:t>
            </a:r>
            <a:r>
              <a:rPr lang="fr-FR" dirty="0" err="1"/>
              <a:t>We</a:t>
            </a:r>
            <a:r>
              <a:rPr lang="fr-FR" dirty="0"/>
              <a:t> put a 1 in </a:t>
            </a:r>
            <a:r>
              <a:rPr lang="fr-FR" dirty="0" err="1"/>
              <a:t>is_indiv_known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D1F8-6EF3-4CD5-9FEF-FA1B63CBFAE0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11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Case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no clue </a:t>
            </a:r>
            <a:r>
              <a:rPr lang="fr-FR" dirty="0" err="1"/>
              <a:t>whether</a:t>
            </a:r>
            <a:r>
              <a:rPr lang="fr-FR" dirty="0"/>
              <a:t> items come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individual</a:t>
            </a:r>
            <a:r>
              <a:rPr lang="fr-FR" dirty="0"/>
              <a:t> or of the </a:t>
            </a:r>
            <a:r>
              <a:rPr lang="fr-FR" dirty="0" err="1"/>
              <a:t>same</a:t>
            </a:r>
            <a:r>
              <a:rPr lang="fr-FR" dirty="0"/>
              <a:t>. </a:t>
            </a:r>
            <a:r>
              <a:rPr lang="fr-FR" dirty="0" err="1"/>
              <a:t>Therefore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can not </a:t>
            </a:r>
            <a:r>
              <a:rPr lang="fr-FR" dirty="0" err="1"/>
              <a:t>fill</a:t>
            </a:r>
            <a:r>
              <a:rPr lang="fr-FR" dirty="0"/>
              <a:t> the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meaning</a:t>
            </a:r>
            <a:r>
              <a:rPr lang="fr-FR" dirty="0"/>
              <a:t> or the </a:t>
            </a:r>
            <a:r>
              <a:rPr lang="fr-FR" dirty="0" err="1"/>
              <a:t>obs_resolution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D1F8-6EF3-4CD5-9FEF-FA1B63CBFAE0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6052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Case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no clue </a:t>
            </a:r>
            <a:r>
              <a:rPr lang="fr-FR" dirty="0" err="1"/>
              <a:t>whether</a:t>
            </a:r>
            <a:r>
              <a:rPr lang="fr-FR" dirty="0"/>
              <a:t> items come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individual</a:t>
            </a:r>
            <a:r>
              <a:rPr lang="fr-FR" dirty="0"/>
              <a:t> or of the </a:t>
            </a:r>
            <a:r>
              <a:rPr lang="fr-FR" dirty="0" err="1"/>
              <a:t>same</a:t>
            </a:r>
            <a:r>
              <a:rPr lang="fr-FR" dirty="0"/>
              <a:t>. </a:t>
            </a:r>
            <a:r>
              <a:rPr lang="fr-FR" dirty="0" err="1"/>
              <a:t>Therefore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can not </a:t>
            </a:r>
            <a:r>
              <a:rPr lang="fr-FR" dirty="0" err="1"/>
              <a:t>fill</a:t>
            </a:r>
            <a:r>
              <a:rPr lang="fr-FR" dirty="0"/>
              <a:t> the </a:t>
            </a:r>
            <a:r>
              <a:rPr lang="fr-FR" dirty="0" err="1"/>
              <a:t>error</a:t>
            </a:r>
            <a:r>
              <a:rPr lang="fr-FR" dirty="0"/>
              <a:t> </a:t>
            </a:r>
            <a:r>
              <a:rPr lang="fr-FR" dirty="0" err="1"/>
              <a:t>meaning</a:t>
            </a:r>
            <a:r>
              <a:rPr lang="fr-FR" dirty="0"/>
              <a:t> or the </a:t>
            </a:r>
            <a:r>
              <a:rPr lang="fr-FR" dirty="0" err="1"/>
              <a:t>obs_resolution</a:t>
            </a:r>
            <a:r>
              <a:rPr lang="fr-FR" dirty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D1F8-6EF3-4CD5-9FEF-FA1B63CBFAE0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051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Irrelevant</a:t>
            </a:r>
            <a:r>
              <a:rPr lang="fr-FR" dirty="0"/>
              <a:t> cases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D1F8-6EF3-4CD5-9FEF-FA1B63CBFAE0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860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Irrelevant</a:t>
            </a:r>
            <a:r>
              <a:rPr lang="fr-FR" dirty="0"/>
              <a:t> cases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D1F8-6EF3-4CD5-9FEF-FA1B63CBFAE0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223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favorite case.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D1F8-6EF3-4CD5-9FEF-FA1B63CBFAE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294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 the case of time </a:t>
            </a:r>
            <a:r>
              <a:rPr lang="fr-FR" dirty="0" err="1"/>
              <a:t>series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use the </a:t>
            </a:r>
            <a:r>
              <a:rPr lang="fr-FR" dirty="0" err="1"/>
              <a:t>obs_id_nested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D1F8-6EF3-4CD5-9FEF-FA1B63CBFAE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8352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 the case of </a:t>
            </a:r>
            <a:r>
              <a:rPr lang="fr-FR" dirty="0" err="1"/>
              <a:t>measurments</a:t>
            </a:r>
            <a:r>
              <a:rPr lang="fr-FR" dirty="0"/>
              <a:t> made on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individual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use the </a:t>
            </a:r>
            <a:r>
              <a:rPr lang="fr-FR" dirty="0" err="1"/>
              <a:t>obs_id_nested</a:t>
            </a:r>
            <a:r>
              <a:rPr lang="fr-FR" dirty="0"/>
              <a:t>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D1F8-6EF3-4CD5-9FEF-FA1B63CBFAE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414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do not know the </a:t>
            </a:r>
            <a:r>
              <a:rPr lang="fr-FR" dirty="0" err="1"/>
              <a:t>name</a:t>
            </a:r>
            <a:r>
              <a:rPr lang="fr-FR" dirty="0"/>
              <a:t> of the </a:t>
            </a:r>
            <a:r>
              <a:rPr lang="fr-FR" dirty="0" err="1"/>
              <a:t>individual</a:t>
            </a:r>
            <a:r>
              <a:rPr lang="fr-FR" dirty="0"/>
              <a:t>, but know </a:t>
            </a:r>
            <a:r>
              <a:rPr lang="fr-FR" dirty="0" err="1"/>
              <a:t>that</a:t>
            </a:r>
            <a:r>
              <a:rPr lang="fr-FR" dirty="0"/>
              <a:t> all items </a:t>
            </a:r>
            <a:r>
              <a:rPr lang="fr-FR" dirty="0" err="1"/>
              <a:t>likely</a:t>
            </a:r>
            <a:r>
              <a:rPr lang="fr-FR" dirty="0"/>
              <a:t> come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one </a:t>
            </a:r>
            <a:r>
              <a:rPr lang="fr-FR" dirty="0" err="1"/>
              <a:t>individual</a:t>
            </a:r>
            <a:r>
              <a:rPr lang="fr-FR" dirty="0"/>
              <a:t>. </a:t>
            </a:r>
            <a:r>
              <a:rPr lang="fr-FR" dirty="0" err="1"/>
              <a:t>We</a:t>
            </a:r>
            <a:r>
              <a:rPr lang="fr-FR" dirty="0"/>
              <a:t> put a 1 in </a:t>
            </a:r>
            <a:r>
              <a:rPr lang="fr-FR" dirty="0" err="1"/>
              <a:t>is_indiv_known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D1F8-6EF3-4CD5-9FEF-FA1B63CBFAE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496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/>
              <a:t>We</a:t>
            </a:r>
            <a:r>
              <a:rPr lang="fr-FR" dirty="0"/>
              <a:t> do not know the </a:t>
            </a:r>
            <a:r>
              <a:rPr lang="fr-FR" dirty="0" err="1"/>
              <a:t>name</a:t>
            </a:r>
            <a:r>
              <a:rPr lang="fr-FR" dirty="0"/>
              <a:t> of the </a:t>
            </a:r>
            <a:r>
              <a:rPr lang="fr-FR" dirty="0" err="1"/>
              <a:t>individuals</a:t>
            </a:r>
            <a:r>
              <a:rPr lang="fr-FR" dirty="0"/>
              <a:t>, but know </a:t>
            </a:r>
            <a:r>
              <a:rPr lang="fr-FR" dirty="0" err="1"/>
              <a:t>that</a:t>
            </a:r>
            <a:r>
              <a:rPr lang="fr-FR" dirty="0"/>
              <a:t> items </a:t>
            </a:r>
            <a:r>
              <a:rPr lang="fr-FR" dirty="0" err="1"/>
              <a:t>likely</a:t>
            </a:r>
            <a:r>
              <a:rPr lang="fr-FR" dirty="0"/>
              <a:t> come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individuals</a:t>
            </a:r>
            <a:r>
              <a:rPr lang="fr-FR" dirty="0"/>
              <a:t>. </a:t>
            </a:r>
            <a:r>
              <a:rPr lang="fr-FR" dirty="0" err="1"/>
              <a:t>We</a:t>
            </a:r>
            <a:r>
              <a:rPr lang="fr-FR" dirty="0"/>
              <a:t> put a 1 in </a:t>
            </a:r>
            <a:r>
              <a:rPr lang="fr-FR" dirty="0" err="1"/>
              <a:t>is_indiv_known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D1F8-6EF3-4CD5-9FEF-FA1B63CBFAE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39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D1F8-6EF3-4CD5-9FEF-FA1B63CBFAE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351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D1F8-6EF3-4CD5-9FEF-FA1B63CBFAE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5836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0D1F8-6EF3-4CD5-9FEF-FA1B63CBFAE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3741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7996C6-4F57-4B09-8D38-5787F8807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F60410-306C-4919-AA3F-A58F1F74E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370E57-DB65-4AEF-A9AD-FE7BE6B5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C91-8F04-4664-B875-7CE50A5BBEE6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521EE5-9D2A-46ED-AD34-3C714E89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91B8FA-4686-46F1-B815-A8D0B7E7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598C-F82C-4942-9CC7-896FE3E187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421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7CE92-9D77-42A5-BC67-E9264FC51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5A7CA5-272D-431E-9C66-1E0C50FBB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229FE7-8D0C-43DC-B66E-6FEEDF32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C91-8F04-4664-B875-7CE50A5BBEE6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0AE475-0A78-4527-A5C0-C3F011B2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EA591F-B9FB-4649-A889-E4E8CB34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598C-F82C-4942-9CC7-896FE3E187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72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AFD8C6-B5E2-4891-A70A-A5A305B4E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114E7E-37E7-4D0A-8545-F78A19468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F93AE0-88CE-42AC-BBCE-2C6F1821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C91-8F04-4664-B875-7CE50A5BBEE6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F678D4-C112-402E-B2A2-9AC6C0C8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F9CB91-D983-46F4-BC2C-91054705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598C-F82C-4942-9CC7-896FE3E187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483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0D543D-959C-4B03-8D36-14F1C798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278C19-24AF-40B1-8EB6-B2CAD621D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9D11BC-BB2A-4044-8D3C-6637BE6FD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C91-8F04-4664-B875-7CE50A5BBEE6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16C67F-CF79-471A-9938-EB27BC21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49277F-74DA-4EE2-9E4E-9D5C61DD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598C-F82C-4942-9CC7-896FE3E187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05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B5B875-DB82-4C89-B963-17A34D70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942C03-5795-49B3-8EDF-CFEE0894F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BBBE59-09FD-4FEE-A600-B19B2BC38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C91-8F04-4664-B875-7CE50A5BBEE6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FC8FF1-1593-4337-8F1C-054BAA75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356215-A942-4526-82CB-032D76A41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598C-F82C-4942-9CC7-896FE3E187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498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5BF89E-4507-442B-993A-568182FAA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672F3B-A2C5-4651-9D2B-DBF1023AB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6D4505-820A-4442-8E64-0A0F7C6CB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E3664A-5792-4B9A-B4D1-C96A8FE8B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C91-8F04-4664-B875-7CE50A5BBEE6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2AFA9B-03EC-4DF4-9523-17E41E1D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7FE518-C7AD-4BD0-80A3-5340C44F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598C-F82C-4942-9CC7-896FE3E187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77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B200F4-7476-4898-99D6-344029A2A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EE1065-28B5-4526-8854-B6804F6EF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8E5D72-4E4A-49E2-87C4-73CCD54F9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F0441C-7A70-480F-BD34-583D1FF2D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E9DE801-6286-4C3A-8BE7-2EC061E46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AF87EEE-609F-4502-A39C-002E9E27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C91-8F04-4664-B875-7CE50A5BBEE6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891AF3-73BB-46EE-8BF9-03E45B43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B012F8-5511-40CE-BC70-7DF6988B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598C-F82C-4942-9CC7-896FE3E187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45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F8352-D3D3-45AC-AB6C-F22BED5F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B2B06B-8475-41CA-A45A-A37C5784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C91-8F04-4664-B875-7CE50A5BBEE6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8F42C5-2010-4C45-A835-CBA312642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0C7278-46C3-48E9-9125-D9FBA66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598C-F82C-4942-9CC7-896FE3E187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9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35BF474-E977-4F7A-8410-A3EC2E97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C91-8F04-4664-B875-7CE50A5BBEE6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0E14591-F8DF-45B6-A400-F5EE6878D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A85959B-E947-4175-BC16-E3E02171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598C-F82C-4942-9CC7-896FE3E187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620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2E289-DEA4-4739-AEA0-1697B8FC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BF10D1-8C56-445A-B873-FD9A990ED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ECDE97-E800-4E4B-BC74-7C4DB4E89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8B9227-022E-40E1-83B9-E99545A5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C91-8F04-4664-B875-7CE50A5BBEE6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A98A4-79E9-4E67-A050-1859D588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0E6D09-103D-4236-A083-68C38B67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598C-F82C-4942-9CC7-896FE3E187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193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56D57-427F-4E21-A9BD-FD89E027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5E6EE95-700F-4B4E-B6CB-1CD86230C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E3240A-6D1A-4DF9-85A3-928680C94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40D7C0-B67D-4D9B-B832-672DA635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C91-8F04-4664-B875-7CE50A5BBEE6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A7C0C1-57DF-4488-83D7-64A311D0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F43A93-2AC8-4E53-AC60-8E0E7636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C598C-F82C-4942-9CC7-896FE3E187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04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E5934D4-451C-40A4-A3CB-7FC45F42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13C845-1828-454E-826A-EA20352CD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4C18B8-E465-4D5D-BD66-FC6A4D03F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63C91-8F04-4664-B875-7CE50A5BBEE6}" type="datetimeFigureOut">
              <a:rPr lang="fr-FR" smtClean="0"/>
              <a:t>09/07/2021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A83ED5-6E0F-4063-A6BF-E33A5EB4EB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530FB3-A122-47BE-9F41-461233D70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C598C-F82C-4942-9CC7-896FE3E187E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755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705725"/>
            <a:ext cx="112357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>
                <a:latin typeface="Aharoni" panose="02010803020104030203" pitchFamily="2" charset="-79"/>
                <a:cs typeface="Aharoni" panose="02010803020104030203" pitchFamily="2" charset="-79"/>
              </a:rPr>
              <a:t>Non-</a:t>
            </a:r>
            <a:r>
              <a:rPr lang="fr-FR" sz="8800" dirty="0" err="1">
                <a:latin typeface="Aharoni" panose="02010803020104030203" pitchFamily="2" charset="-79"/>
                <a:cs typeface="Aharoni" panose="02010803020104030203" pitchFamily="2" charset="-79"/>
              </a:rPr>
              <a:t>apparied</a:t>
            </a:r>
            <a:r>
              <a:rPr lang="fr-FR" sz="8800" dirty="0">
                <a:latin typeface="Aharoni" panose="02010803020104030203" pitchFamily="2" charset="-79"/>
                <a:cs typeface="Aharoni" panose="02010803020104030203" pitchFamily="2" charset="-79"/>
              </a:rPr>
              <a:t> cases</a:t>
            </a:r>
          </a:p>
        </p:txBody>
      </p:sp>
    </p:spTree>
    <p:extLst>
      <p:ext uri="{BB962C8B-B14F-4D97-AF65-F5344CB8AC3E}">
        <p14:creationId xmlns:p14="http://schemas.microsoft.com/office/powerpoint/2010/main" val="180446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780035" y="2174276"/>
            <a:ext cx="3627543" cy="265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62A8D2-1FAC-4876-86F6-E92A4F11F0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64" y="2385866"/>
            <a:ext cx="1388572" cy="8981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2155475" y="601853"/>
            <a:ext cx="2160824" cy="20559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B97A8C0-39BB-41B0-9049-B21B101EEE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96" y="1587000"/>
            <a:ext cx="1388572" cy="89815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5BF1543-017B-4E36-BC60-E162A2463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023" y="1936788"/>
            <a:ext cx="1388572" cy="898155"/>
          </a:xfrm>
          <a:prstGeom prst="rect">
            <a:avLst/>
          </a:prstGeom>
        </p:spPr>
      </p:pic>
      <p:graphicFrame>
        <p:nvGraphicFramePr>
          <p:cNvPr id="12" name="Tableau 13">
            <a:extLst>
              <a:ext uri="{FF2B5EF4-FFF2-40B4-BE49-F238E27FC236}">
                <a16:creationId xmlns:a16="http://schemas.microsoft.com/office/drawing/2014/main" id="{D0F4CC3A-2666-4E44-B980-8EFBAE224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03408"/>
              </p:ext>
            </p:extLst>
          </p:nvPr>
        </p:nvGraphicFramePr>
        <p:xfrm>
          <a:off x="5686337" y="2231771"/>
          <a:ext cx="6094602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91013AFB-6847-4DD4-82A9-E61DA85F45EB}"/>
              </a:ext>
            </a:extLst>
          </p:cNvPr>
          <p:cNvSpPr txBox="1"/>
          <p:nvPr/>
        </p:nvSpPr>
        <p:spPr>
          <a:xfrm>
            <a:off x="223615" y="217427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D3502B1-C1EA-47DA-B031-CF9513FD02C4}"/>
              </a:ext>
            </a:extLst>
          </p:cNvPr>
          <p:cNvSpPr txBox="1"/>
          <p:nvPr/>
        </p:nvSpPr>
        <p:spPr>
          <a:xfrm>
            <a:off x="1254704" y="1791995"/>
            <a:ext cx="71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bravo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25349FB-DED5-4502-ABB1-44E69EF0EA61}"/>
              </a:ext>
            </a:extLst>
          </p:cNvPr>
          <p:cNvSpPr txBox="1"/>
          <p:nvPr/>
        </p:nvSpPr>
        <p:spPr>
          <a:xfrm>
            <a:off x="1318466" y="2610405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charlie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489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780035" y="2174276"/>
            <a:ext cx="3627543" cy="265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62A8D2-1FAC-4876-86F6-E92A4F11F0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64" y="2385866"/>
            <a:ext cx="1388572" cy="8981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2155475" y="601853"/>
            <a:ext cx="2160824" cy="20559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B97A8C0-39BB-41B0-9049-B21B101EEE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96" y="1587000"/>
            <a:ext cx="1388572" cy="89815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5BF1543-017B-4E36-BC60-E162A24635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023" y="1936788"/>
            <a:ext cx="1388572" cy="898155"/>
          </a:xfrm>
          <a:prstGeom prst="rect">
            <a:avLst/>
          </a:prstGeom>
        </p:spPr>
      </p:pic>
      <p:graphicFrame>
        <p:nvGraphicFramePr>
          <p:cNvPr id="12" name="Tableau 13">
            <a:extLst>
              <a:ext uri="{FF2B5EF4-FFF2-40B4-BE49-F238E27FC236}">
                <a16:creationId xmlns:a16="http://schemas.microsoft.com/office/drawing/2014/main" id="{D0F4CC3A-2666-4E44-B980-8EFBAE224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70220"/>
              </p:ext>
            </p:extLst>
          </p:nvPr>
        </p:nvGraphicFramePr>
        <p:xfrm>
          <a:off x="5686337" y="2231771"/>
          <a:ext cx="6094602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09F94C3D-1446-4C7E-BB6F-B06F50BF0187}"/>
              </a:ext>
            </a:extLst>
          </p:cNvPr>
          <p:cNvSpPr txBox="1"/>
          <p:nvPr/>
        </p:nvSpPr>
        <p:spPr>
          <a:xfrm>
            <a:off x="0" y="0"/>
            <a:ext cx="18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FF0000"/>
                </a:solidFill>
              </a:rPr>
              <a:t>Weird case </a:t>
            </a:r>
            <a:r>
              <a:rPr lang="fr-FR" b="1" i="1" dirty="0" err="1">
                <a:solidFill>
                  <a:srgbClr val="FF0000"/>
                </a:solidFill>
              </a:rPr>
              <a:t>alert</a:t>
            </a:r>
            <a:r>
              <a:rPr lang="fr-FR" b="1" i="1" dirty="0">
                <a:solidFill>
                  <a:srgbClr val="FF0000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633350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705725"/>
            <a:ext cx="44662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>
                <a:latin typeface="Aharoni" panose="02010803020104030203" pitchFamily="2" charset="-79"/>
                <a:cs typeface="Aharoni" panose="02010803020104030203" pitchFamily="2" charset="-79"/>
              </a:rPr>
              <a:t>I.2. Food</a:t>
            </a:r>
          </a:p>
        </p:txBody>
      </p:sp>
    </p:spTree>
    <p:extLst>
      <p:ext uri="{BB962C8B-B14F-4D97-AF65-F5344CB8AC3E}">
        <p14:creationId xmlns:p14="http://schemas.microsoft.com/office/powerpoint/2010/main" val="10168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780035" y="2174276"/>
            <a:ext cx="3627543" cy="265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2155475" y="601853"/>
            <a:ext cx="2160824" cy="2055986"/>
          </a:xfrm>
          <a:prstGeom prst="rect">
            <a:avLst/>
          </a:prstGeom>
        </p:spPr>
      </p:pic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884EA94D-14C5-4B66-9757-57A73D4B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93284"/>
              </p:ext>
            </p:extLst>
          </p:nvPr>
        </p:nvGraphicFramePr>
        <p:xfrm>
          <a:off x="5686337" y="2231771"/>
          <a:ext cx="6094602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E6D57B37-C02A-467D-B408-0BB49DF89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53824">
            <a:off x="427071" y="1642708"/>
            <a:ext cx="1596538" cy="101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64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780035" y="2174276"/>
            <a:ext cx="3627543" cy="265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2155475" y="601853"/>
            <a:ext cx="2160824" cy="205598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8436E50-1548-4621-83EA-992D13A8151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980" y="745087"/>
            <a:ext cx="1451798" cy="176951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800097E-0CC1-4BD8-B050-4A71771A917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796054">
            <a:off x="18227" y="1784325"/>
            <a:ext cx="2020265" cy="85263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92D8DFD-B8D2-4D44-9CF9-133F21706A3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9632" y="1029862"/>
            <a:ext cx="958937" cy="1769518"/>
          </a:xfrm>
          <a:prstGeom prst="rect">
            <a:avLst/>
          </a:prstGeom>
        </p:spPr>
      </p:pic>
      <p:graphicFrame>
        <p:nvGraphicFramePr>
          <p:cNvPr id="12" name="Tableau 13">
            <a:extLst>
              <a:ext uri="{FF2B5EF4-FFF2-40B4-BE49-F238E27FC236}">
                <a16:creationId xmlns:a16="http://schemas.microsoft.com/office/drawing/2014/main" id="{22F5A291-05E9-4199-AB34-7A88C1278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832921"/>
              </p:ext>
            </p:extLst>
          </p:nvPr>
        </p:nvGraphicFramePr>
        <p:xfrm>
          <a:off x="5686337" y="2231771"/>
          <a:ext cx="6094602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746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705725"/>
            <a:ext cx="46025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>
                <a:latin typeface="Aharoni" panose="02010803020104030203" pitchFamily="2" charset="-79"/>
                <a:cs typeface="Aharoni" panose="02010803020104030203" pitchFamily="2" charset="-79"/>
              </a:rPr>
              <a:t>I.3. Body</a:t>
            </a:r>
          </a:p>
        </p:txBody>
      </p:sp>
    </p:spTree>
    <p:extLst>
      <p:ext uri="{BB962C8B-B14F-4D97-AF65-F5344CB8AC3E}">
        <p14:creationId xmlns:p14="http://schemas.microsoft.com/office/powerpoint/2010/main" val="972491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780035" y="2174276"/>
            <a:ext cx="3627543" cy="265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2155475" y="601853"/>
            <a:ext cx="2160824" cy="2055986"/>
          </a:xfrm>
          <a:prstGeom prst="rect">
            <a:avLst/>
          </a:prstGeom>
        </p:spPr>
      </p:pic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884EA94D-14C5-4B66-9757-57A73D4B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655426"/>
              </p:ext>
            </p:extLst>
          </p:nvPr>
        </p:nvGraphicFramePr>
        <p:xfrm>
          <a:off x="5686337" y="2231771"/>
          <a:ext cx="6094602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individual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AA07A079-F937-410F-9B25-8C261C493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061" y="1889449"/>
            <a:ext cx="1540146" cy="9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00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780035" y="2174276"/>
            <a:ext cx="3627543" cy="265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2155475" y="601853"/>
            <a:ext cx="2160824" cy="2055986"/>
          </a:xfrm>
          <a:prstGeom prst="rect">
            <a:avLst/>
          </a:prstGeom>
        </p:spPr>
      </p:pic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884EA94D-14C5-4B66-9757-57A73D4B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0567"/>
              </p:ext>
            </p:extLst>
          </p:nvPr>
        </p:nvGraphicFramePr>
        <p:xfrm>
          <a:off x="5686337" y="2231771"/>
          <a:ext cx="6094602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AA07A079-F937-410F-9B25-8C261C493C4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2658" y="1600321"/>
            <a:ext cx="1540146" cy="9588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42FC022-C8CA-4FF9-97B8-7D8D95063D8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8057" y="2010139"/>
            <a:ext cx="1540146" cy="95885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C33FF15-2D2E-43D5-88A2-DE25180EBAB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5463" y="1150419"/>
            <a:ext cx="1540146" cy="9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52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780035" y="2174276"/>
            <a:ext cx="3627543" cy="265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2155475" y="601853"/>
            <a:ext cx="2160824" cy="2055986"/>
          </a:xfrm>
          <a:prstGeom prst="rect">
            <a:avLst/>
          </a:prstGeom>
        </p:spPr>
      </p:pic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884EA94D-14C5-4B66-9757-57A73D4B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60242"/>
              </p:ext>
            </p:extLst>
          </p:nvPr>
        </p:nvGraphicFramePr>
        <p:xfrm>
          <a:off x="5686337" y="2231771"/>
          <a:ext cx="6094602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individual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pic>
        <p:nvPicPr>
          <p:cNvPr id="3" name="Image 2">
            <a:extLst>
              <a:ext uri="{FF2B5EF4-FFF2-40B4-BE49-F238E27FC236}">
                <a16:creationId xmlns:a16="http://schemas.microsoft.com/office/drawing/2014/main" id="{BF43CBD8-7DC8-4C4E-A3E2-14E3D16E0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743417">
            <a:off x="1158662" y="1491167"/>
            <a:ext cx="807790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536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705725"/>
            <a:ext cx="93137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>
                <a:latin typeface="Aharoni" panose="02010803020104030203" pitchFamily="2" charset="-79"/>
                <a:cs typeface="Aharoni" panose="02010803020104030203" pitchFamily="2" charset="-79"/>
              </a:rPr>
              <a:t>II. </a:t>
            </a:r>
            <a:r>
              <a:rPr lang="fr-FR" sz="8800" dirty="0" err="1">
                <a:latin typeface="Aharoni" panose="02010803020104030203" pitchFamily="2" charset="-79"/>
                <a:cs typeface="Aharoni" panose="02010803020104030203" pitchFamily="2" charset="-79"/>
              </a:rPr>
              <a:t>Statistical</a:t>
            </a:r>
            <a:r>
              <a:rPr lang="fr-FR" sz="8800" dirty="0">
                <a:latin typeface="Aharoni" panose="02010803020104030203" pitchFamily="2" charset="-79"/>
                <a:cs typeface="Aharoni" panose="02010803020104030203" pitchFamily="2" charset="-79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92247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705725"/>
            <a:ext cx="631775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>
                <a:latin typeface="Aharoni" panose="02010803020104030203" pitchFamily="2" charset="-79"/>
                <a:cs typeface="Aharoni" panose="02010803020104030203" pitchFamily="2" charset="-79"/>
              </a:rPr>
              <a:t>I. Raw data</a:t>
            </a:r>
          </a:p>
        </p:txBody>
      </p:sp>
    </p:spTree>
    <p:extLst>
      <p:ext uri="{BB962C8B-B14F-4D97-AF65-F5344CB8AC3E}">
        <p14:creationId xmlns:p14="http://schemas.microsoft.com/office/powerpoint/2010/main" val="4109840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875002"/>
            <a:ext cx="100255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II.1. One item per </a:t>
            </a:r>
            <a:r>
              <a:rPr lang="fr-FR" sz="6600" dirty="0" err="1">
                <a:latin typeface="Aharoni" panose="02010803020104030203" pitchFamily="2" charset="-79"/>
                <a:cs typeface="Aharoni" panose="02010803020104030203" pitchFamily="2" charset="-79"/>
              </a:rPr>
              <a:t>sample</a:t>
            </a:r>
            <a:endParaRPr lang="fr-FR" sz="6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04293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875002"/>
            <a:ext cx="42194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II.1.i. </a:t>
            </a:r>
            <a:r>
              <a:rPr lang="fr-FR" sz="6600" dirty="0" err="1">
                <a:latin typeface="Aharoni" panose="02010803020104030203" pitchFamily="2" charset="-79"/>
                <a:cs typeface="Aharoni" panose="02010803020104030203" pitchFamily="2" charset="-79"/>
              </a:rPr>
              <a:t>Feces</a:t>
            </a:r>
            <a:endParaRPr lang="fr-FR" sz="6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9497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611106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62A8D2-1FAC-4876-86F6-E92A4F11F0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2" y="1773796"/>
            <a:ext cx="603986" cy="39067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740852" y="1185625"/>
            <a:ext cx="675490" cy="642717"/>
          </a:xfrm>
          <a:prstGeom prst="rect">
            <a:avLst/>
          </a:prstGeom>
        </p:spPr>
      </p:pic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884EA94D-14C5-4B66-9757-57A73D4B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93159"/>
              </p:ext>
            </p:extLst>
          </p:nvPr>
        </p:nvGraphicFramePr>
        <p:xfrm>
          <a:off x="5686337" y="2231771"/>
          <a:ext cx="6094602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intra_indiv_rep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pic>
        <p:nvPicPr>
          <p:cNvPr id="20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553E818F-2E0A-475C-82F0-EFB4790B6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147690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813D119-404D-442A-B446-4339BDE3ED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96" y="1773796"/>
            <a:ext cx="603986" cy="39067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FFFBBD5-CAF6-4CEC-A55C-A67BAB9AA8D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2277436" y="1185625"/>
            <a:ext cx="675490" cy="642717"/>
          </a:xfrm>
          <a:prstGeom prst="rect">
            <a:avLst/>
          </a:prstGeom>
        </p:spPr>
      </p:pic>
      <p:pic>
        <p:nvPicPr>
          <p:cNvPr id="23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CC4278F4-007F-49AB-86BB-A34610531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3684274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C597AEAA-1105-4AE2-AF97-377C1372A6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80" y="1773796"/>
            <a:ext cx="603986" cy="39067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B7B82B2-E615-4150-A799-3168C7246DD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3814020" y="1185625"/>
            <a:ext cx="675490" cy="64271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81B62CF-CBA5-4C31-B891-D942507F872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1009650" y="3053450"/>
            <a:ext cx="3642681" cy="111893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E260DB8-E890-438C-BFCF-4BB0DC69E8B0}"/>
              </a:ext>
            </a:extLst>
          </p:cNvPr>
          <p:cNvSpPr txBox="1"/>
          <p:nvPr/>
        </p:nvSpPr>
        <p:spPr>
          <a:xfrm>
            <a:off x="422996" y="193810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71E063F-EDC0-44D6-85BB-B850F1635670}"/>
              </a:ext>
            </a:extLst>
          </p:cNvPr>
          <p:cNvSpPr txBox="1"/>
          <p:nvPr/>
        </p:nvSpPr>
        <p:spPr>
          <a:xfrm>
            <a:off x="1948308" y="193810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76849E7-9A36-427B-8290-CA023D46D247}"/>
              </a:ext>
            </a:extLst>
          </p:cNvPr>
          <p:cNvSpPr txBox="1"/>
          <p:nvPr/>
        </p:nvSpPr>
        <p:spPr>
          <a:xfrm>
            <a:off x="3487965" y="194057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CB43322-6A2E-4F8D-BBDB-56FCFE466B60}"/>
              </a:ext>
            </a:extLst>
          </p:cNvPr>
          <p:cNvSpPr txBox="1"/>
          <p:nvPr/>
        </p:nvSpPr>
        <p:spPr>
          <a:xfrm>
            <a:off x="227196" y="4693535"/>
            <a:ext cx="526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Statistics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 </a:t>
            </a:r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average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, variance</a:t>
            </a:r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06844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349879F-F4BA-455E-89BF-64A89DBF8E23}"/>
              </a:ext>
            </a:extLst>
          </p:cNvPr>
          <p:cNvCxnSpPr>
            <a:cxnSpLocks/>
          </p:cNvCxnSpPr>
          <p:nvPr/>
        </p:nvCxnSpPr>
        <p:spPr>
          <a:xfrm>
            <a:off x="2341985" y="1184797"/>
            <a:ext cx="0" cy="4012355"/>
          </a:xfrm>
          <a:prstGeom prst="line">
            <a:avLst/>
          </a:prstGeom>
          <a:ln w="38100">
            <a:solidFill>
              <a:srgbClr val="0942B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E677B65-B196-4F6C-BEBB-1D4388533C36}"/>
              </a:ext>
            </a:extLst>
          </p:cNvPr>
          <p:cNvCxnSpPr>
            <a:cxnSpLocks/>
          </p:cNvCxnSpPr>
          <p:nvPr/>
        </p:nvCxnSpPr>
        <p:spPr>
          <a:xfrm>
            <a:off x="3893976" y="1184797"/>
            <a:ext cx="0" cy="4012355"/>
          </a:xfrm>
          <a:prstGeom prst="line">
            <a:avLst/>
          </a:prstGeom>
          <a:ln w="38100">
            <a:solidFill>
              <a:srgbClr val="0942B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E2947EB-1B5A-495C-AD8F-93E29DFFA314}"/>
              </a:ext>
            </a:extLst>
          </p:cNvPr>
          <p:cNvCxnSpPr>
            <a:cxnSpLocks/>
          </p:cNvCxnSpPr>
          <p:nvPr/>
        </p:nvCxnSpPr>
        <p:spPr>
          <a:xfrm flipH="1">
            <a:off x="218386" y="5409783"/>
            <a:ext cx="397201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45172925-8828-492F-8053-DD2AE0C34A9E}"/>
              </a:ext>
            </a:extLst>
          </p:cNvPr>
          <p:cNvSpPr txBox="1"/>
          <p:nvPr/>
        </p:nvSpPr>
        <p:spPr>
          <a:xfrm>
            <a:off x="1245589" y="37826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fr-FR" sz="4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fr-FR" sz="4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DD0C58F-F723-4C61-AA86-22B28E3AC503}"/>
              </a:ext>
            </a:extLst>
          </p:cNvPr>
          <p:cNvSpPr txBox="1"/>
          <p:nvPr/>
        </p:nvSpPr>
        <p:spPr>
          <a:xfrm>
            <a:off x="2784177" y="37825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fr-FR" sz="4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fr-FR" sz="4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6E4D931-9EC0-40D9-9406-E48C0B5BB1EC}"/>
              </a:ext>
            </a:extLst>
          </p:cNvPr>
          <p:cNvSpPr txBox="1"/>
          <p:nvPr/>
        </p:nvSpPr>
        <p:spPr>
          <a:xfrm>
            <a:off x="4400280" y="37824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fr-FR" sz="4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fr-FR" sz="4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B63C3CB-9C6E-4D92-8D28-5AE6F463D25B}"/>
              </a:ext>
            </a:extLst>
          </p:cNvPr>
          <p:cNvSpPr txBox="1"/>
          <p:nvPr/>
        </p:nvSpPr>
        <p:spPr>
          <a:xfrm>
            <a:off x="4246244" y="5015130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time</a:t>
            </a:r>
          </a:p>
        </p:txBody>
      </p:sp>
      <p:graphicFrame>
        <p:nvGraphicFramePr>
          <p:cNvPr id="31" name="Tableau 13">
            <a:extLst>
              <a:ext uri="{FF2B5EF4-FFF2-40B4-BE49-F238E27FC236}">
                <a16:creationId xmlns:a16="http://schemas.microsoft.com/office/drawing/2014/main" id="{7E10E07D-3954-4875-A85E-FD3848D71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978114"/>
              </p:ext>
            </p:extLst>
          </p:nvPr>
        </p:nvGraphicFramePr>
        <p:xfrm>
          <a:off x="5581249" y="486297"/>
          <a:ext cx="6094602" cy="2585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14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intra_indiv_rep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reference_ID_rep1_t1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graphicFrame>
        <p:nvGraphicFramePr>
          <p:cNvPr id="32" name="Tableau 13">
            <a:extLst>
              <a:ext uri="{FF2B5EF4-FFF2-40B4-BE49-F238E27FC236}">
                <a16:creationId xmlns:a16="http://schemas.microsoft.com/office/drawing/2014/main" id="{39BF8EFC-29C3-40C8-ADB1-282552BAD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97103"/>
              </p:ext>
            </p:extLst>
          </p:nvPr>
        </p:nvGraphicFramePr>
        <p:xfrm>
          <a:off x="5581249" y="3691738"/>
          <a:ext cx="6094602" cy="2590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/>
                        <a:t>intra_indiv_rep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reference_ID_rep2_t1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sp>
        <p:nvSpPr>
          <p:cNvPr id="35" name="ZoneTexte 34">
            <a:extLst>
              <a:ext uri="{FF2B5EF4-FFF2-40B4-BE49-F238E27FC236}">
                <a16:creationId xmlns:a16="http://schemas.microsoft.com/office/drawing/2014/main" id="{A25247F7-23C9-44F3-9D70-26668E9E1E0A}"/>
              </a:ext>
            </a:extLst>
          </p:cNvPr>
          <p:cNvSpPr txBox="1"/>
          <p:nvPr/>
        </p:nvSpPr>
        <p:spPr>
          <a:xfrm>
            <a:off x="5503769" y="639633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Etc…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796F4D1-5D59-4089-8606-72E843E70E19}"/>
              </a:ext>
            </a:extLst>
          </p:cNvPr>
          <p:cNvSpPr txBox="1"/>
          <p:nvPr/>
        </p:nvSpPr>
        <p:spPr>
          <a:xfrm>
            <a:off x="5581249" y="-194051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fr-FR" sz="3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fr-FR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A1DCB25-6F84-4DF5-9634-D0401ACA6CDB}"/>
              </a:ext>
            </a:extLst>
          </p:cNvPr>
          <p:cNvSpPr txBox="1"/>
          <p:nvPr/>
        </p:nvSpPr>
        <p:spPr>
          <a:xfrm>
            <a:off x="5595971" y="3028278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fr-FR" sz="3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fr-FR" sz="3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350041-773A-4939-AE48-CA900D33C71F}"/>
              </a:ext>
            </a:extLst>
          </p:cNvPr>
          <p:cNvSpPr txBox="1"/>
          <p:nvPr/>
        </p:nvSpPr>
        <p:spPr>
          <a:xfrm>
            <a:off x="-75561" y="1832093"/>
            <a:ext cx="11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Rep 1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952C371D-4863-419A-853F-9E0F2B0A25F7}"/>
              </a:ext>
            </a:extLst>
          </p:cNvPr>
          <p:cNvSpPr txBox="1"/>
          <p:nvPr/>
        </p:nvSpPr>
        <p:spPr>
          <a:xfrm>
            <a:off x="-91448" y="3799279"/>
            <a:ext cx="11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Rep 2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9DD6EF6-0670-4EDB-A527-29F91A77E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582" y="1779161"/>
            <a:ext cx="1155234" cy="70657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B36ED3BA-ED0F-4908-9F4D-AC03B7B55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527" y="1779161"/>
            <a:ext cx="1155234" cy="706579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119740A8-FE2C-4DA0-8A92-5F53D2631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685" y="1779157"/>
            <a:ext cx="1155234" cy="706579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12CDBCC7-0BE1-467D-B221-82A83C618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36" y="3700486"/>
            <a:ext cx="1155234" cy="706579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FDDE7EC4-31A0-475C-A8FF-43DC5438B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681" y="3700486"/>
            <a:ext cx="1155234" cy="706579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76CF1A9-C2AA-46A7-993C-D4F64CEF5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839" y="3700482"/>
            <a:ext cx="1155234" cy="70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39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au 13">
            <a:extLst>
              <a:ext uri="{FF2B5EF4-FFF2-40B4-BE49-F238E27FC236}">
                <a16:creationId xmlns:a16="http://schemas.microsoft.com/office/drawing/2014/main" id="{7E10E07D-3954-4875-A85E-FD3848D71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319964"/>
              </p:ext>
            </p:extLst>
          </p:nvPr>
        </p:nvGraphicFramePr>
        <p:xfrm>
          <a:off x="5581249" y="486297"/>
          <a:ext cx="6094602" cy="2585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14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intra_indiv_rep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reference_ID_rep1_t1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graphicFrame>
        <p:nvGraphicFramePr>
          <p:cNvPr id="32" name="Tableau 13">
            <a:extLst>
              <a:ext uri="{FF2B5EF4-FFF2-40B4-BE49-F238E27FC236}">
                <a16:creationId xmlns:a16="http://schemas.microsoft.com/office/drawing/2014/main" id="{39BF8EFC-29C3-40C8-ADB1-282552BAD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33490"/>
              </p:ext>
            </p:extLst>
          </p:nvPr>
        </p:nvGraphicFramePr>
        <p:xfrm>
          <a:off x="5581249" y="3691738"/>
          <a:ext cx="6094602" cy="2590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/>
                        <a:t>intra_indiv_rep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reference_ID_rep2_t1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EA350041-773A-4939-AE48-CA900D33C71F}"/>
              </a:ext>
            </a:extLst>
          </p:cNvPr>
          <p:cNvSpPr txBox="1"/>
          <p:nvPr/>
        </p:nvSpPr>
        <p:spPr>
          <a:xfrm>
            <a:off x="316324" y="1650558"/>
            <a:ext cx="11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Rep 1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952C371D-4863-419A-853F-9E0F2B0A25F7}"/>
              </a:ext>
            </a:extLst>
          </p:cNvPr>
          <p:cNvSpPr txBox="1"/>
          <p:nvPr/>
        </p:nvSpPr>
        <p:spPr>
          <a:xfrm>
            <a:off x="300437" y="3617744"/>
            <a:ext cx="11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Rep 2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9DD6EF6-0670-4EDB-A527-29F91A77E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48" y="1089350"/>
            <a:ext cx="2428720" cy="148548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C6C8808-53B2-4378-A3C2-C2ECEDF28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48" y="3429000"/>
            <a:ext cx="2428720" cy="1485485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05AC7EDD-E525-47BC-872B-5BE9B6FCBCD8}"/>
              </a:ext>
            </a:extLst>
          </p:cNvPr>
          <p:cNvSpPr txBox="1"/>
          <p:nvPr/>
        </p:nvSpPr>
        <p:spPr>
          <a:xfrm>
            <a:off x="5503769" y="-67701"/>
            <a:ext cx="11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Rep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8140D35-C657-4216-A4DC-84340FD44181}"/>
              </a:ext>
            </a:extLst>
          </p:cNvPr>
          <p:cNvSpPr txBox="1"/>
          <p:nvPr/>
        </p:nvSpPr>
        <p:spPr>
          <a:xfrm>
            <a:off x="5487882" y="3121794"/>
            <a:ext cx="11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Rep 2</a:t>
            </a:r>
          </a:p>
        </p:txBody>
      </p:sp>
    </p:spTree>
    <p:extLst>
      <p:ext uri="{BB962C8B-B14F-4D97-AF65-F5344CB8AC3E}">
        <p14:creationId xmlns:p14="http://schemas.microsoft.com/office/powerpoint/2010/main" val="3563953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611106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62A8D2-1FAC-4876-86F6-E92A4F11F0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2" y="1773796"/>
            <a:ext cx="603986" cy="39067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740852" y="1185625"/>
            <a:ext cx="675490" cy="642717"/>
          </a:xfrm>
          <a:prstGeom prst="rect">
            <a:avLst/>
          </a:prstGeom>
        </p:spPr>
      </p:pic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884EA94D-14C5-4B66-9757-57A73D4B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70895"/>
              </p:ext>
            </p:extLst>
          </p:nvPr>
        </p:nvGraphicFramePr>
        <p:xfrm>
          <a:off x="5686337" y="2231771"/>
          <a:ext cx="6094602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intra_indiv_rep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pic>
        <p:nvPicPr>
          <p:cNvPr id="20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553E818F-2E0A-475C-82F0-EFB4790B6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147690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813D119-404D-442A-B446-4339BDE3ED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96" y="1773796"/>
            <a:ext cx="603986" cy="39067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FFFBBD5-CAF6-4CEC-A55C-A67BAB9AA8D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2277436" y="1185625"/>
            <a:ext cx="675490" cy="642717"/>
          </a:xfrm>
          <a:prstGeom prst="rect">
            <a:avLst/>
          </a:prstGeom>
        </p:spPr>
      </p:pic>
      <p:pic>
        <p:nvPicPr>
          <p:cNvPr id="23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CC4278F4-007F-49AB-86BB-A34610531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3684274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C597AEAA-1105-4AE2-AF97-377C1372A6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80" y="1773796"/>
            <a:ext cx="603986" cy="39067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B7B82B2-E615-4150-A799-3168C7246DD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3814020" y="1185625"/>
            <a:ext cx="675490" cy="64271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81B62CF-CBA5-4C31-B891-D942507F87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1009650" y="3053450"/>
            <a:ext cx="3642681" cy="111893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35EB0961-6023-453A-B263-C7E3E1B30FFD}"/>
              </a:ext>
            </a:extLst>
          </p:cNvPr>
          <p:cNvSpPr txBox="1"/>
          <p:nvPr/>
        </p:nvSpPr>
        <p:spPr>
          <a:xfrm>
            <a:off x="227196" y="4693535"/>
            <a:ext cx="526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Statistics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 </a:t>
            </a:r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average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, variance</a:t>
            </a:r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C39FD59-97C6-4E36-B735-7F93B95C4229}"/>
              </a:ext>
            </a:extLst>
          </p:cNvPr>
          <p:cNvSpPr txBox="1"/>
          <p:nvPr/>
        </p:nvSpPr>
        <p:spPr>
          <a:xfrm>
            <a:off x="0" y="0"/>
            <a:ext cx="18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FF0000"/>
                </a:solidFill>
              </a:rPr>
              <a:t>Weird case </a:t>
            </a:r>
            <a:r>
              <a:rPr lang="fr-FR" b="1" i="1" dirty="0" err="1">
                <a:solidFill>
                  <a:srgbClr val="FF0000"/>
                </a:solidFill>
              </a:rPr>
              <a:t>alert</a:t>
            </a:r>
            <a:r>
              <a:rPr lang="fr-FR" b="1" i="1" dirty="0">
                <a:solidFill>
                  <a:srgbClr val="FF0000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001934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611106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62A8D2-1FAC-4876-86F6-E92A4F11F0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2" y="1773796"/>
            <a:ext cx="603986" cy="39067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740852" y="1185625"/>
            <a:ext cx="675490" cy="642717"/>
          </a:xfrm>
          <a:prstGeom prst="rect">
            <a:avLst/>
          </a:prstGeom>
        </p:spPr>
      </p:pic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884EA94D-14C5-4B66-9757-57A73D4B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36462"/>
              </p:ext>
            </p:extLst>
          </p:nvPr>
        </p:nvGraphicFramePr>
        <p:xfrm>
          <a:off x="5686337" y="2231771"/>
          <a:ext cx="6094602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inter_indiv_rep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pic>
        <p:nvPicPr>
          <p:cNvPr id="20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553E818F-2E0A-475C-82F0-EFB4790B6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147690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813D119-404D-442A-B446-4339BDE3ED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96" y="1773796"/>
            <a:ext cx="603986" cy="39067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FFFBBD5-CAF6-4CEC-A55C-A67BAB9AA8D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2277436" y="1185625"/>
            <a:ext cx="675490" cy="642717"/>
          </a:xfrm>
          <a:prstGeom prst="rect">
            <a:avLst/>
          </a:prstGeom>
        </p:spPr>
      </p:pic>
      <p:pic>
        <p:nvPicPr>
          <p:cNvPr id="23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CC4278F4-007F-49AB-86BB-A34610531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3684274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C597AEAA-1105-4AE2-AF97-377C1372A6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80" y="1773796"/>
            <a:ext cx="603986" cy="39067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B7B82B2-E615-4150-A799-3168C7246DD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3814020" y="1185625"/>
            <a:ext cx="675490" cy="64271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81B62CF-CBA5-4C31-B891-D942507F872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1009650" y="3053450"/>
            <a:ext cx="3642681" cy="111893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CE0455A-FDD3-45E9-8C2A-EB46D125BD15}"/>
              </a:ext>
            </a:extLst>
          </p:cNvPr>
          <p:cNvSpPr txBox="1"/>
          <p:nvPr/>
        </p:nvSpPr>
        <p:spPr>
          <a:xfrm>
            <a:off x="422996" y="193810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D23638B-D95C-483B-BAAE-861AFAFBB965}"/>
              </a:ext>
            </a:extLst>
          </p:cNvPr>
          <p:cNvSpPr txBox="1"/>
          <p:nvPr/>
        </p:nvSpPr>
        <p:spPr>
          <a:xfrm>
            <a:off x="1948308" y="1938102"/>
            <a:ext cx="71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bravo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EF9EAA5-E42D-4E62-A462-515379D591CB}"/>
              </a:ext>
            </a:extLst>
          </p:cNvPr>
          <p:cNvSpPr txBox="1"/>
          <p:nvPr/>
        </p:nvSpPr>
        <p:spPr>
          <a:xfrm>
            <a:off x="3487965" y="194057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charlie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B6C489-5C69-4937-89A7-54E1DF665DFD}"/>
              </a:ext>
            </a:extLst>
          </p:cNvPr>
          <p:cNvSpPr txBox="1"/>
          <p:nvPr/>
        </p:nvSpPr>
        <p:spPr>
          <a:xfrm>
            <a:off x="227196" y="4693535"/>
            <a:ext cx="526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Statistics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 </a:t>
            </a:r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average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, variance</a:t>
            </a:r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81747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611106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62A8D2-1FAC-4876-86F6-E92A4F11F0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2" y="1773796"/>
            <a:ext cx="603986" cy="39067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740852" y="1185625"/>
            <a:ext cx="675490" cy="642717"/>
          </a:xfrm>
          <a:prstGeom prst="rect">
            <a:avLst/>
          </a:prstGeom>
        </p:spPr>
      </p:pic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884EA94D-14C5-4B66-9757-57A73D4B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965775"/>
              </p:ext>
            </p:extLst>
          </p:nvPr>
        </p:nvGraphicFramePr>
        <p:xfrm>
          <a:off x="5686337" y="2231771"/>
          <a:ext cx="6094602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inter_indiv_rep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pic>
        <p:nvPicPr>
          <p:cNvPr id="20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553E818F-2E0A-475C-82F0-EFB4790B6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147690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813D119-404D-442A-B446-4339BDE3ED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96" y="1773796"/>
            <a:ext cx="603986" cy="39067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FFFBBD5-CAF6-4CEC-A55C-A67BAB9AA8D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2277436" y="1185625"/>
            <a:ext cx="675490" cy="642717"/>
          </a:xfrm>
          <a:prstGeom prst="rect">
            <a:avLst/>
          </a:prstGeom>
        </p:spPr>
      </p:pic>
      <p:pic>
        <p:nvPicPr>
          <p:cNvPr id="23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CC4278F4-007F-49AB-86BB-A34610531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3684274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C597AEAA-1105-4AE2-AF97-377C1372A6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80" y="1773796"/>
            <a:ext cx="603986" cy="39067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B7B82B2-E615-4150-A799-3168C7246DD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3814020" y="1185625"/>
            <a:ext cx="675490" cy="64271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81B62CF-CBA5-4C31-B891-D942507F87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1009650" y="3053450"/>
            <a:ext cx="3642681" cy="1118933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48219EC-8CF1-4A20-979F-1D9B54780B4D}"/>
              </a:ext>
            </a:extLst>
          </p:cNvPr>
          <p:cNvSpPr txBox="1"/>
          <p:nvPr/>
        </p:nvSpPr>
        <p:spPr>
          <a:xfrm>
            <a:off x="227196" y="4693535"/>
            <a:ext cx="526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Statistics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 </a:t>
            </a:r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average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, variance</a:t>
            </a:r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C4C92E4-892B-4B97-8B72-EA005D397312}"/>
              </a:ext>
            </a:extLst>
          </p:cNvPr>
          <p:cNvSpPr txBox="1"/>
          <p:nvPr/>
        </p:nvSpPr>
        <p:spPr>
          <a:xfrm>
            <a:off x="0" y="0"/>
            <a:ext cx="18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FF0000"/>
                </a:solidFill>
              </a:rPr>
              <a:t>Weird case </a:t>
            </a:r>
            <a:r>
              <a:rPr lang="fr-FR" b="1" i="1" dirty="0" err="1">
                <a:solidFill>
                  <a:srgbClr val="FF0000"/>
                </a:solidFill>
              </a:rPr>
              <a:t>alert</a:t>
            </a:r>
            <a:r>
              <a:rPr lang="fr-FR" b="1" i="1" dirty="0">
                <a:solidFill>
                  <a:srgbClr val="FF0000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72373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611106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62A8D2-1FAC-4876-86F6-E92A4F11F0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2" y="1773796"/>
            <a:ext cx="603986" cy="39067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740852" y="1185625"/>
            <a:ext cx="675490" cy="642717"/>
          </a:xfrm>
          <a:prstGeom prst="rect">
            <a:avLst/>
          </a:prstGeom>
        </p:spPr>
      </p:pic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884EA94D-14C5-4B66-9757-57A73D4B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148746"/>
              </p:ext>
            </p:extLst>
          </p:nvPr>
        </p:nvGraphicFramePr>
        <p:xfrm>
          <a:off x="5686337" y="2231771"/>
          <a:ext cx="6094602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pic>
        <p:nvPicPr>
          <p:cNvPr id="20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553E818F-2E0A-475C-82F0-EFB4790B6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147690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813D119-404D-442A-B446-4339BDE3ED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96" y="1773796"/>
            <a:ext cx="603986" cy="39067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FFFBBD5-CAF6-4CEC-A55C-A67BAB9AA8D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2277436" y="1185625"/>
            <a:ext cx="675490" cy="642717"/>
          </a:xfrm>
          <a:prstGeom prst="rect">
            <a:avLst/>
          </a:prstGeom>
        </p:spPr>
      </p:pic>
      <p:pic>
        <p:nvPicPr>
          <p:cNvPr id="23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CC4278F4-007F-49AB-86BB-A34610531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3684274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C597AEAA-1105-4AE2-AF97-377C1372A6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80" y="1773796"/>
            <a:ext cx="603986" cy="39067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B7B82B2-E615-4150-A799-3168C7246DD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3814020" y="1185625"/>
            <a:ext cx="675490" cy="64271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81B62CF-CBA5-4C31-B891-D942507F87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1009650" y="3053450"/>
            <a:ext cx="3642681" cy="111893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6B352C0-4150-414C-910C-81E07DD1A0DC}"/>
              </a:ext>
            </a:extLst>
          </p:cNvPr>
          <p:cNvSpPr txBox="1"/>
          <p:nvPr/>
        </p:nvSpPr>
        <p:spPr>
          <a:xfrm>
            <a:off x="227196" y="4693535"/>
            <a:ext cx="526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Statistics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 </a:t>
            </a:r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average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, variance</a:t>
            </a:r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7758496-9635-43A2-92E0-898EB6D99D34}"/>
              </a:ext>
            </a:extLst>
          </p:cNvPr>
          <p:cNvSpPr txBox="1"/>
          <p:nvPr/>
        </p:nvSpPr>
        <p:spPr>
          <a:xfrm>
            <a:off x="0" y="0"/>
            <a:ext cx="18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FF0000"/>
                </a:solidFill>
              </a:rPr>
              <a:t>Weird case </a:t>
            </a:r>
            <a:r>
              <a:rPr lang="fr-FR" b="1" i="1" dirty="0" err="1">
                <a:solidFill>
                  <a:srgbClr val="FF0000"/>
                </a:solidFill>
              </a:rPr>
              <a:t>alert</a:t>
            </a:r>
            <a:r>
              <a:rPr lang="fr-FR" b="1" i="1" dirty="0">
                <a:solidFill>
                  <a:srgbClr val="FF0000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7911291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875002"/>
            <a:ext cx="43027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II.1.ii. Food</a:t>
            </a:r>
          </a:p>
        </p:txBody>
      </p:sp>
    </p:spTree>
    <p:extLst>
      <p:ext uri="{BB962C8B-B14F-4D97-AF65-F5344CB8AC3E}">
        <p14:creationId xmlns:p14="http://schemas.microsoft.com/office/powerpoint/2010/main" val="124873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705725"/>
            <a:ext cx="46570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800" dirty="0">
                <a:latin typeface="Aharoni" panose="02010803020104030203" pitchFamily="2" charset="-79"/>
                <a:cs typeface="Aharoni" panose="02010803020104030203" pitchFamily="2" charset="-79"/>
              </a:rPr>
              <a:t>I.1. </a:t>
            </a:r>
            <a:r>
              <a:rPr lang="fr-FR" sz="8800" dirty="0" err="1">
                <a:latin typeface="Aharoni" panose="02010803020104030203" pitchFamily="2" charset="-79"/>
                <a:cs typeface="Aharoni" panose="02010803020104030203" pitchFamily="2" charset="-79"/>
              </a:rPr>
              <a:t>Feces</a:t>
            </a:r>
            <a:endParaRPr lang="fr-FR" sz="8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13434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611106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740852" y="1185625"/>
            <a:ext cx="675490" cy="642717"/>
          </a:xfrm>
          <a:prstGeom prst="rect">
            <a:avLst/>
          </a:prstGeom>
        </p:spPr>
      </p:pic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884EA94D-14C5-4B66-9757-57A73D4B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38465"/>
              </p:ext>
            </p:extLst>
          </p:nvPr>
        </p:nvGraphicFramePr>
        <p:xfrm>
          <a:off x="5686337" y="2231771"/>
          <a:ext cx="6094602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intra_food_rep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pic>
        <p:nvPicPr>
          <p:cNvPr id="20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553E818F-2E0A-475C-82F0-EFB4790B6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147690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FFFBBD5-CAF6-4CEC-A55C-A67BAB9AA8D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2277436" y="1185625"/>
            <a:ext cx="675490" cy="642717"/>
          </a:xfrm>
          <a:prstGeom prst="rect">
            <a:avLst/>
          </a:prstGeom>
        </p:spPr>
      </p:pic>
      <p:pic>
        <p:nvPicPr>
          <p:cNvPr id="23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CC4278F4-007F-49AB-86BB-A34610531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3684274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B7B82B2-E615-4150-A799-3168C7246DD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3814020" y="1185625"/>
            <a:ext cx="675490" cy="64271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81B62CF-CBA5-4C31-B891-D942507F872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1009650" y="3053450"/>
            <a:ext cx="3642681" cy="111893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CB43322-6A2E-4F8D-BBDB-56FCFE466B60}"/>
              </a:ext>
            </a:extLst>
          </p:cNvPr>
          <p:cNvSpPr txBox="1"/>
          <p:nvPr/>
        </p:nvSpPr>
        <p:spPr>
          <a:xfrm>
            <a:off x="227196" y="4693535"/>
            <a:ext cx="526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Statistics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 </a:t>
            </a:r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average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, variance</a:t>
            </a:r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A5E2A66-F3CF-4538-8748-553F2F873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53824">
            <a:off x="52119" y="1704463"/>
            <a:ext cx="836043" cy="52933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1569DF0-F8F5-44A5-B03E-048B6054D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53824">
            <a:off x="1723661" y="1701156"/>
            <a:ext cx="836043" cy="529335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493B504-F44C-44D3-8C65-9BCB93B77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53824">
            <a:off x="3254746" y="1701157"/>
            <a:ext cx="836043" cy="52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68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611106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740852" y="1185625"/>
            <a:ext cx="675490" cy="642717"/>
          </a:xfrm>
          <a:prstGeom prst="rect">
            <a:avLst/>
          </a:prstGeom>
        </p:spPr>
      </p:pic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884EA94D-14C5-4B66-9757-57A73D4B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51441"/>
              </p:ext>
            </p:extLst>
          </p:nvPr>
        </p:nvGraphicFramePr>
        <p:xfrm>
          <a:off x="5686337" y="2231771"/>
          <a:ext cx="6094602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inter_food_rep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pic>
        <p:nvPicPr>
          <p:cNvPr id="20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553E818F-2E0A-475C-82F0-EFB4790B6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147690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FFFBBD5-CAF6-4CEC-A55C-A67BAB9AA8D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2277436" y="1185625"/>
            <a:ext cx="675490" cy="642717"/>
          </a:xfrm>
          <a:prstGeom prst="rect">
            <a:avLst/>
          </a:prstGeom>
        </p:spPr>
      </p:pic>
      <p:pic>
        <p:nvPicPr>
          <p:cNvPr id="23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CC4278F4-007F-49AB-86BB-A34610531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3684274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B7B82B2-E615-4150-A799-3168C7246DD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3814020" y="1185625"/>
            <a:ext cx="675490" cy="64271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81B62CF-CBA5-4C31-B891-D942507F872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1009650" y="3053450"/>
            <a:ext cx="3642681" cy="111893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CB43322-6A2E-4F8D-BBDB-56FCFE466B60}"/>
              </a:ext>
            </a:extLst>
          </p:cNvPr>
          <p:cNvSpPr txBox="1"/>
          <p:nvPr/>
        </p:nvSpPr>
        <p:spPr>
          <a:xfrm>
            <a:off x="227196" y="4693535"/>
            <a:ext cx="526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Statistics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 </a:t>
            </a:r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average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, variance</a:t>
            </a:r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EFB58B5-D6B7-43DB-B190-258E53E087A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57049" y="1586309"/>
            <a:ext cx="829154" cy="101061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F51C8253-FC19-41F3-A159-9353AD939FF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3213421">
            <a:off x="63644" y="1834548"/>
            <a:ext cx="1173981" cy="495471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7E2A9B1-6410-4C5D-814D-36F17C4B0A2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60395" y="1274101"/>
            <a:ext cx="698291" cy="128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8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875002"/>
            <a:ext cx="46330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II.1.iii. Body</a:t>
            </a:r>
          </a:p>
        </p:txBody>
      </p:sp>
    </p:spTree>
    <p:extLst>
      <p:ext uri="{BB962C8B-B14F-4D97-AF65-F5344CB8AC3E}">
        <p14:creationId xmlns:p14="http://schemas.microsoft.com/office/powerpoint/2010/main" val="34548406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611106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740852" y="1185625"/>
            <a:ext cx="675490" cy="642717"/>
          </a:xfrm>
          <a:prstGeom prst="rect">
            <a:avLst/>
          </a:prstGeom>
        </p:spPr>
      </p:pic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884EA94D-14C5-4B66-9757-57A73D4B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025348"/>
              </p:ext>
            </p:extLst>
          </p:nvPr>
        </p:nvGraphicFramePr>
        <p:xfrm>
          <a:off x="5686337" y="2231771"/>
          <a:ext cx="6094602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inter_indiv_rep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pic>
        <p:nvPicPr>
          <p:cNvPr id="20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553E818F-2E0A-475C-82F0-EFB4790B6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147690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FFFBBD5-CAF6-4CEC-A55C-A67BAB9AA8D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2277436" y="1185625"/>
            <a:ext cx="675490" cy="642717"/>
          </a:xfrm>
          <a:prstGeom prst="rect">
            <a:avLst/>
          </a:prstGeom>
        </p:spPr>
      </p:pic>
      <p:pic>
        <p:nvPicPr>
          <p:cNvPr id="23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CC4278F4-007F-49AB-86BB-A34610531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3684274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B7B82B2-E615-4150-A799-3168C7246DD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3814020" y="1185625"/>
            <a:ext cx="675490" cy="64271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81B62CF-CBA5-4C31-B891-D942507F872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1009650" y="3053450"/>
            <a:ext cx="3642681" cy="1118933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CB43322-6A2E-4F8D-BBDB-56FCFE466B60}"/>
              </a:ext>
            </a:extLst>
          </p:cNvPr>
          <p:cNvSpPr txBox="1"/>
          <p:nvPr/>
        </p:nvSpPr>
        <p:spPr>
          <a:xfrm>
            <a:off x="227196" y="4693535"/>
            <a:ext cx="526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Statistics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 </a:t>
            </a:r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average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, variance</a:t>
            </a:r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9863760D-8AA9-42D9-9087-012F32EF090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096" y="1704477"/>
            <a:ext cx="850195" cy="529308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C86A8B22-BD72-4A5A-BB6B-A51213B62AF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88757" y="1704477"/>
            <a:ext cx="850195" cy="52930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DDFBDC99-F93F-48A8-A479-87A54018319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304775" y="1700399"/>
            <a:ext cx="850195" cy="52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24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924800"/>
            <a:ext cx="117727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II.2. </a:t>
            </a:r>
            <a:r>
              <a:rPr lang="fr-FR" sz="6600" dirty="0" err="1">
                <a:latin typeface="Aharoni" panose="02010803020104030203" pitchFamily="2" charset="-79"/>
                <a:cs typeface="Aharoni" panose="02010803020104030203" pitchFamily="2" charset="-79"/>
              </a:rPr>
              <a:t>Several</a:t>
            </a:r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 items per </a:t>
            </a:r>
            <a:r>
              <a:rPr lang="fr-FR" sz="6600" dirty="0" err="1">
                <a:latin typeface="Aharoni" panose="02010803020104030203" pitchFamily="2" charset="-79"/>
                <a:cs typeface="Aharoni" panose="02010803020104030203" pitchFamily="2" charset="-79"/>
              </a:rPr>
              <a:t>sample</a:t>
            </a:r>
            <a:endParaRPr lang="fr-FR" sz="6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87142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924800"/>
            <a:ext cx="42194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II.2.i. </a:t>
            </a:r>
            <a:r>
              <a:rPr lang="fr-FR" sz="6600" dirty="0" err="1">
                <a:latin typeface="Aharoni" panose="02010803020104030203" pitchFamily="2" charset="-79"/>
                <a:cs typeface="Aharoni" panose="02010803020104030203" pitchFamily="2" charset="-79"/>
              </a:rPr>
              <a:t>Feces</a:t>
            </a:r>
            <a:endParaRPr lang="fr-FR" sz="6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61852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611106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62A8D2-1FAC-4876-86F6-E92A4F11F0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2" y="1773796"/>
            <a:ext cx="603986" cy="39067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740852" y="1185625"/>
            <a:ext cx="675490" cy="642717"/>
          </a:xfrm>
          <a:prstGeom prst="rect">
            <a:avLst/>
          </a:prstGeom>
        </p:spPr>
      </p:pic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884EA94D-14C5-4B66-9757-57A73D4B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885479"/>
              </p:ext>
            </p:extLst>
          </p:nvPr>
        </p:nvGraphicFramePr>
        <p:xfrm>
          <a:off x="5686337" y="2231771"/>
          <a:ext cx="6094602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intra_indiv_rep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pic>
        <p:nvPicPr>
          <p:cNvPr id="20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553E818F-2E0A-475C-82F0-EFB4790B6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147690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FFFBBD5-CAF6-4CEC-A55C-A67BAB9AA8D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2277436" y="1185625"/>
            <a:ext cx="675490" cy="642717"/>
          </a:xfrm>
          <a:prstGeom prst="rect">
            <a:avLst/>
          </a:prstGeom>
        </p:spPr>
      </p:pic>
      <p:pic>
        <p:nvPicPr>
          <p:cNvPr id="23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CC4278F4-007F-49AB-86BB-A34610531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3684274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B7B82B2-E615-4150-A799-3168C7246DD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3814020" y="1185625"/>
            <a:ext cx="675490" cy="64271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81B62CF-CBA5-4C31-B891-D942507F872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1009650" y="3053450"/>
            <a:ext cx="3642681" cy="111893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07BDCEA-0476-47AF-8332-7FA720DCA4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48" y="1986134"/>
            <a:ext cx="603986" cy="39067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F34A9B07-0E18-4363-844B-B6EE4CFEE1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8" y="1832494"/>
            <a:ext cx="603986" cy="39067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6F819F9-406E-4026-8005-2F0C74E297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418" y="1802701"/>
            <a:ext cx="603986" cy="39067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9CD36F74-AE8F-4801-9080-94763A9758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54" y="2015039"/>
            <a:ext cx="603986" cy="39067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9F5E7C2-E666-4D92-B60D-23C2873E62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84" y="1861399"/>
            <a:ext cx="603986" cy="39067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3A68DA21-7C64-41E8-AD84-3A0BB419A9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65" y="1792590"/>
            <a:ext cx="603986" cy="39067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E0704432-134E-43D0-8060-C0D54F89AF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01" y="2004928"/>
            <a:ext cx="603986" cy="39067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3180D312-FE87-473D-A72C-9DD926A86B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231" y="1851288"/>
            <a:ext cx="603986" cy="39067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A8776785-6628-4592-9B9D-E86EBA496495}"/>
              </a:ext>
            </a:extLst>
          </p:cNvPr>
          <p:cNvSpPr txBox="1"/>
          <p:nvPr/>
        </p:nvSpPr>
        <p:spPr>
          <a:xfrm>
            <a:off x="234064" y="234159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4917BD4-2D02-4D9A-9F1A-76BCD18943DC}"/>
              </a:ext>
            </a:extLst>
          </p:cNvPr>
          <p:cNvSpPr txBox="1"/>
          <p:nvPr/>
        </p:nvSpPr>
        <p:spPr>
          <a:xfrm>
            <a:off x="1832922" y="231076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A502E5E-482E-4F6A-B113-DF18A03AE65A}"/>
              </a:ext>
            </a:extLst>
          </p:cNvPr>
          <p:cNvSpPr txBox="1"/>
          <p:nvPr/>
        </p:nvSpPr>
        <p:spPr>
          <a:xfrm>
            <a:off x="3395330" y="233893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75A43BB-D4C7-4FAF-BA52-EF39A906D844}"/>
              </a:ext>
            </a:extLst>
          </p:cNvPr>
          <p:cNvSpPr txBox="1"/>
          <p:nvPr/>
        </p:nvSpPr>
        <p:spPr>
          <a:xfrm>
            <a:off x="227196" y="4693535"/>
            <a:ext cx="526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Statistics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 </a:t>
            </a:r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average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, variance</a:t>
            </a:r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00876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611106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62A8D2-1FAC-4876-86F6-E92A4F11F0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2" y="1773796"/>
            <a:ext cx="603986" cy="39067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740852" y="1185625"/>
            <a:ext cx="675490" cy="642717"/>
          </a:xfrm>
          <a:prstGeom prst="rect">
            <a:avLst/>
          </a:prstGeom>
        </p:spPr>
      </p:pic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884EA94D-14C5-4B66-9757-57A73D4B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87934"/>
              </p:ext>
            </p:extLst>
          </p:nvPr>
        </p:nvGraphicFramePr>
        <p:xfrm>
          <a:off x="5686337" y="2231771"/>
          <a:ext cx="6094602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inter_indiv_rep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pic>
        <p:nvPicPr>
          <p:cNvPr id="20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553E818F-2E0A-475C-82F0-EFB4790B6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147690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FFFBBD5-CAF6-4CEC-A55C-A67BAB9AA8D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2277436" y="1185625"/>
            <a:ext cx="675490" cy="642717"/>
          </a:xfrm>
          <a:prstGeom prst="rect">
            <a:avLst/>
          </a:prstGeom>
        </p:spPr>
      </p:pic>
      <p:pic>
        <p:nvPicPr>
          <p:cNvPr id="23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CC4278F4-007F-49AB-86BB-A34610531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3684274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B7B82B2-E615-4150-A799-3168C7246DD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3814020" y="1185625"/>
            <a:ext cx="675490" cy="64271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81B62CF-CBA5-4C31-B891-D942507F872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1009650" y="3053450"/>
            <a:ext cx="3642681" cy="111893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07BDCEA-0476-47AF-8332-7FA720DCA4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48" y="1986134"/>
            <a:ext cx="603986" cy="39067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F34A9B07-0E18-4363-844B-B6EE4CFEE1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8" y="1832494"/>
            <a:ext cx="603986" cy="39067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6F819F9-406E-4026-8005-2F0C74E297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418" y="1802701"/>
            <a:ext cx="603986" cy="39067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9CD36F74-AE8F-4801-9080-94763A9758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54" y="2015039"/>
            <a:ext cx="603986" cy="39067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9F5E7C2-E666-4D92-B60D-23C2873E62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84" y="1861399"/>
            <a:ext cx="603986" cy="39067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3A68DA21-7C64-41E8-AD84-3A0BB419A9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65" y="1792590"/>
            <a:ext cx="603986" cy="39067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E0704432-134E-43D0-8060-C0D54F89AF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01" y="2004928"/>
            <a:ext cx="603986" cy="39067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3180D312-FE87-473D-A72C-9DD926A86B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231" y="1851288"/>
            <a:ext cx="603986" cy="39067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A8776785-6628-4592-9B9D-E86EBA496495}"/>
              </a:ext>
            </a:extLst>
          </p:cNvPr>
          <p:cNvSpPr txBox="1"/>
          <p:nvPr/>
        </p:nvSpPr>
        <p:spPr>
          <a:xfrm>
            <a:off x="234064" y="234159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4917BD4-2D02-4D9A-9F1A-76BCD18943DC}"/>
              </a:ext>
            </a:extLst>
          </p:cNvPr>
          <p:cNvSpPr txBox="1"/>
          <p:nvPr/>
        </p:nvSpPr>
        <p:spPr>
          <a:xfrm>
            <a:off x="1832922" y="2310767"/>
            <a:ext cx="71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bravo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A502E5E-482E-4F6A-B113-DF18A03AE65A}"/>
              </a:ext>
            </a:extLst>
          </p:cNvPr>
          <p:cNvSpPr txBox="1"/>
          <p:nvPr/>
        </p:nvSpPr>
        <p:spPr>
          <a:xfrm>
            <a:off x="3395330" y="233893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charlie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75A43BB-D4C7-4FAF-BA52-EF39A906D844}"/>
              </a:ext>
            </a:extLst>
          </p:cNvPr>
          <p:cNvSpPr txBox="1"/>
          <p:nvPr/>
        </p:nvSpPr>
        <p:spPr>
          <a:xfrm>
            <a:off x="227196" y="4693535"/>
            <a:ext cx="526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Statistics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 </a:t>
            </a:r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average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, variance</a:t>
            </a:r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309069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611106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62A8D2-1FAC-4876-86F6-E92A4F11F0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2" y="1773796"/>
            <a:ext cx="603986" cy="39067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740852" y="1185625"/>
            <a:ext cx="675490" cy="642717"/>
          </a:xfrm>
          <a:prstGeom prst="rect">
            <a:avLst/>
          </a:prstGeom>
        </p:spPr>
      </p:pic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884EA94D-14C5-4B66-9757-57A73D4B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842898"/>
              </p:ext>
            </p:extLst>
          </p:nvPr>
        </p:nvGraphicFramePr>
        <p:xfrm>
          <a:off x="5686337" y="2231771"/>
          <a:ext cx="6094602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intra_pop_rep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pic>
        <p:nvPicPr>
          <p:cNvPr id="20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553E818F-2E0A-475C-82F0-EFB4790B6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147690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FFFBBD5-CAF6-4CEC-A55C-A67BAB9AA8D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2277436" y="1185625"/>
            <a:ext cx="675490" cy="642717"/>
          </a:xfrm>
          <a:prstGeom prst="rect">
            <a:avLst/>
          </a:prstGeom>
        </p:spPr>
      </p:pic>
      <p:pic>
        <p:nvPicPr>
          <p:cNvPr id="23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CC4278F4-007F-49AB-86BB-A34610531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3684274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B7B82B2-E615-4150-A799-3168C7246DD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3814020" y="1185625"/>
            <a:ext cx="675490" cy="64271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81B62CF-CBA5-4C31-B891-D942507F872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1009650" y="3053450"/>
            <a:ext cx="3642681" cy="111893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07BDCEA-0476-47AF-8332-7FA720DCA4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48" y="1986134"/>
            <a:ext cx="603986" cy="39067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F34A9B07-0E18-4363-844B-B6EE4CFEE1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8" y="1832494"/>
            <a:ext cx="603986" cy="39067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6F819F9-406E-4026-8005-2F0C74E297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418" y="1802701"/>
            <a:ext cx="603986" cy="39067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9CD36F74-AE8F-4801-9080-94763A9758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54" y="2015039"/>
            <a:ext cx="603986" cy="39067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9F5E7C2-E666-4D92-B60D-23C2873E62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84" y="1861399"/>
            <a:ext cx="603986" cy="39067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3A68DA21-7C64-41E8-AD84-3A0BB419A9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65" y="1792590"/>
            <a:ext cx="603986" cy="39067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E0704432-134E-43D0-8060-C0D54F89AF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01" y="2004928"/>
            <a:ext cx="603986" cy="39067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3180D312-FE87-473D-A72C-9DD926A86B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231" y="1851288"/>
            <a:ext cx="603986" cy="39067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77A42F2B-F2E1-4799-BF01-ADD2C82CF026}"/>
              </a:ext>
            </a:extLst>
          </p:cNvPr>
          <p:cNvSpPr txBox="1"/>
          <p:nvPr/>
        </p:nvSpPr>
        <p:spPr>
          <a:xfrm>
            <a:off x="227196" y="4693535"/>
            <a:ext cx="526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Statistics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 </a:t>
            </a:r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average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, variance</a:t>
            </a:r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76B2FDF-E703-44D1-9B6C-017A59944967}"/>
              </a:ext>
            </a:extLst>
          </p:cNvPr>
          <p:cNvSpPr txBox="1"/>
          <p:nvPr/>
        </p:nvSpPr>
        <p:spPr>
          <a:xfrm>
            <a:off x="-23257" y="182403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61E02C6-4481-4207-9E4A-3D7C8B6985E5}"/>
              </a:ext>
            </a:extLst>
          </p:cNvPr>
          <p:cNvSpPr txBox="1"/>
          <p:nvPr/>
        </p:nvSpPr>
        <p:spPr>
          <a:xfrm>
            <a:off x="610105" y="1705968"/>
            <a:ext cx="71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bravo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CD52059-6F68-47DF-9D70-FB475C4CE4D6}"/>
              </a:ext>
            </a:extLst>
          </p:cNvPr>
          <p:cNvSpPr txBox="1"/>
          <p:nvPr/>
        </p:nvSpPr>
        <p:spPr>
          <a:xfrm>
            <a:off x="496708" y="202570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charlie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EFBECDF-AB53-4D07-B94E-096377F53B39}"/>
              </a:ext>
            </a:extLst>
          </p:cNvPr>
          <p:cNvSpPr txBox="1"/>
          <p:nvPr/>
        </p:nvSpPr>
        <p:spPr>
          <a:xfrm>
            <a:off x="1514770" y="185128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E022458-777E-4C34-98A6-63C3B3029754}"/>
              </a:ext>
            </a:extLst>
          </p:cNvPr>
          <p:cNvSpPr txBox="1"/>
          <p:nvPr/>
        </p:nvSpPr>
        <p:spPr>
          <a:xfrm>
            <a:off x="2148132" y="1733217"/>
            <a:ext cx="71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bravo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CDAA324-D44F-4E34-8888-7635DD901320}"/>
              </a:ext>
            </a:extLst>
          </p:cNvPr>
          <p:cNvSpPr txBox="1"/>
          <p:nvPr/>
        </p:nvSpPr>
        <p:spPr>
          <a:xfrm>
            <a:off x="2034735" y="205295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charlie</a:t>
            </a:r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D0B182B-51EF-4085-95E3-D205A680629D}"/>
              </a:ext>
            </a:extLst>
          </p:cNvPr>
          <p:cNvSpPr txBox="1"/>
          <p:nvPr/>
        </p:nvSpPr>
        <p:spPr>
          <a:xfrm>
            <a:off x="3098291" y="185128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43F88DA-B311-4100-9B08-54AB8622A857}"/>
              </a:ext>
            </a:extLst>
          </p:cNvPr>
          <p:cNvSpPr txBox="1"/>
          <p:nvPr/>
        </p:nvSpPr>
        <p:spPr>
          <a:xfrm>
            <a:off x="3731653" y="1733217"/>
            <a:ext cx="71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bravo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98D139A-0B76-4244-BD15-B4C7CE377285}"/>
              </a:ext>
            </a:extLst>
          </p:cNvPr>
          <p:cNvSpPr txBox="1"/>
          <p:nvPr/>
        </p:nvSpPr>
        <p:spPr>
          <a:xfrm>
            <a:off x="3618256" y="205295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charlie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9832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611106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62A8D2-1FAC-4876-86F6-E92A4F11F0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2" y="1773796"/>
            <a:ext cx="603986" cy="39067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740852" y="1185625"/>
            <a:ext cx="675490" cy="642717"/>
          </a:xfrm>
          <a:prstGeom prst="rect">
            <a:avLst/>
          </a:prstGeom>
        </p:spPr>
      </p:pic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884EA94D-14C5-4B66-9757-57A73D4B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500678"/>
              </p:ext>
            </p:extLst>
          </p:nvPr>
        </p:nvGraphicFramePr>
        <p:xfrm>
          <a:off x="5686337" y="2231771"/>
          <a:ext cx="6094602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inter_pop_rep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pic>
        <p:nvPicPr>
          <p:cNvPr id="20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553E818F-2E0A-475C-82F0-EFB4790B6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147690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FFFBBD5-CAF6-4CEC-A55C-A67BAB9AA8D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2277436" y="1185625"/>
            <a:ext cx="675490" cy="642717"/>
          </a:xfrm>
          <a:prstGeom prst="rect">
            <a:avLst/>
          </a:prstGeom>
        </p:spPr>
      </p:pic>
      <p:pic>
        <p:nvPicPr>
          <p:cNvPr id="23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CC4278F4-007F-49AB-86BB-A34610531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3684274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B7B82B2-E615-4150-A799-3168C7246DD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3814020" y="1185625"/>
            <a:ext cx="675490" cy="64271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81B62CF-CBA5-4C31-B891-D942507F872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1009650" y="3053450"/>
            <a:ext cx="3642681" cy="111893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07BDCEA-0476-47AF-8332-7FA720DCA4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48" y="1986134"/>
            <a:ext cx="603986" cy="39067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E0704432-134E-43D0-8060-C0D54F89AF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01" y="2004928"/>
            <a:ext cx="603986" cy="39067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F34A9B07-0E18-4363-844B-B6EE4CFEE1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8" y="1832494"/>
            <a:ext cx="603986" cy="39067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6F819F9-406E-4026-8005-2F0C74E297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418" y="1802701"/>
            <a:ext cx="603986" cy="390670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B98D139A-0B76-4244-BD15-B4C7CE377285}"/>
              </a:ext>
            </a:extLst>
          </p:cNvPr>
          <p:cNvSpPr txBox="1"/>
          <p:nvPr/>
        </p:nvSpPr>
        <p:spPr>
          <a:xfrm>
            <a:off x="3618256" y="2052957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india</a:t>
            </a:r>
            <a:endParaRPr lang="fr-FR" dirty="0"/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9CD36F74-AE8F-4801-9080-94763A9758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54" y="2015039"/>
            <a:ext cx="603986" cy="39067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9F5E7C2-E666-4D92-B60D-23C2873E62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84" y="1861399"/>
            <a:ext cx="603986" cy="39067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3A68DA21-7C64-41E8-AD84-3A0BB419A9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65" y="1792590"/>
            <a:ext cx="603986" cy="390670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CE022458-777E-4C34-98A6-63C3B3029754}"/>
              </a:ext>
            </a:extLst>
          </p:cNvPr>
          <p:cNvSpPr txBox="1"/>
          <p:nvPr/>
        </p:nvSpPr>
        <p:spPr>
          <a:xfrm>
            <a:off x="2148132" y="173321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echo</a:t>
            </a:r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CDAA324-D44F-4E34-8888-7635DD901320}"/>
              </a:ext>
            </a:extLst>
          </p:cNvPr>
          <p:cNvSpPr txBox="1"/>
          <p:nvPr/>
        </p:nvSpPr>
        <p:spPr>
          <a:xfrm>
            <a:off x="2034735" y="2052957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foxtrot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EFBECDF-AB53-4D07-B94E-096377F53B39}"/>
              </a:ext>
            </a:extLst>
          </p:cNvPr>
          <p:cNvSpPr txBox="1"/>
          <p:nvPr/>
        </p:nvSpPr>
        <p:spPr>
          <a:xfrm>
            <a:off x="1514770" y="1851288"/>
            <a:ext cx="65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delta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3180D312-FE87-473D-A72C-9DD926A86B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231" y="1851288"/>
            <a:ext cx="603986" cy="39067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77A42F2B-F2E1-4799-BF01-ADD2C82CF026}"/>
              </a:ext>
            </a:extLst>
          </p:cNvPr>
          <p:cNvSpPr txBox="1"/>
          <p:nvPr/>
        </p:nvSpPr>
        <p:spPr>
          <a:xfrm>
            <a:off x="227196" y="4693535"/>
            <a:ext cx="526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Statistics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 </a:t>
            </a:r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average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, variance</a:t>
            </a:r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76B2FDF-E703-44D1-9B6C-017A59944967}"/>
              </a:ext>
            </a:extLst>
          </p:cNvPr>
          <p:cNvSpPr txBox="1"/>
          <p:nvPr/>
        </p:nvSpPr>
        <p:spPr>
          <a:xfrm>
            <a:off x="-23257" y="182403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61E02C6-4481-4207-9E4A-3D7C8B6985E5}"/>
              </a:ext>
            </a:extLst>
          </p:cNvPr>
          <p:cNvSpPr txBox="1"/>
          <p:nvPr/>
        </p:nvSpPr>
        <p:spPr>
          <a:xfrm>
            <a:off x="610105" y="1705968"/>
            <a:ext cx="712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bravo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CD52059-6F68-47DF-9D70-FB475C4CE4D6}"/>
              </a:ext>
            </a:extLst>
          </p:cNvPr>
          <p:cNvSpPr txBox="1"/>
          <p:nvPr/>
        </p:nvSpPr>
        <p:spPr>
          <a:xfrm>
            <a:off x="496708" y="202570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charlie</a:t>
            </a:r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D0B182B-51EF-4085-95E3-D205A680629D}"/>
              </a:ext>
            </a:extLst>
          </p:cNvPr>
          <p:cNvSpPr txBox="1"/>
          <p:nvPr/>
        </p:nvSpPr>
        <p:spPr>
          <a:xfrm>
            <a:off x="3098291" y="1851288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golf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43F88DA-B311-4100-9B08-54AB8622A857}"/>
              </a:ext>
            </a:extLst>
          </p:cNvPr>
          <p:cNvSpPr txBox="1"/>
          <p:nvPr/>
        </p:nvSpPr>
        <p:spPr>
          <a:xfrm>
            <a:off x="3731653" y="1733217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hotel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264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780035" y="2174276"/>
            <a:ext cx="3627543" cy="265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62A8D2-1FAC-4876-86F6-E92A4F11F0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4" y="2059539"/>
            <a:ext cx="1388572" cy="8981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2155475" y="601853"/>
            <a:ext cx="2160824" cy="2055986"/>
          </a:xfrm>
          <a:prstGeom prst="rect">
            <a:avLst/>
          </a:prstGeom>
        </p:spPr>
      </p:pic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884EA94D-14C5-4B66-9757-57A73D4B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11810"/>
              </p:ext>
            </p:extLst>
          </p:nvPr>
        </p:nvGraphicFramePr>
        <p:xfrm>
          <a:off x="5686337" y="2231771"/>
          <a:ext cx="6094602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individual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1921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611106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62A8D2-1FAC-4876-86F6-E92A4F11F0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2" y="1773796"/>
            <a:ext cx="603986" cy="39067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740852" y="1185625"/>
            <a:ext cx="675490" cy="642717"/>
          </a:xfrm>
          <a:prstGeom prst="rect">
            <a:avLst/>
          </a:prstGeom>
        </p:spPr>
      </p:pic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884EA94D-14C5-4B66-9757-57A73D4B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132511"/>
              </p:ext>
            </p:extLst>
          </p:nvPr>
        </p:nvGraphicFramePr>
        <p:xfrm>
          <a:off x="5686337" y="2231771"/>
          <a:ext cx="6094602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pic>
        <p:nvPicPr>
          <p:cNvPr id="20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553E818F-2E0A-475C-82F0-EFB4790B6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147690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FFFBBD5-CAF6-4CEC-A55C-A67BAB9AA8D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2277436" y="1185625"/>
            <a:ext cx="675490" cy="642717"/>
          </a:xfrm>
          <a:prstGeom prst="rect">
            <a:avLst/>
          </a:prstGeom>
        </p:spPr>
      </p:pic>
      <p:pic>
        <p:nvPicPr>
          <p:cNvPr id="23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CC4278F4-007F-49AB-86BB-A34610531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3684274" y="1638356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B7B82B2-E615-4150-A799-3168C7246DD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3814020" y="1185625"/>
            <a:ext cx="675490" cy="642717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81B62CF-CBA5-4C31-B891-D942507F872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V="1">
            <a:off x="1009650" y="3053450"/>
            <a:ext cx="3642681" cy="1118933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07BDCEA-0476-47AF-8332-7FA720DCA4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48" y="1986134"/>
            <a:ext cx="603986" cy="39067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F34A9B07-0E18-4363-844B-B6EE4CFEE1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78" y="1832494"/>
            <a:ext cx="603986" cy="39067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6F819F9-406E-4026-8005-2F0C74E297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418" y="1802701"/>
            <a:ext cx="603986" cy="39067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9CD36F74-AE8F-4801-9080-94763A9758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954" y="2015039"/>
            <a:ext cx="603986" cy="39067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9F5E7C2-E666-4D92-B60D-23C2873E628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384" y="1861399"/>
            <a:ext cx="603986" cy="39067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3A68DA21-7C64-41E8-AD84-3A0BB419A9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265" y="1792590"/>
            <a:ext cx="603986" cy="390670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E0704432-134E-43D0-8060-C0D54F89AF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01" y="2004928"/>
            <a:ext cx="603986" cy="39067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3180D312-FE87-473D-A72C-9DD926A86B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231" y="1851288"/>
            <a:ext cx="603986" cy="39067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8274DE9F-45D6-4958-9F97-0C31386508EC}"/>
              </a:ext>
            </a:extLst>
          </p:cNvPr>
          <p:cNvSpPr txBox="1"/>
          <p:nvPr/>
        </p:nvSpPr>
        <p:spPr>
          <a:xfrm>
            <a:off x="227196" y="4693535"/>
            <a:ext cx="5269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Statistics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 </a:t>
            </a:r>
            <a:r>
              <a:rPr lang="fr-FR" sz="2800" dirty="0" err="1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average</a:t>
            </a:r>
            <a:r>
              <a:rPr lang="fr-FR" sz="2800" dirty="0"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, variance</a:t>
            </a:r>
            <a:endParaRPr lang="fr-FR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504927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924800"/>
            <a:ext cx="43027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II.2.ii. Food</a:t>
            </a:r>
          </a:p>
        </p:txBody>
      </p:sp>
    </p:spTree>
    <p:extLst>
      <p:ext uri="{BB962C8B-B14F-4D97-AF65-F5344CB8AC3E}">
        <p14:creationId xmlns:p14="http://schemas.microsoft.com/office/powerpoint/2010/main" val="37809285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8CC8945-8D7C-47B2-8443-943BBF3B6A8F}"/>
              </a:ext>
            </a:extLst>
          </p:cNvPr>
          <p:cNvSpPr txBox="1"/>
          <p:nvPr/>
        </p:nvSpPr>
        <p:spPr>
          <a:xfrm>
            <a:off x="0" y="2924800"/>
            <a:ext cx="463300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600" dirty="0">
                <a:latin typeface="Aharoni" panose="02010803020104030203" pitchFamily="2" charset="-79"/>
                <a:cs typeface="Aharoni" panose="02010803020104030203" pitchFamily="2" charset="-79"/>
              </a:rPr>
              <a:t>II.2.iii. Body</a:t>
            </a:r>
          </a:p>
        </p:txBody>
      </p:sp>
    </p:spTree>
    <p:extLst>
      <p:ext uri="{BB962C8B-B14F-4D97-AF65-F5344CB8AC3E}">
        <p14:creationId xmlns:p14="http://schemas.microsoft.com/office/powerpoint/2010/main" val="827584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780035" y="2174276"/>
            <a:ext cx="3627543" cy="265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62A8D2-1FAC-4876-86F6-E92A4F11F0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54" y="2059539"/>
            <a:ext cx="1388572" cy="8981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2155475" y="601853"/>
            <a:ext cx="2160824" cy="2055986"/>
          </a:xfrm>
          <a:prstGeom prst="rect">
            <a:avLst/>
          </a:prstGeom>
        </p:spPr>
      </p:pic>
      <p:graphicFrame>
        <p:nvGraphicFramePr>
          <p:cNvPr id="13" name="Tableau 13">
            <a:extLst>
              <a:ext uri="{FF2B5EF4-FFF2-40B4-BE49-F238E27FC236}">
                <a16:creationId xmlns:a16="http://schemas.microsoft.com/office/drawing/2014/main" id="{884EA94D-14C5-4B66-9757-57A73D4B2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084409"/>
              </p:ext>
            </p:extLst>
          </p:nvPr>
        </p:nvGraphicFramePr>
        <p:xfrm>
          <a:off x="5686337" y="2231771"/>
          <a:ext cx="6094602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individual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53789CEE-F1B1-486D-B0B3-4E96BA3FA689}"/>
              </a:ext>
            </a:extLst>
          </p:cNvPr>
          <p:cNvSpPr txBox="1"/>
          <p:nvPr/>
        </p:nvSpPr>
        <p:spPr>
          <a:xfrm>
            <a:off x="1051722" y="232395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</p:spTree>
    <p:extLst>
      <p:ext uri="{BB962C8B-B14F-4D97-AF65-F5344CB8AC3E}">
        <p14:creationId xmlns:p14="http://schemas.microsoft.com/office/powerpoint/2010/main" val="148986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611106" y="2758030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62A8D2-1FAC-4876-86F6-E92A4F11F0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2" y="2893470"/>
            <a:ext cx="603986" cy="39067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740852" y="2305299"/>
            <a:ext cx="675490" cy="642717"/>
          </a:xfrm>
          <a:prstGeom prst="rect">
            <a:avLst/>
          </a:prstGeom>
        </p:spPr>
      </p:pic>
      <p:pic>
        <p:nvPicPr>
          <p:cNvPr id="20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553E818F-2E0A-475C-82F0-EFB4790B6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147690" y="2758030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8813D119-404D-442A-B446-4339BDE3ED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196" y="2893470"/>
            <a:ext cx="603986" cy="39067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FFFBBD5-CAF6-4CEC-A55C-A67BAB9AA8D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2277436" y="2305299"/>
            <a:ext cx="675490" cy="642717"/>
          </a:xfrm>
          <a:prstGeom prst="rect">
            <a:avLst/>
          </a:prstGeom>
        </p:spPr>
      </p:pic>
      <p:pic>
        <p:nvPicPr>
          <p:cNvPr id="23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CC4278F4-007F-49AB-86BB-A34610531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3684274" y="2758030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C597AEAA-1105-4AE2-AF97-377C1372A6D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780" y="2893470"/>
            <a:ext cx="603986" cy="39067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7B7B82B2-E615-4150-A799-3168C7246DD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3814020" y="2305299"/>
            <a:ext cx="675490" cy="64271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E260DB8-E890-438C-BFCF-4BB0DC69E8B0}"/>
              </a:ext>
            </a:extLst>
          </p:cNvPr>
          <p:cNvSpPr txBox="1"/>
          <p:nvPr/>
        </p:nvSpPr>
        <p:spPr>
          <a:xfrm>
            <a:off x="422996" y="305777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71E063F-EDC0-44D6-85BB-B850F1635670}"/>
              </a:ext>
            </a:extLst>
          </p:cNvPr>
          <p:cNvSpPr txBox="1"/>
          <p:nvPr/>
        </p:nvSpPr>
        <p:spPr>
          <a:xfrm>
            <a:off x="1948308" y="305777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76849E7-9A36-427B-8290-CA023D46D247}"/>
              </a:ext>
            </a:extLst>
          </p:cNvPr>
          <p:cNvSpPr txBox="1"/>
          <p:nvPr/>
        </p:nvSpPr>
        <p:spPr>
          <a:xfrm>
            <a:off x="3487965" y="306025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349879F-F4BA-455E-89BF-64A89DBF8E23}"/>
              </a:ext>
            </a:extLst>
          </p:cNvPr>
          <p:cNvCxnSpPr/>
          <p:nvPr/>
        </p:nvCxnSpPr>
        <p:spPr>
          <a:xfrm>
            <a:off x="1791478" y="2164510"/>
            <a:ext cx="0" cy="2706070"/>
          </a:xfrm>
          <a:prstGeom prst="line">
            <a:avLst/>
          </a:prstGeom>
          <a:ln w="38100">
            <a:solidFill>
              <a:srgbClr val="0942B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BE677B65-B196-4F6C-BEBB-1D4388533C36}"/>
              </a:ext>
            </a:extLst>
          </p:cNvPr>
          <p:cNvCxnSpPr/>
          <p:nvPr/>
        </p:nvCxnSpPr>
        <p:spPr>
          <a:xfrm>
            <a:off x="3343469" y="2164510"/>
            <a:ext cx="0" cy="2706070"/>
          </a:xfrm>
          <a:prstGeom prst="line">
            <a:avLst/>
          </a:prstGeom>
          <a:ln w="38100">
            <a:solidFill>
              <a:srgbClr val="0942B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9E2947EB-1B5A-495C-AD8F-93E29DFFA314}"/>
              </a:ext>
            </a:extLst>
          </p:cNvPr>
          <p:cNvCxnSpPr>
            <a:cxnSpLocks/>
          </p:cNvCxnSpPr>
          <p:nvPr/>
        </p:nvCxnSpPr>
        <p:spPr>
          <a:xfrm flipH="1">
            <a:off x="218386" y="5409783"/>
            <a:ext cx="397201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45172925-8828-492F-8053-DD2AE0C34A9E}"/>
              </a:ext>
            </a:extLst>
          </p:cNvPr>
          <p:cNvSpPr txBox="1"/>
          <p:nvPr/>
        </p:nvSpPr>
        <p:spPr>
          <a:xfrm>
            <a:off x="695082" y="1017539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fr-FR" sz="4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fr-FR" sz="4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DD0C58F-F723-4C61-AA86-22B28E3AC503}"/>
              </a:ext>
            </a:extLst>
          </p:cNvPr>
          <p:cNvSpPr txBox="1"/>
          <p:nvPr/>
        </p:nvSpPr>
        <p:spPr>
          <a:xfrm>
            <a:off x="2233670" y="1017538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fr-FR" sz="4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fr-FR" sz="4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6E4D931-9EC0-40D9-9406-E48C0B5BB1EC}"/>
              </a:ext>
            </a:extLst>
          </p:cNvPr>
          <p:cNvSpPr txBox="1"/>
          <p:nvPr/>
        </p:nvSpPr>
        <p:spPr>
          <a:xfrm>
            <a:off x="3849773" y="1017537"/>
            <a:ext cx="6206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fr-FR" sz="4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fr-FR" sz="4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B63C3CB-9C6E-4D92-8D28-5AE6F463D25B}"/>
              </a:ext>
            </a:extLst>
          </p:cNvPr>
          <p:cNvSpPr txBox="1"/>
          <p:nvPr/>
        </p:nvSpPr>
        <p:spPr>
          <a:xfrm>
            <a:off x="4246244" y="5015130"/>
            <a:ext cx="979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Cambria Math" panose="02040503050406030204" pitchFamily="18" charset="0"/>
                <a:ea typeface="Cambria Math" panose="02040503050406030204" pitchFamily="18" charset="0"/>
              </a:rPr>
              <a:t>time</a:t>
            </a:r>
          </a:p>
        </p:txBody>
      </p:sp>
      <p:graphicFrame>
        <p:nvGraphicFramePr>
          <p:cNvPr id="31" name="Tableau 13">
            <a:extLst>
              <a:ext uri="{FF2B5EF4-FFF2-40B4-BE49-F238E27FC236}">
                <a16:creationId xmlns:a16="http://schemas.microsoft.com/office/drawing/2014/main" id="{7E10E07D-3954-4875-A85E-FD3848D71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963762"/>
              </p:ext>
            </p:extLst>
          </p:nvPr>
        </p:nvGraphicFramePr>
        <p:xfrm>
          <a:off x="5581249" y="486297"/>
          <a:ext cx="6094602" cy="2585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14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individual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reference_ID_rep1_t1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graphicFrame>
        <p:nvGraphicFramePr>
          <p:cNvPr id="32" name="Tableau 13">
            <a:extLst>
              <a:ext uri="{FF2B5EF4-FFF2-40B4-BE49-F238E27FC236}">
                <a16:creationId xmlns:a16="http://schemas.microsoft.com/office/drawing/2014/main" id="{39BF8EFC-29C3-40C8-ADB1-282552BAD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035918"/>
              </p:ext>
            </p:extLst>
          </p:nvPr>
        </p:nvGraphicFramePr>
        <p:xfrm>
          <a:off x="5581249" y="3691738"/>
          <a:ext cx="6094602" cy="2590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individual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reference_ID_rep1_t2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sp>
        <p:nvSpPr>
          <p:cNvPr id="35" name="ZoneTexte 34">
            <a:extLst>
              <a:ext uri="{FF2B5EF4-FFF2-40B4-BE49-F238E27FC236}">
                <a16:creationId xmlns:a16="http://schemas.microsoft.com/office/drawing/2014/main" id="{A25247F7-23C9-44F3-9D70-26668E9E1E0A}"/>
              </a:ext>
            </a:extLst>
          </p:cNvPr>
          <p:cNvSpPr txBox="1"/>
          <p:nvPr/>
        </p:nvSpPr>
        <p:spPr>
          <a:xfrm>
            <a:off x="5503769" y="639633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Etc…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796F4D1-5D59-4089-8606-72E843E70E19}"/>
              </a:ext>
            </a:extLst>
          </p:cNvPr>
          <p:cNvSpPr txBox="1"/>
          <p:nvPr/>
        </p:nvSpPr>
        <p:spPr>
          <a:xfrm>
            <a:off x="5581249" y="-131905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Aharoni" panose="02010803020104030203" pitchFamily="2" charset="-79"/>
                <a:ea typeface="Cambria Math" panose="02040503050406030204" pitchFamily="18" charset="0"/>
                <a:cs typeface="Aharoni" panose="02010803020104030203" pitchFamily="2" charset="-79"/>
              </a:rPr>
              <a:t>t</a:t>
            </a:r>
            <a:r>
              <a:rPr lang="fr-FR" sz="3600" baseline="-25000" dirty="0">
                <a:latin typeface="Aharoni" panose="02010803020104030203" pitchFamily="2" charset="-79"/>
                <a:ea typeface="Cambria Math" panose="02040503050406030204" pitchFamily="18" charset="0"/>
                <a:cs typeface="Aharoni" panose="02010803020104030203" pitchFamily="2" charset="-79"/>
              </a:rPr>
              <a:t>1</a:t>
            </a:r>
            <a:endParaRPr lang="fr-FR" sz="3600" dirty="0">
              <a:latin typeface="Aharoni" panose="02010803020104030203" pitchFamily="2" charset="-79"/>
              <a:ea typeface="Cambria Math" panose="02040503050406030204" pitchFamily="18" charset="0"/>
              <a:cs typeface="Aharoni" panose="02010803020104030203" pitchFamily="2" charset="-79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A1DCB25-6F84-4DF5-9634-D0401ACA6CDB}"/>
              </a:ext>
            </a:extLst>
          </p:cNvPr>
          <p:cNvSpPr txBox="1"/>
          <p:nvPr/>
        </p:nvSpPr>
        <p:spPr>
          <a:xfrm>
            <a:off x="5595971" y="3090424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Aharoni" panose="02010803020104030203" pitchFamily="2" charset="-79"/>
                <a:ea typeface="Cambria Math" panose="02040503050406030204" pitchFamily="18" charset="0"/>
                <a:cs typeface="Aharoni" panose="02010803020104030203" pitchFamily="2" charset="-79"/>
              </a:rPr>
              <a:t>t</a:t>
            </a:r>
            <a:r>
              <a:rPr lang="fr-FR" sz="3600" baseline="-25000" dirty="0">
                <a:latin typeface="Aharoni" panose="02010803020104030203" pitchFamily="2" charset="-79"/>
                <a:ea typeface="Cambria Math" panose="02040503050406030204" pitchFamily="18" charset="0"/>
                <a:cs typeface="Aharoni" panose="02010803020104030203" pitchFamily="2" charset="-79"/>
              </a:rPr>
              <a:t>2</a:t>
            </a:r>
            <a:endParaRPr lang="fr-FR" sz="3600" dirty="0">
              <a:latin typeface="Aharoni" panose="02010803020104030203" pitchFamily="2" charset="-79"/>
              <a:ea typeface="Cambria Math" panose="020405030504060302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1333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385906" y="1703673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62A8D2-1FAC-4876-86F6-E92A4F11F0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12" y="1839113"/>
            <a:ext cx="603986" cy="39067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2515652" y="1250942"/>
            <a:ext cx="675490" cy="64271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2E260DB8-E890-438C-BFCF-4BB0DC69E8B0}"/>
              </a:ext>
            </a:extLst>
          </p:cNvPr>
          <p:cNvSpPr txBox="1"/>
          <p:nvPr/>
        </p:nvSpPr>
        <p:spPr>
          <a:xfrm>
            <a:off x="2197796" y="200341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graphicFrame>
        <p:nvGraphicFramePr>
          <p:cNvPr id="31" name="Tableau 13">
            <a:extLst>
              <a:ext uri="{FF2B5EF4-FFF2-40B4-BE49-F238E27FC236}">
                <a16:creationId xmlns:a16="http://schemas.microsoft.com/office/drawing/2014/main" id="{7E10E07D-3954-4875-A85E-FD3848D710B8}"/>
              </a:ext>
            </a:extLst>
          </p:cNvPr>
          <p:cNvGraphicFramePr>
            <a:graphicFrameLocks noGrp="1"/>
          </p:cNvGraphicFramePr>
          <p:nvPr/>
        </p:nvGraphicFramePr>
        <p:xfrm>
          <a:off x="5581249" y="486297"/>
          <a:ext cx="6094602" cy="25857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1413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individual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reference_ID_rep1_t1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graphicFrame>
        <p:nvGraphicFramePr>
          <p:cNvPr id="32" name="Tableau 13">
            <a:extLst>
              <a:ext uri="{FF2B5EF4-FFF2-40B4-BE49-F238E27FC236}">
                <a16:creationId xmlns:a16="http://schemas.microsoft.com/office/drawing/2014/main" id="{39BF8EFC-29C3-40C8-ADB1-282552BAD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5122"/>
              </p:ext>
            </p:extLst>
          </p:nvPr>
        </p:nvGraphicFramePr>
        <p:xfrm>
          <a:off x="5581249" y="3691738"/>
          <a:ext cx="6094602" cy="25908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individual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reference_ID_rep2_t1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sp>
        <p:nvSpPr>
          <p:cNvPr id="35" name="ZoneTexte 34">
            <a:extLst>
              <a:ext uri="{FF2B5EF4-FFF2-40B4-BE49-F238E27FC236}">
                <a16:creationId xmlns:a16="http://schemas.microsoft.com/office/drawing/2014/main" id="{A25247F7-23C9-44F3-9D70-26668E9E1E0A}"/>
              </a:ext>
            </a:extLst>
          </p:cNvPr>
          <p:cNvSpPr txBox="1"/>
          <p:nvPr/>
        </p:nvSpPr>
        <p:spPr>
          <a:xfrm>
            <a:off x="5503769" y="639633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haroni" panose="02010803020104030203" pitchFamily="2" charset="-79"/>
                <a:cs typeface="Aharoni" panose="02010803020104030203" pitchFamily="2" charset="-79"/>
              </a:rPr>
              <a:t>Etc…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796F4D1-5D59-4089-8606-72E843E70E19}"/>
              </a:ext>
            </a:extLst>
          </p:cNvPr>
          <p:cNvSpPr txBox="1"/>
          <p:nvPr/>
        </p:nvSpPr>
        <p:spPr>
          <a:xfrm>
            <a:off x="5498225" y="-106766"/>
            <a:ext cx="13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Aharoni" panose="02010803020104030203" pitchFamily="2" charset="-79"/>
                <a:ea typeface="Cambria Math" panose="02040503050406030204" pitchFamily="18" charset="0"/>
                <a:cs typeface="Aharoni" panose="02010803020104030203" pitchFamily="2" charset="-79"/>
              </a:rPr>
              <a:t>Rep 1</a:t>
            </a:r>
          </a:p>
        </p:txBody>
      </p:sp>
      <p:pic>
        <p:nvPicPr>
          <p:cNvPr id="33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0493488F-0269-422F-B805-D2A8E5644C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378981" y="3609555"/>
            <a:ext cx="1622564" cy="118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D34AA558-F0F9-44A5-991A-7234BD24D2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487" y="3744995"/>
            <a:ext cx="603986" cy="39067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7C7263E4-6C52-4665-B59E-4EA956C5662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2508727" y="3156824"/>
            <a:ext cx="675490" cy="642717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E81C64B6-09F6-4E9E-9C54-09F1716DC138}"/>
              </a:ext>
            </a:extLst>
          </p:cNvPr>
          <p:cNvSpPr txBox="1"/>
          <p:nvPr/>
        </p:nvSpPr>
        <p:spPr>
          <a:xfrm>
            <a:off x="2190871" y="390930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A350041-773A-4939-AE48-CA900D33C71F}"/>
              </a:ext>
            </a:extLst>
          </p:cNvPr>
          <p:cNvSpPr txBox="1"/>
          <p:nvPr/>
        </p:nvSpPr>
        <p:spPr>
          <a:xfrm>
            <a:off x="-75561" y="1832093"/>
            <a:ext cx="11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Rep 1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952C371D-4863-419A-853F-9E0F2B0A25F7}"/>
              </a:ext>
            </a:extLst>
          </p:cNvPr>
          <p:cNvSpPr txBox="1"/>
          <p:nvPr/>
        </p:nvSpPr>
        <p:spPr>
          <a:xfrm>
            <a:off x="-91448" y="3799279"/>
            <a:ext cx="11154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Rep 2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33FD519-C788-4AA8-808F-47E6ACB563C8}"/>
              </a:ext>
            </a:extLst>
          </p:cNvPr>
          <p:cNvSpPr txBox="1"/>
          <p:nvPr/>
        </p:nvSpPr>
        <p:spPr>
          <a:xfrm>
            <a:off x="5498225" y="3098675"/>
            <a:ext cx="134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>
                <a:latin typeface="Aharoni" panose="02010803020104030203" pitchFamily="2" charset="-79"/>
                <a:ea typeface="Cambria Math" panose="02040503050406030204" pitchFamily="18" charset="0"/>
                <a:cs typeface="Aharoni" panose="02010803020104030203" pitchFamily="2" charset="-79"/>
              </a:rPr>
              <a:t>Rep 2</a:t>
            </a:r>
          </a:p>
        </p:txBody>
      </p:sp>
    </p:spTree>
    <p:extLst>
      <p:ext uri="{BB962C8B-B14F-4D97-AF65-F5344CB8AC3E}">
        <p14:creationId xmlns:p14="http://schemas.microsoft.com/office/powerpoint/2010/main" val="2787982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780035" y="2174276"/>
            <a:ext cx="3627543" cy="265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62A8D2-1FAC-4876-86F6-E92A4F11F0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64" y="2385866"/>
            <a:ext cx="1388572" cy="8981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2155475" y="601853"/>
            <a:ext cx="2160824" cy="20559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B97A8C0-39BB-41B0-9049-B21B101EEE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96" y="1587000"/>
            <a:ext cx="1388572" cy="89815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5BF1543-017B-4E36-BC60-E162A24635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023" y="1936788"/>
            <a:ext cx="1388572" cy="898155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91013AFB-6847-4DD4-82A9-E61DA85F45EB}"/>
              </a:ext>
            </a:extLst>
          </p:cNvPr>
          <p:cNvSpPr txBox="1"/>
          <p:nvPr/>
        </p:nvSpPr>
        <p:spPr>
          <a:xfrm>
            <a:off x="223615" y="217427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D3502B1-C1EA-47DA-B031-CF9513FD02C4}"/>
              </a:ext>
            </a:extLst>
          </p:cNvPr>
          <p:cNvSpPr txBox="1"/>
          <p:nvPr/>
        </p:nvSpPr>
        <p:spPr>
          <a:xfrm>
            <a:off x="1254704" y="179199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25349FB-DED5-4502-ABB1-44E69EF0EA61}"/>
              </a:ext>
            </a:extLst>
          </p:cNvPr>
          <p:cNvSpPr txBox="1"/>
          <p:nvPr/>
        </p:nvSpPr>
        <p:spPr>
          <a:xfrm>
            <a:off x="1318466" y="261040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alpha</a:t>
            </a:r>
          </a:p>
        </p:txBody>
      </p:sp>
      <p:graphicFrame>
        <p:nvGraphicFramePr>
          <p:cNvPr id="17" name="Tableau 13">
            <a:extLst>
              <a:ext uri="{FF2B5EF4-FFF2-40B4-BE49-F238E27FC236}">
                <a16:creationId xmlns:a16="http://schemas.microsoft.com/office/drawing/2014/main" id="{DFC9C25C-81AC-46CC-A463-66D4EA95F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975591"/>
              </p:ext>
            </p:extLst>
          </p:nvPr>
        </p:nvGraphicFramePr>
        <p:xfrm>
          <a:off x="5686337" y="2231771"/>
          <a:ext cx="6094602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individual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414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50 ml Centrifuge Tube, Conical, Loose (Sterile) - Tubes, Consumables -  STARLAB">
            <a:extLst>
              <a:ext uri="{FF2B5EF4-FFF2-40B4-BE49-F238E27FC236}">
                <a16:creationId xmlns:a16="http://schemas.microsoft.com/office/drawing/2014/main" id="{88457778-0861-4545-A78A-C17A354D9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06"/>
          <a:stretch/>
        </p:blipFill>
        <p:spPr bwMode="auto">
          <a:xfrm>
            <a:off x="2780035" y="2174276"/>
            <a:ext cx="3627543" cy="265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62A8D2-1FAC-4876-86F6-E92A4F11F0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64" y="2385866"/>
            <a:ext cx="1388572" cy="89815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B2BF8E-A220-4DAB-9AC1-67BF7ACFED3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360908">
            <a:off x="2155475" y="601853"/>
            <a:ext cx="2160824" cy="20559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B97A8C0-39BB-41B0-9049-B21B101EEE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996" y="1587000"/>
            <a:ext cx="1388572" cy="89815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5BF1543-017B-4E36-BC60-E162A24635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023" y="1936788"/>
            <a:ext cx="1388572" cy="898155"/>
          </a:xfrm>
          <a:prstGeom prst="rect">
            <a:avLst/>
          </a:prstGeom>
        </p:spPr>
      </p:pic>
      <p:graphicFrame>
        <p:nvGraphicFramePr>
          <p:cNvPr id="12" name="Tableau 13">
            <a:extLst>
              <a:ext uri="{FF2B5EF4-FFF2-40B4-BE49-F238E27FC236}">
                <a16:creationId xmlns:a16="http://schemas.microsoft.com/office/drawing/2014/main" id="{D0F4CC3A-2666-4E44-B980-8EFBAE224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19034"/>
              </p:ext>
            </p:extLst>
          </p:nvPr>
        </p:nvGraphicFramePr>
        <p:xfrm>
          <a:off x="5686337" y="2231771"/>
          <a:ext cx="6094602" cy="25958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047301">
                  <a:extLst>
                    <a:ext uri="{9D8B030D-6E8A-4147-A177-3AD203B41FA5}">
                      <a16:colId xmlns:a16="http://schemas.microsoft.com/office/drawing/2014/main" val="616057517"/>
                    </a:ext>
                  </a:extLst>
                </a:gridCol>
                <a:gridCol w="3047301">
                  <a:extLst>
                    <a:ext uri="{9D8B030D-6E8A-4147-A177-3AD203B41FA5}">
                      <a16:colId xmlns:a16="http://schemas.microsoft.com/office/drawing/2014/main" val="1696654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nb_item_per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6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nb_indiv_per_sample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is_indiv_known</a:t>
                      </a:r>
                      <a:r>
                        <a:rPr lang="fr-FR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error_meaning</a:t>
                      </a:r>
                      <a:endParaRPr lang="en-US" b="1" dirty="0"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01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reference_ID_oX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870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obs_resolution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err="1"/>
                        <a:t>individual</a:t>
                      </a:r>
                      <a:endParaRPr lang="fr-F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obs_id_nested</a:t>
                      </a:r>
                      <a:r>
                        <a:rPr lang="en-US" sz="18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fr-FR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544157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51A28D6A-3235-465B-92AB-B1AD32CA380A}"/>
              </a:ext>
            </a:extLst>
          </p:cNvPr>
          <p:cNvSpPr txBox="1"/>
          <p:nvPr/>
        </p:nvSpPr>
        <p:spPr>
          <a:xfrm>
            <a:off x="0" y="0"/>
            <a:ext cx="1866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i="1" dirty="0">
                <a:solidFill>
                  <a:srgbClr val="FF0000"/>
                </a:solidFill>
              </a:rPr>
              <a:t>Weird case </a:t>
            </a:r>
            <a:r>
              <a:rPr lang="fr-FR" b="1" i="1" dirty="0" err="1">
                <a:solidFill>
                  <a:srgbClr val="FF0000"/>
                </a:solidFill>
              </a:rPr>
              <a:t>alert</a:t>
            </a:r>
            <a:r>
              <a:rPr lang="fr-FR" b="1" i="1" dirty="0">
                <a:solidFill>
                  <a:srgbClr val="FF0000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6815178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3276</TotalTime>
  <Words>2209</Words>
  <Application>Microsoft Office PowerPoint</Application>
  <PresentationFormat>Widescreen</PresentationFormat>
  <Paragraphs>577</Paragraphs>
  <Slides>42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Aharoni</vt:lpstr>
      <vt:lpstr>Arial</vt:lpstr>
      <vt:lpstr>Calibri</vt:lpstr>
      <vt:lpstr>Calibri Light</vt:lpstr>
      <vt:lpstr>Cambria Math</vt:lpstr>
      <vt:lpstr>Times New Roman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 Charberet</dc:creator>
  <cp:lastModifiedBy>Samuel</cp:lastModifiedBy>
  <cp:revision>60</cp:revision>
  <dcterms:created xsi:type="dcterms:W3CDTF">2020-11-23T21:59:23Z</dcterms:created>
  <dcterms:modified xsi:type="dcterms:W3CDTF">2021-07-09T13:21:46Z</dcterms:modified>
</cp:coreProperties>
</file>