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4" r:id="rId4"/>
    <p:sldId id="262" r:id="rId5"/>
    <p:sldId id="261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36"/>
    <a:srgbClr val="FF1493"/>
    <a:srgbClr val="AB5CF2"/>
    <a:srgbClr val="0000FF"/>
    <a:srgbClr val="228B22"/>
    <a:srgbClr val="FFA500"/>
    <a:srgbClr val="8F8FFF"/>
    <a:srgbClr val="C8C8C8"/>
    <a:srgbClr val="FFC832"/>
    <a:srgbClr val="808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4DCFB-5775-43E0-A567-E7EF40CCA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B2CF30-CFEA-4E7F-9F6C-0435FC5A5D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6B049-8AE5-48EA-9993-86F6ECDCB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D0704F2-3AD5-40D6-9A96-2A967496C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9D7C46-3F3D-4357-AE9B-632741BA5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64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21CBE6-1303-45E2-950F-FB8E3763C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7496007-CBAB-4D01-8049-3DA6E20DAF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4230B08-4563-4B24-B62D-93D82141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47386B-AB3C-49CD-800F-30EBC223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1EEF2C-543A-4746-968D-F251D3060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7841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E9DF8C-3316-4D12-8B24-0EE10B75D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5DE336-4ADE-4E1B-A47A-A764A89D23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938571-512F-4A53-996A-683183434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4364620-09F0-4AD0-A0D1-AA6AD0C2D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34900-9A84-424A-A6B2-371DF1427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723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2C5348-13FF-47A9-8679-1B84DA084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E7080D-AA41-4DB5-9F7C-7B999F627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AC7F77-8955-4776-9328-FCE181C76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E1599D-0EFF-4F6B-99B6-A67A67BC7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541B82-6609-4876-8E6D-85C595A49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752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3B01C2-864F-4988-BC8A-F2A11C0C5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2B1EA0B-95AF-4635-BF3D-F99C34E4A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098E12-4D70-47AA-B171-6C77D1340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A3BD2C-9139-4FA1-B4F5-26A2DC260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30C1F6-4467-4C6D-AD23-BC2CD5516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3913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0EEAD4-C91F-4E9C-B6B8-C4B53F66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32564-8F6E-489C-8C85-34D400F038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8003F67-CEFC-4D78-BFAB-CB5C64E4C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679175B-3D23-47C9-B4A7-39C5F629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8C1A2E-8DD2-4F8F-A37C-D1976FDA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F56C3AC-E9EB-415E-944B-1D2C2E21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229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E988FF-3370-4AA3-8B53-721C9AF74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754451-6D55-4757-8C5E-E03B849A5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6EC749D-D075-46AC-91E4-1EA630A5C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EA10D0D-6580-461F-A457-15F630322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53EDD5-9851-4A75-8549-DA5C4151A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57BE228-E65E-498A-9397-8D5C26CF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D1DBAB0-7001-4384-AE33-18992511E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D127774-10DA-4D0D-AED9-E1235B34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7010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86F8B-DC67-416B-B7EF-EB24AB11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49F0472-8DFE-47A7-BCD8-D296A6625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D61AAB8-439F-4A59-AE3E-D9B433EFA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AAADAB1-5F54-4AB2-B4AE-F51EA557F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2441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B92851E-23BC-4184-828F-5EC3B7127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AE89573-A61A-4782-9B18-C7EA86A5F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DADD6F-EE6C-4B6D-BC8C-8A455F5F1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17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D62BA2-8F56-4083-A0F1-2B3B465C7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DD119-6716-474B-9F76-6FEDCFAD5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EEA48EA-AB45-443B-AE36-8F9010802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C0E57D-FEC2-4BAC-A439-FEBA2BF2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079617-2AF4-4CE0-A436-860E1134E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083509-CDD6-45A7-B800-0A0A7E845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306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49941C-DA6A-4316-B070-C5A0EE89A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EC89BF2-394D-40D6-A184-BD5FDB3C1C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E70C803-062E-42AC-ACBC-36605481D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ED203D6-F185-4CE8-9071-18D7E3220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B0802B-CEA9-4D32-B8E8-04AF86FC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89C11B-2F62-41C0-82A7-793EA21A3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051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1EACC6F-9C71-44C0-8AA3-C89C2220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B18F63D-A698-42CD-8B81-552585EAB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1777E3-B704-49F8-995F-9CCEFE6BE0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7B7D2-51E5-4EB1-A3F9-58CCB2F64465}" type="datetimeFigureOut">
              <a:rPr lang="fr-FR" smtClean="0"/>
              <a:t>20/06/2022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98EB9F-3E3C-4B05-AA18-C947CB575A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FBBA9FC-F2D0-477D-8490-B023C7DFDF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1969B-CD27-47A5-B8A4-AF48E095F3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979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52698D7-0DD6-4170-9E78-1F0357E00309}"/>
              </a:ext>
            </a:extLst>
          </p:cNvPr>
          <p:cNvCxnSpPr/>
          <p:nvPr/>
        </p:nvCxnSpPr>
        <p:spPr>
          <a:xfrm>
            <a:off x="2213895" y="1437612"/>
            <a:ext cx="0" cy="28942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5C3AF0-027D-4403-8869-562199B4A526}"/>
              </a:ext>
            </a:extLst>
          </p:cNvPr>
          <p:cNvCxnSpPr>
            <a:cxnSpLocks/>
          </p:cNvCxnSpPr>
          <p:nvPr/>
        </p:nvCxnSpPr>
        <p:spPr>
          <a:xfrm flipH="1" flipV="1">
            <a:off x="2197118" y="4316433"/>
            <a:ext cx="4630722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3B9FA0D-3392-49C6-8783-E87510B06EB1}"/>
              </a:ext>
            </a:extLst>
          </p:cNvPr>
          <p:cNvSpPr/>
          <p:nvPr/>
        </p:nvSpPr>
        <p:spPr>
          <a:xfrm>
            <a:off x="2661076" y="2373045"/>
            <a:ext cx="4144162" cy="1007955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8F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755C337-F31D-402E-9C56-F6A203771C4A}"/>
              </a:ext>
            </a:extLst>
          </p:cNvPr>
          <p:cNvSpPr/>
          <p:nvPr/>
        </p:nvSpPr>
        <p:spPr>
          <a:xfrm>
            <a:off x="2675289" y="1493659"/>
            <a:ext cx="3984771" cy="263045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5AD54F-460A-4DE0-BEBF-7A5A95D8657C}"/>
              </a:ext>
            </a:extLst>
          </p:cNvPr>
          <p:cNvSpPr/>
          <p:nvPr/>
        </p:nvSpPr>
        <p:spPr>
          <a:xfrm>
            <a:off x="2675289" y="1301342"/>
            <a:ext cx="4144162" cy="2383847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0AFAB7C-13DA-4365-8326-55151D60FFDB}"/>
              </a:ext>
            </a:extLst>
          </p:cNvPr>
          <p:cNvSpPr txBox="1"/>
          <p:nvPr/>
        </p:nvSpPr>
        <p:spPr>
          <a:xfrm>
            <a:off x="7124455" y="3534440"/>
            <a:ext cx="1066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C8C8C8"/>
                </a:solidFill>
              </a:rPr>
              <a:t>Carbon</a:t>
            </a:r>
          </a:p>
          <a:p>
            <a:r>
              <a:rPr lang="fr-FR" sz="1400" b="1">
                <a:solidFill>
                  <a:srgbClr val="8F8FFF"/>
                </a:solidFill>
              </a:rPr>
              <a:t>Nitrogen</a:t>
            </a:r>
          </a:p>
          <a:p>
            <a:r>
              <a:rPr lang="fr-FR" sz="1400" b="1">
                <a:solidFill>
                  <a:srgbClr val="FFA500"/>
                </a:solidFill>
              </a:rPr>
              <a:t>Phosphorus</a:t>
            </a:r>
          </a:p>
          <a:p>
            <a:r>
              <a:rPr lang="fr-FR" sz="1400" b="1">
                <a:solidFill>
                  <a:srgbClr val="228B22"/>
                </a:solidFill>
              </a:rPr>
              <a:t>Sulfur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B504497-1EE1-40FF-8C0F-E88C7E4BE63E}"/>
              </a:ext>
            </a:extLst>
          </p:cNvPr>
          <p:cNvSpPr txBox="1"/>
          <p:nvPr/>
        </p:nvSpPr>
        <p:spPr>
          <a:xfrm rot="16200000">
            <a:off x="-68079" y="2496179"/>
            <a:ext cx="3651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Element absorption efficiency (%dw)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EF09800A-D5B7-4CF7-B7AD-089789F21475}"/>
              </a:ext>
            </a:extLst>
          </p:cNvPr>
          <p:cNvSpPr txBox="1"/>
          <p:nvPr/>
        </p:nvSpPr>
        <p:spPr>
          <a:xfrm>
            <a:off x="4398880" y="4930119"/>
            <a:ext cx="4877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Mass-specific total intake rate (mg/day / mg indiv)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F8DBD68F-A416-49D2-A831-DD388263B5A2}"/>
              </a:ext>
            </a:extLst>
          </p:cNvPr>
          <p:cNvCxnSpPr>
            <a:cxnSpLocks/>
          </p:cNvCxnSpPr>
          <p:nvPr/>
        </p:nvCxnSpPr>
        <p:spPr>
          <a:xfrm>
            <a:off x="7297621" y="146965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2BDA8F9C-CDEF-4A33-B0B9-E76D3A143C7E}"/>
              </a:ext>
            </a:extLst>
          </p:cNvPr>
          <p:cNvCxnSpPr>
            <a:cxnSpLocks/>
          </p:cNvCxnSpPr>
          <p:nvPr/>
        </p:nvCxnSpPr>
        <p:spPr>
          <a:xfrm flipH="1" flipV="1">
            <a:off x="7280844" y="224493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B9B04C54-97DD-4A15-BCF0-F70C14AD23DE}"/>
              </a:ext>
            </a:extLst>
          </p:cNvPr>
          <p:cNvSpPr/>
          <p:nvPr/>
        </p:nvSpPr>
        <p:spPr>
          <a:xfrm>
            <a:off x="7438104" y="162616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228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C608577-0EB0-43EC-8CA7-51490C5256B0}"/>
              </a:ext>
            </a:extLst>
          </p:cNvPr>
          <p:cNvCxnSpPr>
            <a:cxnSpLocks/>
          </p:cNvCxnSpPr>
          <p:nvPr/>
        </p:nvCxnSpPr>
        <p:spPr>
          <a:xfrm>
            <a:off x="9119430" y="146196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F1FCB9C1-4E49-4BA2-A098-460E1A1E3176}"/>
              </a:ext>
            </a:extLst>
          </p:cNvPr>
          <p:cNvCxnSpPr>
            <a:cxnSpLocks/>
          </p:cNvCxnSpPr>
          <p:nvPr/>
        </p:nvCxnSpPr>
        <p:spPr>
          <a:xfrm flipH="1" flipV="1">
            <a:off x="9102653" y="223724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6721E091-CBD1-4372-A4B2-2D5CC5C49A76}"/>
              </a:ext>
            </a:extLst>
          </p:cNvPr>
          <p:cNvSpPr/>
          <p:nvPr/>
        </p:nvSpPr>
        <p:spPr>
          <a:xfrm>
            <a:off x="9259913" y="161847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AC77ECE3-FCA1-4DC2-A81B-2CEE6281398E}"/>
              </a:ext>
            </a:extLst>
          </p:cNvPr>
          <p:cNvCxnSpPr>
            <a:cxnSpLocks/>
          </p:cNvCxnSpPr>
          <p:nvPr/>
        </p:nvCxnSpPr>
        <p:spPr>
          <a:xfrm>
            <a:off x="7314398" y="2524333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11E58C84-DEDB-4DB3-A028-B7F42093AB6C}"/>
              </a:ext>
            </a:extLst>
          </p:cNvPr>
          <p:cNvCxnSpPr>
            <a:cxnSpLocks/>
          </p:cNvCxnSpPr>
          <p:nvPr/>
        </p:nvCxnSpPr>
        <p:spPr>
          <a:xfrm flipH="1" flipV="1">
            <a:off x="7297621" y="3299615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56C4740B-B569-44F8-8EAC-0A05DE3999ED}"/>
              </a:ext>
            </a:extLst>
          </p:cNvPr>
          <p:cNvSpPr/>
          <p:nvPr/>
        </p:nvSpPr>
        <p:spPr>
          <a:xfrm>
            <a:off x="7454881" y="2680845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FF1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35D1D919-0A9B-482D-A5D5-BE99A81DF934}"/>
              </a:ext>
            </a:extLst>
          </p:cNvPr>
          <p:cNvCxnSpPr>
            <a:cxnSpLocks/>
          </p:cNvCxnSpPr>
          <p:nvPr/>
        </p:nvCxnSpPr>
        <p:spPr>
          <a:xfrm>
            <a:off x="9234754" y="2590338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B1AC1CC-E25E-47A2-8807-2C4A946118D2}"/>
              </a:ext>
            </a:extLst>
          </p:cNvPr>
          <p:cNvCxnSpPr>
            <a:cxnSpLocks/>
          </p:cNvCxnSpPr>
          <p:nvPr/>
        </p:nvCxnSpPr>
        <p:spPr>
          <a:xfrm flipH="1" flipV="1">
            <a:off x="9217977" y="3365620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8340FF2F-6B9B-407D-905E-BD360C8BC391}"/>
              </a:ext>
            </a:extLst>
          </p:cNvPr>
          <p:cNvSpPr/>
          <p:nvPr/>
        </p:nvSpPr>
        <p:spPr>
          <a:xfrm>
            <a:off x="9375237" y="2746850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AB5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ECC8515B-582C-41F6-90C9-DE9E96D4BFC8}"/>
              </a:ext>
            </a:extLst>
          </p:cNvPr>
          <p:cNvCxnSpPr>
            <a:cxnSpLocks/>
          </p:cNvCxnSpPr>
          <p:nvPr/>
        </p:nvCxnSpPr>
        <p:spPr>
          <a:xfrm>
            <a:off x="9276690" y="3548841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A54897E7-25E2-4FFD-B6EA-9677AAD5BB66}"/>
              </a:ext>
            </a:extLst>
          </p:cNvPr>
          <p:cNvCxnSpPr>
            <a:cxnSpLocks/>
          </p:cNvCxnSpPr>
          <p:nvPr/>
        </p:nvCxnSpPr>
        <p:spPr>
          <a:xfrm flipH="1" flipV="1">
            <a:off x="9259913" y="4324123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2A416829-1247-4D1A-AB2B-EC1A0E51D93A}"/>
              </a:ext>
            </a:extLst>
          </p:cNvPr>
          <p:cNvSpPr/>
          <p:nvPr/>
        </p:nvSpPr>
        <p:spPr>
          <a:xfrm>
            <a:off x="9417173" y="3705353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ZoneTexte 58">
            <a:extLst>
              <a:ext uri="{FF2B5EF4-FFF2-40B4-BE49-F238E27FC236}">
                <a16:creationId xmlns:a16="http://schemas.microsoft.com/office/drawing/2014/main" id="{F917F20D-F5BB-4327-940A-075E490BBA4F}"/>
              </a:ext>
            </a:extLst>
          </p:cNvPr>
          <p:cNvSpPr txBox="1"/>
          <p:nvPr/>
        </p:nvSpPr>
        <p:spPr>
          <a:xfrm>
            <a:off x="8113192" y="3534440"/>
            <a:ext cx="1059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0000FF"/>
                </a:solidFill>
              </a:rPr>
              <a:t>Sodium</a:t>
            </a:r>
          </a:p>
          <a:p>
            <a:r>
              <a:rPr lang="fr-FR" sz="1400" b="1">
                <a:solidFill>
                  <a:srgbClr val="AB5CF2"/>
                </a:solidFill>
              </a:rPr>
              <a:t>Magnésium</a:t>
            </a:r>
          </a:p>
          <a:p>
            <a:r>
              <a:rPr lang="fr-FR" sz="1400" b="1">
                <a:solidFill>
                  <a:srgbClr val="FF1493"/>
                </a:solidFill>
              </a:rPr>
              <a:t>Potassium</a:t>
            </a:r>
          </a:p>
          <a:p>
            <a:r>
              <a:rPr lang="fr-FR" sz="1400" b="1">
                <a:solidFill>
                  <a:srgbClr val="FF3636"/>
                </a:solidFill>
              </a:rPr>
              <a:t>Calcium</a:t>
            </a:r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35727692-8E42-41D3-9944-B4AC8ADABF5D}"/>
              </a:ext>
            </a:extLst>
          </p:cNvPr>
          <p:cNvSpPr txBox="1"/>
          <p:nvPr/>
        </p:nvSpPr>
        <p:spPr>
          <a:xfrm>
            <a:off x="2066258" y="839306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a.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F0B89092-11C0-4341-97FC-6E4DBC0AC030}"/>
              </a:ext>
            </a:extLst>
          </p:cNvPr>
          <p:cNvSpPr txBox="1"/>
          <p:nvPr/>
        </p:nvSpPr>
        <p:spPr>
          <a:xfrm>
            <a:off x="7096137" y="10282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9243FB77-10AF-401B-A5BD-3FF596933E94}"/>
              </a:ext>
            </a:extLst>
          </p:cNvPr>
          <p:cNvSpPr txBox="1"/>
          <p:nvPr/>
        </p:nvSpPr>
        <p:spPr>
          <a:xfrm>
            <a:off x="8859515" y="9677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c.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A29FC101-FFF3-46B5-8216-0333F9B02AA3}"/>
              </a:ext>
            </a:extLst>
          </p:cNvPr>
          <p:cNvSpPr txBox="1"/>
          <p:nvPr/>
        </p:nvSpPr>
        <p:spPr>
          <a:xfrm>
            <a:off x="7027011" y="22198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2841803-0EB6-4937-B882-754B7F8ADBC2}"/>
              </a:ext>
            </a:extLst>
          </p:cNvPr>
          <p:cNvSpPr txBox="1"/>
          <p:nvPr/>
        </p:nvSpPr>
        <p:spPr>
          <a:xfrm>
            <a:off x="8866494" y="22672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e.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F14DAEA-B491-40EC-B4AA-E8BEA5C1672E}"/>
              </a:ext>
            </a:extLst>
          </p:cNvPr>
          <p:cNvSpPr txBox="1"/>
          <p:nvPr/>
        </p:nvSpPr>
        <p:spPr>
          <a:xfrm>
            <a:off x="8902123" y="3323560"/>
            <a:ext cx="29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f.</a:t>
            </a:r>
          </a:p>
        </p:txBody>
      </p:sp>
    </p:spTree>
    <p:extLst>
      <p:ext uri="{BB962C8B-B14F-4D97-AF65-F5344CB8AC3E}">
        <p14:creationId xmlns:p14="http://schemas.microsoft.com/office/powerpoint/2010/main" val="393227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52698D7-0DD6-4170-9E78-1F0357E00309}"/>
              </a:ext>
            </a:extLst>
          </p:cNvPr>
          <p:cNvCxnSpPr/>
          <p:nvPr/>
        </p:nvCxnSpPr>
        <p:spPr>
          <a:xfrm>
            <a:off x="6901613" y="1397996"/>
            <a:ext cx="0" cy="2894201"/>
          </a:xfrm>
          <a:prstGeom prst="line">
            <a:avLst/>
          </a:prstGeom>
          <a:ln w="5715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5C3AF0-027D-4403-8869-562199B4A526}"/>
              </a:ext>
            </a:extLst>
          </p:cNvPr>
          <p:cNvCxnSpPr>
            <a:cxnSpLocks/>
          </p:cNvCxnSpPr>
          <p:nvPr/>
        </p:nvCxnSpPr>
        <p:spPr>
          <a:xfrm flipH="1" flipV="1">
            <a:off x="931179" y="4204282"/>
            <a:ext cx="4630722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235BCAB-42CC-45D9-B07F-4756BAC70ED3}"/>
              </a:ext>
            </a:extLst>
          </p:cNvPr>
          <p:cNvSpPr txBox="1"/>
          <p:nvPr/>
        </p:nvSpPr>
        <p:spPr>
          <a:xfrm rot="16200000">
            <a:off x="-882817" y="2018320"/>
            <a:ext cx="266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Larvae composition (%dw)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3B9FA0D-3392-49C6-8783-E87510B06EB1}"/>
              </a:ext>
            </a:extLst>
          </p:cNvPr>
          <p:cNvSpPr/>
          <p:nvPr/>
        </p:nvSpPr>
        <p:spPr>
          <a:xfrm>
            <a:off x="897006" y="1306020"/>
            <a:ext cx="4503660" cy="2152897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8F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755C337-F31D-402E-9C56-F6A203771C4A}"/>
              </a:ext>
            </a:extLst>
          </p:cNvPr>
          <p:cNvSpPr/>
          <p:nvPr/>
        </p:nvSpPr>
        <p:spPr>
          <a:xfrm>
            <a:off x="1409350" y="1381508"/>
            <a:ext cx="3984771" cy="263045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5AD54F-460A-4DE0-BEBF-7A5A95D8657C}"/>
              </a:ext>
            </a:extLst>
          </p:cNvPr>
          <p:cNvSpPr/>
          <p:nvPr/>
        </p:nvSpPr>
        <p:spPr>
          <a:xfrm>
            <a:off x="977484" y="2845762"/>
            <a:ext cx="4144162" cy="628500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3AABA49-7143-4D55-9E32-211FA55147E3}"/>
              </a:ext>
            </a:extLst>
          </p:cNvPr>
          <p:cNvSpPr txBox="1"/>
          <p:nvPr/>
        </p:nvSpPr>
        <p:spPr>
          <a:xfrm>
            <a:off x="4303393" y="4804279"/>
            <a:ext cx="440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Mass-specific intake rate (mg/day / mg indiv)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0AFAB7C-13DA-4365-8326-55151D60FFDB}"/>
              </a:ext>
            </a:extLst>
          </p:cNvPr>
          <p:cNvSpPr txBox="1"/>
          <p:nvPr/>
        </p:nvSpPr>
        <p:spPr>
          <a:xfrm>
            <a:off x="5045669" y="784107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carbon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B4E787C-BF19-4B47-9322-12EF1F2390AB}"/>
              </a:ext>
            </a:extLst>
          </p:cNvPr>
          <p:cNvSpPr txBox="1"/>
          <p:nvPr/>
        </p:nvSpPr>
        <p:spPr>
          <a:xfrm>
            <a:off x="6901613" y="78410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A500"/>
                </a:solidFill>
              </a:rPr>
              <a:t>phosphorus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5C999C0-D064-4964-B5AB-99287735637E}"/>
              </a:ext>
            </a:extLst>
          </p:cNvPr>
          <p:cNvSpPr txBox="1"/>
          <p:nvPr/>
        </p:nvSpPr>
        <p:spPr>
          <a:xfrm>
            <a:off x="5922691" y="784107"/>
            <a:ext cx="97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8F8FFF"/>
                </a:solidFill>
              </a:rPr>
              <a:t>nitrogen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97B0037-B54A-43A8-B7D9-B6AECA622B94}"/>
              </a:ext>
            </a:extLst>
          </p:cNvPr>
          <p:cNvCxnSpPr/>
          <p:nvPr/>
        </p:nvCxnSpPr>
        <p:spPr>
          <a:xfrm>
            <a:off x="6321272" y="1397996"/>
            <a:ext cx="0" cy="2894201"/>
          </a:xfrm>
          <a:prstGeom prst="line">
            <a:avLst/>
          </a:prstGeom>
          <a:ln w="57150">
            <a:solidFill>
              <a:srgbClr val="8F8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00C1A21-581A-440F-BD1D-F448DDF35CEA}"/>
              </a:ext>
            </a:extLst>
          </p:cNvPr>
          <p:cNvCxnSpPr/>
          <p:nvPr/>
        </p:nvCxnSpPr>
        <p:spPr>
          <a:xfrm>
            <a:off x="5752051" y="1381508"/>
            <a:ext cx="0" cy="2894201"/>
          </a:xfrm>
          <a:prstGeom prst="line">
            <a:avLst/>
          </a:prstGeom>
          <a:ln w="5715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EB03778-4565-47AF-92E3-517C8521EF04}"/>
              </a:ext>
            </a:extLst>
          </p:cNvPr>
          <p:cNvSpPr txBox="1"/>
          <p:nvPr/>
        </p:nvSpPr>
        <p:spPr>
          <a:xfrm>
            <a:off x="7124455" y="3534440"/>
            <a:ext cx="1066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C8C8C8"/>
                </a:solidFill>
              </a:rPr>
              <a:t>Carbon</a:t>
            </a:r>
          </a:p>
          <a:p>
            <a:r>
              <a:rPr lang="fr-FR" sz="1400" b="1">
                <a:solidFill>
                  <a:srgbClr val="8F8FFF"/>
                </a:solidFill>
              </a:rPr>
              <a:t>Nitrogen</a:t>
            </a:r>
          </a:p>
          <a:p>
            <a:r>
              <a:rPr lang="fr-FR" sz="1400" b="1">
                <a:solidFill>
                  <a:srgbClr val="FFA500"/>
                </a:solidFill>
              </a:rPr>
              <a:t>Phosphorus</a:t>
            </a:r>
          </a:p>
          <a:p>
            <a:r>
              <a:rPr lang="fr-FR" sz="1400" b="1">
                <a:solidFill>
                  <a:srgbClr val="228B22"/>
                </a:solidFill>
              </a:rPr>
              <a:t>Sulfur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928511-102E-434F-808B-6D2E2A303022}"/>
              </a:ext>
            </a:extLst>
          </p:cNvPr>
          <p:cNvCxnSpPr>
            <a:cxnSpLocks/>
          </p:cNvCxnSpPr>
          <p:nvPr/>
        </p:nvCxnSpPr>
        <p:spPr>
          <a:xfrm>
            <a:off x="7297621" y="146965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284C0BC-85CE-4A3C-BABA-DB0827741FA5}"/>
              </a:ext>
            </a:extLst>
          </p:cNvPr>
          <p:cNvCxnSpPr>
            <a:cxnSpLocks/>
          </p:cNvCxnSpPr>
          <p:nvPr/>
        </p:nvCxnSpPr>
        <p:spPr>
          <a:xfrm flipH="1" flipV="1">
            <a:off x="7280844" y="224493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EA13FD74-86FA-43C0-AA72-0AE76783629D}"/>
              </a:ext>
            </a:extLst>
          </p:cNvPr>
          <p:cNvSpPr/>
          <p:nvPr/>
        </p:nvSpPr>
        <p:spPr>
          <a:xfrm>
            <a:off x="7438104" y="162616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228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A74AF4B-8E9D-4D31-9309-2D6CAF0815EC}"/>
              </a:ext>
            </a:extLst>
          </p:cNvPr>
          <p:cNvCxnSpPr>
            <a:cxnSpLocks/>
          </p:cNvCxnSpPr>
          <p:nvPr/>
        </p:nvCxnSpPr>
        <p:spPr>
          <a:xfrm>
            <a:off x="9119430" y="146196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667C3A3-364C-4D68-A9D1-16E9FD5D3DD6}"/>
              </a:ext>
            </a:extLst>
          </p:cNvPr>
          <p:cNvCxnSpPr>
            <a:cxnSpLocks/>
          </p:cNvCxnSpPr>
          <p:nvPr/>
        </p:nvCxnSpPr>
        <p:spPr>
          <a:xfrm flipH="1" flipV="1">
            <a:off x="9102653" y="223724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7E470D70-1990-4C16-B6D3-408DAC6ED3E1}"/>
              </a:ext>
            </a:extLst>
          </p:cNvPr>
          <p:cNvSpPr/>
          <p:nvPr/>
        </p:nvSpPr>
        <p:spPr>
          <a:xfrm>
            <a:off x="9259913" y="161847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60BC4F8-AB62-4173-835B-27413DF44301}"/>
              </a:ext>
            </a:extLst>
          </p:cNvPr>
          <p:cNvCxnSpPr>
            <a:cxnSpLocks/>
          </p:cNvCxnSpPr>
          <p:nvPr/>
        </p:nvCxnSpPr>
        <p:spPr>
          <a:xfrm>
            <a:off x="7314398" y="2524333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486EEB7-D60F-4D14-8781-D2FE3BD75B07}"/>
              </a:ext>
            </a:extLst>
          </p:cNvPr>
          <p:cNvCxnSpPr>
            <a:cxnSpLocks/>
          </p:cNvCxnSpPr>
          <p:nvPr/>
        </p:nvCxnSpPr>
        <p:spPr>
          <a:xfrm flipH="1" flipV="1">
            <a:off x="7297621" y="3299615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D5FF1804-7444-47DB-B728-C1EFD4530778}"/>
              </a:ext>
            </a:extLst>
          </p:cNvPr>
          <p:cNvSpPr/>
          <p:nvPr/>
        </p:nvSpPr>
        <p:spPr>
          <a:xfrm>
            <a:off x="7454881" y="2680845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FF1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0AABC41-0E5E-494E-8539-F021DF24614E}"/>
              </a:ext>
            </a:extLst>
          </p:cNvPr>
          <p:cNvCxnSpPr>
            <a:cxnSpLocks/>
          </p:cNvCxnSpPr>
          <p:nvPr/>
        </p:nvCxnSpPr>
        <p:spPr>
          <a:xfrm>
            <a:off x="9234754" y="2590338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51C0219-D8B9-4228-B006-F9D73D1ECCF0}"/>
              </a:ext>
            </a:extLst>
          </p:cNvPr>
          <p:cNvCxnSpPr>
            <a:cxnSpLocks/>
          </p:cNvCxnSpPr>
          <p:nvPr/>
        </p:nvCxnSpPr>
        <p:spPr>
          <a:xfrm flipH="1" flipV="1">
            <a:off x="9217977" y="3365620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E8FC24AC-2F5B-4078-8862-632A88939187}"/>
              </a:ext>
            </a:extLst>
          </p:cNvPr>
          <p:cNvSpPr/>
          <p:nvPr/>
        </p:nvSpPr>
        <p:spPr>
          <a:xfrm>
            <a:off x="9375237" y="2746850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AB5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DB635A92-A3B2-4785-833A-99CA389393B4}"/>
              </a:ext>
            </a:extLst>
          </p:cNvPr>
          <p:cNvCxnSpPr>
            <a:cxnSpLocks/>
          </p:cNvCxnSpPr>
          <p:nvPr/>
        </p:nvCxnSpPr>
        <p:spPr>
          <a:xfrm>
            <a:off x="9276690" y="3548841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68D1553-F1C4-4241-B6C6-27A6A1A66469}"/>
              </a:ext>
            </a:extLst>
          </p:cNvPr>
          <p:cNvCxnSpPr>
            <a:cxnSpLocks/>
          </p:cNvCxnSpPr>
          <p:nvPr/>
        </p:nvCxnSpPr>
        <p:spPr>
          <a:xfrm flipH="1" flipV="1">
            <a:off x="9259913" y="4324123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26DFFD86-A647-459C-BCD2-86592FD090BC}"/>
              </a:ext>
            </a:extLst>
          </p:cNvPr>
          <p:cNvSpPr/>
          <p:nvPr/>
        </p:nvSpPr>
        <p:spPr>
          <a:xfrm>
            <a:off x="9417173" y="3705353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4374862-B451-420B-A997-3F25BEDC89CC}"/>
              </a:ext>
            </a:extLst>
          </p:cNvPr>
          <p:cNvSpPr txBox="1"/>
          <p:nvPr/>
        </p:nvSpPr>
        <p:spPr>
          <a:xfrm>
            <a:off x="8113192" y="3534440"/>
            <a:ext cx="1059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0000FF"/>
                </a:solidFill>
              </a:rPr>
              <a:t>Sodium</a:t>
            </a:r>
          </a:p>
          <a:p>
            <a:r>
              <a:rPr lang="fr-FR" sz="1400" b="1">
                <a:solidFill>
                  <a:srgbClr val="AB5CF2"/>
                </a:solidFill>
              </a:rPr>
              <a:t>Magnésium</a:t>
            </a:r>
          </a:p>
          <a:p>
            <a:r>
              <a:rPr lang="fr-FR" sz="1400" b="1">
                <a:solidFill>
                  <a:srgbClr val="FF1493"/>
                </a:solidFill>
              </a:rPr>
              <a:t>Potassium</a:t>
            </a:r>
          </a:p>
          <a:p>
            <a:r>
              <a:rPr lang="fr-FR" sz="1400" b="1">
                <a:solidFill>
                  <a:srgbClr val="FF3636"/>
                </a:solidFill>
              </a:rPr>
              <a:t>Calcium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42452D4-680B-472B-9F7B-AF869D697FA6}"/>
              </a:ext>
            </a:extLst>
          </p:cNvPr>
          <p:cNvSpPr txBox="1"/>
          <p:nvPr/>
        </p:nvSpPr>
        <p:spPr>
          <a:xfrm>
            <a:off x="7096137" y="10282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FC10B62-260D-4DDE-8D75-85E29104B4DD}"/>
              </a:ext>
            </a:extLst>
          </p:cNvPr>
          <p:cNvSpPr txBox="1"/>
          <p:nvPr/>
        </p:nvSpPr>
        <p:spPr>
          <a:xfrm>
            <a:off x="8859515" y="9677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c.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8C648C-3F17-4067-9747-D39C8A8E2D93}"/>
              </a:ext>
            </a:extLst>
          </p:cNvPr>
          <p:cNvSpPr txBox="1"/>
          <p:nvPr/>
        </p:nvSpPr>
        <p:spPr>
          <a:xfrm>
            <a:off x="7027011" y="22198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74F827B-1E7C-4CBD-B160-EE56260A635A}"/>
              </a:ext>
            </a:extLst>
          </p:cNvPr>
          <p:cNvSpPr txBox="1"/>
          <p:nvPr/>
        </p:nvSpPr>
        <p:spPr>
          <a:xfrm>
            <a:off x="8866494" y="22672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e.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8EC950D-AD74-4E9A-9630-0E03F49F534A}"/>
              </a:ext>
            </a:extLst>
          </p:cNvPr>
          <p:cNvSpPr txBox="1"/>
          <p:nvPr/>
        </p:nvSpPr>
        <p:spPr>
          <a:xfrm>
            <a:off x="8902123" y="3323560"/>
            <a:ext cx="29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f.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470D837-7821-4C09-94F5-1EB65C221E3A}"/>
              </a:ext>
            </a:extLst>
          </p:cNvPr>
          <p:cNvCxnSpPr/>
          <p:nvPr/>
        </p:nvCxnSpPr>
        <p:spPr>
          <a:xfrm>
            <a:off x="906012" y="1337076"/>
            <a:ext cx="0" cy="28942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97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52698D7-0DD6-4170-9E78-1F0357E00309}"/>
              </a:ext>
            </a:extLst>
          </p:cNvPr>
          <p:cNvCxnSpPr/>
          <p:nvPr/>
        </p:nvCxnSpPr>
        <p:spPr>
          <a:xfrm>
            <a:off x="6901613" y="1397996"/>
            <a:ext cx="0" cy="2894201"/>
          </a:xfrm>
          <a:prstGeom prst="line">
            <a:avLst/>
          </a:prstGeom>
          <a:ln w="57150">
            <a:solidFill>
              <a:srgbClr val="FFA5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5C3AF0-027D-4403-8869-562199B4A526}"/>
              </a:ext>
            </a:extLst>
          </p:cNvPr>
          <p:cNvCxnSpPr>
            <a:cxnSpLocks/>
          </p:cNvCxnSpPr>
          <p:nvPr/>
        </p:nvCxnSpPr>
        <p:spPr>
          <a:xfrm flipH="1" flipV="1">
            <a:off x="931179" y="4204282"/>
            <a:ext cx="4630722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235BCAB-42CC-45D9-B07F-4756BAC70ED3}"/>
              </a:ext>
            </a:extLst>
          </p:cNvPr>
          <p:cNvSpPr txBox="1"/>
          <p:nvPr/>
        </p:nvSpPr>
        <p:spPr>
          <a:xfrm rot="16200000">
            <a:off x="-963584" y="2197802"/>
            <a:ext cx="2840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Egestion composition (%dw)</a:t>
            </a:r>
          </a:p>
        </p:txBody>
      </p:sp>
      <p:sp>
        <p:nvSpPr>
          <p:cNvPr id="12" name="Forme libre : forme 11">
            <a:extLst>
              <a:ext uri="{FF2B5EF4-FFF2-40B4-BE49-F238E27FC236}">
                <a16:creationId xmlns:a16="http://schemas.microsoft.com/office/drawing/2014/main" id="{D3B9FA0D-3392-49C6-8783-E87510B06EB1}"/>
              </a:ext>
            </a:extLst>
          </p:cNvPr>
          <p:cNvSpPr/>
          <p:nvPr/>
        </p:nvSpPr>
        <p:spPr>
          <a:xfrm>
            <a:off x="897006" y="1306020"/>
            <a:ext cx="4503660" cy="2152897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8F8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755C337-F31D-402E-9C56-F6A203771C4A}"/>
              </a:ext>
            </a:extLst>
          </p:cNvPr>
          <p:cNvSpPr/>
          <p:nvPr/>
        </p:nvSpPr>
        <p:spPr>
          <a:xfrm>
            <a:off x="1409350" y="1381508"/>
            <a:ext cx="3984771" cy="263045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Forme libre : forme 13">
            <a:extLst>
              <a:ext uri="{FF2B5EF4-FFF2-40B4-BE49-F238E27FC236}">
                <a16:creationId xmlns:a16="http://schemas.microsoft.com/office/drawing/2014/main" id="{8E5AD54F-460A-4DE0-BEBF-7A5A95D8657C}"/>
              </a:ext>
            </a:extLst>
          </p:cNvPr>
          <p:cNvSpPr/>
          <p:nvPr/>
        </p:nvSpPr>
        <p:spPr>
          <a:xfrm>
            <a:off x="977484" y="2845762"/>
            <a:ext cx="4144162" cy="628500"/>
          </a:xfrm>
          <a:custGeom>
            <a:avLst/>
            <a:gdLst>
              <a:gd name="connsiteX0" fmla="*/ 0 w 3682767"/>
              <a:gd name="connsiteY0" fmla="*/ 747896 h 1007955"/>
              <a:gd name="connsiteX1" fmla="*/ 1098958 w 3682767"/>
              <a:gd name="connsiteY1" fmla="*/ 1276 h 1007955"/>
              <a:gd name="connsiteX2" fmla="*/ 1979802 w 3682767"/>
              <a:gd name="connsiteY2" fmla="*/ 580117 h 1007955"/>
              <a:gd name="connsiteX3" fmla="*/ 3682767 w 3682767"/>
              <a:gd name="connsiteY3" fmla="*/ 1007955 h 1007955"/>
              <a:gd name="connsiteX4" fmla="*/ 3682767 w 3682767"/>
              <a:gd name="connsiteY4" fmla="*/ 1007955 h 1007955"/>
              <a:gd name="connsiteX5" fmla="*/ 3682767 w 3682767"/>
              <a:gd name="connsiteY5" fmla="*/ 1007955 h 1007955"/>
              <a:gd name="connsiteX6" fmla="*/ 3682767 w 3682767"/>
              <a:gd name="connsiteY6" fmla="*/ 1007955 h 1007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82767" h="1007955">
                <a:moveTo>
                  <a:pt x="0" y="747896"/>
                </a:moveTo>
                <a:cubicBezTo>
                  <a:pt x="384495" y="388567"/>
                  <a:pt x="768991" y="29239"/>
                  <a:pt x="1098958" y="1276"/>
                </a:cubicBezTo>
                <a:cubicBezTo>
                  <a:pt x="1428925" y="-26687"/>
                  <a:pt x="1549167" y="412337"/>
                  <a:pt x="1979802" y="580117"/>
                </a:cubicBezTo>
                <a:cubicBezTo>
                  <a:pt x="2410437" y="747897"/>
                  <a:pt x="3682767" y="1007955"/>
                  <a:pt x="3682767" y="1007955"/>
                </a:cubicBezTo>
                <a:lnTo>
                  <a:pt x="3682767" y="1007955"/>
                </a:lnTo>
                <a:lnTo>
                  <a:pt x="3682767" y="1007955"/>
                </a:lnTo>
                <a:lnTo>
                  <a:pt x="3682767" y="1007955"/>
                </a:lnTo>
              </a:path>
            </a:pathLst>
          </a:custGeom>
          <a:noFill/>
          <a:ln w="57150">
            <a:solidFill>
              <a:srgbClr val="FFA5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3AABA49-7143-4D55-9E32-211FA55147E3}"/>
              </a:ext>
            </a:extLst>
          </p:cNvPr>
          <p:cNvSpPr txBox="1"/>
          <p:nvPr/>
        </p:nvSpPr>
        <p:spPr>
          <a:xfrm>
            <a:off x="4303393" y="4804279"/>
            <a:ext cx="4403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Mass-specific intake rate (mg/day / mg indiv)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0AFAB7C-13DA-4365-8326-55151D60FFDB}"/>
              </a:ext>
            </a:extLst>
          </p:cNvPr>
          <p:cNvSpPr txBox="1"/>
          <p:nvPr/>
        </p:nvSpPr>
        <p:spPr>
          <a:xfrm>
            <a:off x="5045669" y="784107"/>
            <a:ext cx="836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carbon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8B4E787C-BF19-4B47-9322-12EF1F2390AB}"/>
              </a:ext>
            </a:extLst>
          </p:cNvPr>
          <p:cNvSpPr txBox="1"/>
          <p:nvPr/>
        </p:nvSpPr>
        <p:spPr>
          <a:xfrm>
            <a:off x="6901613" y="784107"/>
            <a:ext cx="12971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FFA500"/>
                </a:solidFill>
              </a:rPr>
              <a:t>phosphorus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5C999C0-D064-4964-B5AB-99287735637E}"/>
              </a:ext>
            </a:extLst>
          </p:cNvPr>
          <p:cNvSpPr txBox="1"/>
          <p:nvPr/>
        </p:nvSpPr>
        <p:spPr>
          <a:xfrm>
            <a:off x="5922691" y="784107"/>
            <a:ext cx="978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>
                <a:solidFill>
                  <a:srgbClr val="8F8FFF"/>
                </a:solidFill>
              </a:rPr>
              <a:t>nitrogen</a:t>
            </a:r>
          </a:p>
        </p:txBody>
      </p: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C97B0037-B54A-43A8-B7D9-B6AECA622B94}"/>
              </a:ext>
            </a:extLst>
          </p:cNvPr>
          <p:cNvCxnSpPr/>
          <p:nvPr/>
        </p:nvCxnSpPr>
        <p:spPr>
          <a:xfrm>
            <a:off x="6321272" y="1397996"/>
            <a:ext cx="0" cy="2894201"/>
          </a:xfrm>
          <a:prstGeom prst="line">
            <a:avLst/>
          </a:prstGeom>
          <a:ln w="57150">
            <a:solidFill>
              <a:srgbClr val="8F8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B00C1A21-581A-440F-BD1D-F448DDF35CEA}"/>
              </a:ext>
            </a:extLst>
          </p:cNvPr>
          <p:cNvCxnSpPr/>
          <p:nvPr/>
        </p:nvCxnSpPr>
        <p:spPr>
          <a:xfrm>
            <a:off x="5752051" y="1381508"/>
            <a:ext cx="0" cy="2894201"/>
          </a:xfrm>
          <a:prstGeom prst="line">
            <a:avLst/>
          </a:prstGeom>
          <a:ln w="57150">
            <a:solidFill>
              <a:srgbClr val="C8C8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0EB03778-4565-47AF-92E3-517C8521EF04}"/>
              </a:ext>
            </a:extLst>
          </p:cNvPr>
          <p:cNvSpPr txBox="1"/>
          <p:nvPr/>
        </p:nvSpPr>
        <p:spPr>
          <a:xfrm>
            <a:off x="7124455" y="3534440"/>
            <a:ext cx="1066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C8C8C8"/>
                </a:solidFill>
              </a:rPr>
              <a:t>Carbon</a:t>
            </a:r>
          </a:p>
          <a:p>
            <a:r>
              <a:rPr lang="fr-FR" sz="1400" b="1">
                <a:solidFill>
                  <a:srgbClr val="8F8FFF"/>
                </a:solidFill>
              </a:rPr>
              <a:t>Nitrogen</a:t>
            </a:r>
          </a:p>
          <a:p>
            <a:r>
              <a:rPr lang="fr-FR" sz="1400" b="1">
                <a:solidFill>
                  <a:srgbClr val="FFA500"/>
                </a:solidFill>
              </a:rPr>
              <a:t>Phosphorus</a:t>
            </a:r>
          </a:p>
          <a:p>
            <a:r>
              <a:rPr lang="fr-FR" sz="1400" b="1">
                <a:solidFill>
                  <a:srgbClr val="228B22"/>
                </a:solidFill>
              </a:rPr>
              <a:t>Sulfur</a:t>
            </a:r>
          </a:p>
        </p:txBody>
      </p: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06928511-102E-434F-808B-6D2E2A303022}"/>
              </a:ext>
            </a:extLst>
          </p:cNvPr>
          <p:cNvCxnSpPr>
            <a:cxnSpLocks/>
          </p:cNvCxnSpPr>
          <p:nvPr/>
        </p:nvCxnSpPr>
        <p:spPr>
          <a:xfrm>
            <a:off x="7297621" y="146965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0284C0BC-85CE-4A3C-BABA-DB0827741FA5}"/>
              </a:ext>
            </a:extLst>
          </p:cNvPr>
          <p:cNvCxnSpPr>
            <a:cxnSpLocks/>
          </p:cNvCxnSpPr>
          <p:nvPr/>
        </p:nvCxnSpPr>
        <p:spPr>
          <a:xfrm flipH="1" flipV="1">
            <a:off x="7280844" y="224493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Forme libre : forme 46">
            <a:extLst>
              <a:ext uri="{FF2B5EF4-FFF2-40B4-BE49-F238E27FC236}">
                <a16:creationId xmlns:a16="http://schemas.microsoft.com/office/drawing/2014/main" id="{EA13FD74-86FA-43C0-AA72-0AE76783629D}"/>
              </a:ext>
            </a:extLst>
          </p:cNvPr>
          <p:cNvSpPr/>
          <p:nvPr/>
        </p:nvSpPr>
        <p:spPr>
          <a:xfrm>
            <a:off x="7438104" y="162616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228B2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3A74AF4B-8E9D-4D31-9309-2D6CAF0815EC}"/>
              </a:ext>
            </a:extLst>
          </p:cNvPr>
          <p:cNvCxnSpPr>
            <a:cxnSpLocks/>
          </p:cNvCxnSpPr>
          <p:nvPr/>
        </p:nvCxnSpPr>
        <p:spPr>
          <a:xfrm>
            <a:off x="9119430" y="1461966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8667C3A3-364C-4D68-A9D1-16E9FD5D3DD6}"/>
              </a:ext>
            </a:extLst>
          </p:cNvPr>
          <p:cNvCxnSpPr>
            <a:cxnSpLocks/>
          </p:cNvCxnSpPr>
          <p:nvPr/>
        </p:nvCxnSpPr>
        <p:spPr>
          <a:xfrm flipH="1" flipV="1">
            <a:off x="9102653" y="2237248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e libre : forme 49">
            <a:extLst>
              <a:ext uri="{FF2B5EF4-FFF2-40B4-BE49-F238E27FC236}">
                <a16:creationId xmlns:a16="http://schemas.microsoft.com/office/drawing/2014/main" id="{7E470D70-1990-4C16-B6D3-408DAC6ED3E1}"/>
              </a:ext>
            </a:extLst>
          </p:cNvPr>
          <p:cNvSpPr/>
          <p:nvPr/>
        </p:nvSpPr>
        <p:spPr>
          <a:xfrm>
            <a:off x="9259913" y="1618478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60BC4F8-AB62-4173-835B-27413DF44301}"/>
              </a:ext>
            </a:extLst>
          </p:cNvPr>
          <p:cNvCxnSpPr>
            <a:cxnSpLocks/>
          </p:cNvCxnSpPr>
          <p:nvPr/>
        </p:nvCxnSpPr>
        <p:spPr>
          <a:xfrm>
            <a:off x="7314398" y="2524333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B486EEB7-D60F-4D14-8781-D2FE3BD75B07}"/>
              </a:ext>
            </a:extLst>
          </p:cNvPr>
          <p:cNvCxnSpPr>
            <a:cxnSpLocks/>
          </p:cNvCxnSpPr>
          <p:nvPr/>
        </p:nvCxnSpPr>
        <p:spPr>
          <a:xfrm flipH="1" flipV="1">
            <a:off x="7297621" y="3299615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Forme libre : forme 52">
            <a:extLst>
              <a:ext uri="{FF2B5EF4-FFF2-40B4-BE49-F238E27FC236}">
                <a16:creationId xmlns:a16="http://schemas.microsoft.com/office/drawing/2014/main" id="{D5FF1804-7444-47DB-B728-C1EFD4530778}"/>
              </a:ext>
            </a:extLst>
          </p:cNvPr>
          <p:cNvSpPr/>
          <p:nvPr/>
        </p:nvSpPr>
        <p:spPr>
          <a:xfrm>
            <a:off x="7454881" y="2680845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FF14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0AABC41-0E5E-494E-8539-F021DF24614E}"/>
              </a:ext>
            </a:extLst>
          </p:cNvPr>
          <p:cNvCxnSpPr>
            <a:cxnSpLocks/>
          </p:cNvCxnSpPr>
          <p:nvPr/>
        </p:nvCxnSpPr>
        <p:spPr>
          <a:xfrm>
            <a:off x="9234754" y="2590338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251C0219-D8B9-4228-B006-F9D73D1ECCF0}"/>
              </a:ext>
            </a:extLst>
          </p:cNvPr>
          <p:cNvCxnSpPr>
            <a:cxnSpLocks/>
          </p:cNvCxnSpPr>
          <p:nvPr/>
        </p:nvCxnSpPr>
        <p:spPr>
          <a:xfrm flipH="1" flipV="1">
            <a:off x="9217977" y="3365620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E8FC24AC-2F5B-4078-8862-632A88939187}"/>
              </a:ext>
            </a:extLst>
          </p:cNvPr>
          <p:cNvSpPr/>
          <p:nvPr/>
        </p:nvSpPr>
        <p:spPr>
          <a:xfrm>
            <a:off x="9375237" y="2746850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AB5C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DB635A92-A3B2-4785-833A-99CA389393B4}"/>
              </a:ext>
            </a:extLst>
          </p:cNvPr>
          <p:cNvCxnSpPr>
            <a:cxnSpLocks/>
          </p:cNvCxnSpPr>
          <p:nvPr/>
        </p:nvCxnSpPr>
        <p:spPr>
          <a:xfrm>
            <a:off x="9276690" y="3548841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068D1553-F1C4-4241-B6C6-27A6A1A66469}"/>
              </a:ext>
            </a:extLst>
          </p:cNvPr>
          <p:cNvCxnSpPr>
            <a:cxnSpLocks/>
          </p:cNvCxnSpPr>
          <p:nvPr/>
        </p:nvCxnSpPr>
        <p:spPr>
          <a:xfrm flipH="1" flipV="1">
            <a:off x="9259913" y="4324123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Forme libre : forme 58">
            <a:extLst>
              <a:ext uri="{FF2B5EF4-FFF2-40B4-BE49-F238E27FC236}">
                <a16:creationId xmlns:a16="http://schemas.microsoft.com/office/drawing/2014/main" id="{26DFFD86-A647-459C-BCD2-86592FD090BC}"/>
              </a:ext>
            </a:extLst>
          </p:cNvPr>
          <p:cNvSpPr/>
          <p:nvPr/>
        </p:nvSpPr>
        <p:spPr>
          <a:xfrm>
            <a:off x="9417173" y="3705353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4374862-B451-420B-A997-3F25BEDC89CC}"/>
              </a:ext>
            </a:extLst>
          </p:cNvPr>
          <p:cNvSpPr txBox="1"/>
          <p:nvPr/>
        </p:nvSpPr>
        <p:spPr>
          <a:xfrm>
            <a:off x="8113192" y="3534440"/>
            <a:ext cx="105990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b="1">
                <a:solidFill>
                  <a:srgbClr val="0000FF"/>
                </a:solidFill>
              </a:rPr>
              <a:t>Sodium</a:t>
            </a:r>
          </a:p>
          <a:p>
            <a:r>
              <a:rPr lang="fr-FR" sz="1400" b="1">
                <a:solidFill>
                  <a:srgbClr val="AB5CF2"/>
                </a:solidFill>
              </a:rPr>
              <a:t>Magnésium</a:t>
            </a:r>
          </a:p>
          <a:p>
            <a:r>
              <a:rPr lang="fr-FR" sz="1400" b="1">
                <a:solidFill>
                  <a:srgbClr val="FF1493"/>
                </a:solidFill>
              </a:rPr>
              <a:t>Potassium</a:t>
            </a:r>
          </a:p>
          <a:p>
            <a:r>
              <a:rPr lang="fr-FR" sz="1400" b="1">
                <a:solidFill>
                  <a:srgbClr val="FF3636"/>
                </a:solidFill>
              </a:rPr>
              <a:t>Calcium</a:t>
            </a:r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942452D4-680B-472B-9F7B-AF869D697FA6}"/>
              </a:ext>
            </a:extLst>
          </p:cNvPr>
          <p:cNvSpPr txBox="1"/>
          <p:nvPr/>
        </p:nvSpPr>
        <p:spPr>
          <a:xfrm>
            <a:off x="7096137" y="102824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b.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CFC10B62-260D-4DDE-8D75-85E29104B4DD}"/>
              </a:ext>
            </a:extLst>
          </p:cNvPr>
          <p:cNvSpPr txBox="1"/>
          <p:nvPr/>
        </p:nvSpPr>
        <p:spPr>
          <a:xfrm>
            <a:off x="8859515" y="967744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c.</a:t>
            </a: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CF8C648C-3F17-4067-9747-D39C8A8E2D93}"/>
              </a:ext>
            </a:extLst>
          </p:cNvPr>
          <p:cNvSpPr txBox="1"/>
          <p:nvPr/>
        </p:nvSpPr>
        <p:spPr>
          <a:xfrm>
            <a:off x="7027011" y="221981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d.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474F827B-1E7C-4CBD-B160-EE56260A635A}"/>
              </a:ext>
            </a:extLst>
          </p:cNvPr>
          <p:cNvSpPr txBox="1"/>
          <p:nvPr/>
        </p:nvSpPr>
        <p:spPr>
          <a:xfrm>
            <a:off x="8866494" y="2267206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e.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08EC950D-AD74-4E9A-9630-0E03F49F534A}"/>
              </a:ext>
            </a:extLst>
          </p:cNvPr>
          <p:cNvSpPr txBox="1"/>
          <p:nvPr/>
        </p:nvSpPr>
        <p:spPr>
          <a:xfrm>
            <a:off x="8902123" y="3323560"/>
            <a:ext cx="297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f.</a:t>
            </a:r>
          </a:p>
        </p:txBody>
      </p: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4470D837-7821-4C09-94F5-1EB65C221E3A}"/>
              </a:ext>
            </a:extLst>
          </p:cNvPr>
          <p:cNvCxnSpPr/>
          <p:nvPr/>
        </p:nvCxnSpPr>
        <p:spPr>
          <a:xfrm>
            <a:off x="906012" y="1337076"/>
            <a:ext cx="0" cy="2894201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160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52698D7-0DD6-4170-9E78-1F0357E00309}"/>
              </a:ext>
            </a:extLst>
          </p:cNvPr>
          <p:cNvCxnSpPr>
            <a:cxnSpLocks/>
          </p:cNvCxnSpPr>
          <p:nvPr/>
        </p:nvCxnSpPr>
        <p:spPr>
          <a:xfrm>
            <a:off x="713065" y="1113639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C05C3AF0-027D-4403-8869-562199B4A526}"/>
              </a:ext>
            </a:extLst>
          </p:cNvPr>
          <p:cNvCxnSpPr>
            <a:cxnSpLocks/>
          </p:cNvCxnSpPr>
          <p:nvPr/>
        </p:nvCxnSpPr>
        <p:spPr>
          <a:xfrm flipH="1" flipV="1">
            <a:off x="696288" y="1888921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5235BCAB-42CC-45D9-B07F-4756BAC70ED3}"/>
              </a:ext>
            </a:extLst>
          </p:cNvPr>
          <p:cNvSpPr txBox="1"/>
          <p:nvPr/>
        </p:nvSpPr>
        <p:spPr>
          <a:xfrm>
            <a:off x="185536" y="422365"/>
            <a:ext cx="36513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Element absorption efficiency (%dw)</a:t>
            </a:r>
          </a:p>
        </p:txBody>
      </p:sp>
      <p:sp>
        <p:nvSpPr>
          <p:cNvPr id="13" name="Forme libre : forme 12">
            <a:extLst>
              <a:ext uri="{FF2B5EF4-FFF2-40B4-BE49-F238E27FC236}">
                <a16:creationId xmlns:a16="http://schemas.microsoft.com/office/drawing/2014/main" id="{9755C337-F31D-402E-9C56-F6A203771C4A}"/>
              </a:ext>
            </a:extLst>
          </p:cNvPr>
          <p:cNvSpPr/>
          <p:nvPr/>
        </p:nvSpPr>
        <p:spPr>
          <a:xfrm>
            <a:off x="853548" y="1270151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3AABA49-7143-4D55-9E32-211FA55147E3}"/>
              </a:ext>
            </a:extLst>
          </p:cNvPr>
          <p:cNvSpPr txBox="1"/>
          <p:nvPr/>
        </p:nvSpPr>
        <p:spPr>
          <a:xfrm>
            <a:off x="1662064" y="4615771"/>
            <a:ext cx="37367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/>
              <a:t>Mass-specific element intake rate (mg/day / mg indiv)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0AFAB7C-13DA-4365-8326-55151D60FFDB}"/>
              </a:ext>
            </a:extLst>
          </p:cNvPr>
          <p:cNvSpPr txBox="1"/>
          <p:nvPr/>
        </p:nvSpPr>
        <p:spPr>
          <a:xfrm>
            <a:off x="1053159" y="769961"/>
            <a:ext cx="836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carbon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72643D78-A807-4CC5-AFAE-C24D9C5ED4A4}"/>
              </a:ext>
            </a:extLst>
          </p:cNvPr>
          <p:cNvCxnSpPr>
            <a:cxnSpLocks/>
          </p:cNvCxnSpPr>
          <p:nvPr/>
        </p:nvCxnSpPr>
        <p:spPr>
          <a:xfrm>
            <a:off x="736101" y="2368085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94990F8-DDB3-4F47-9F86-954782CC721F}"/>
              </a:ext>
            </a:extLst>
          </p:cNvPr>
          <p:cNvCxnSpPr>
            <a:cxnSpLocks/>
          </p:cNvCxnSpPr>
          <p:nvPr/>
        </p:nvCxnSpPr>
        <p:spPr>
          <a:xfrm flipH="1" flipV="1">
            <a:off x="719324" y="3143367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orme libre : forme 19">
            <a:extLst>
              <a:ext uri="{FF2B5EF4-FFF2-40B4-BE49-F238E27FC236}">
                <a16:creationId xmlns:a16="http://schemas.microsoft.com/office/drawing/2014/main" id="{F0EE8209-7730-49C3-A27F-05A5203A7724}"/>
              </a:ext>
            </a:extLst>
          </p:cNvPr>
          <p:cNvSpPr/>
          <p:nvPr/>
        </p:nvSpPr>
        <p:spPr>
          <a:xfrm>
            <a:off x="876584" y="2524597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3B87BFF-2953-4359-91A3-1A806F5A7FF8}"/>
              </a:ext>
            </a:extLst>
          </p:cNvPr>
          <p:cNvCxnSpPr>
            <a:cxnSpLocks/>
          </p:cNvCxnSpPr>
          <p:nvPr/>
        </p:nvCxnSpPr>
        <p:spPr>
          <a:xfrm>
            <a:off x="754619" y="3562900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E0C0D890-B4DB-4C1F-AE8A-38899FA3A3C2}"/>
              </a:ext>
            </a:extLst>
          </p:cNvPr>
          <p:cNvCxnSpPr>
            <a:cxnSpLocks/>
          </p:cNvCxnSpPr>
          <p:nvPr/>
        </p:nvCxnSpPr>
        <p:spPr>
          <a:xfrm flipH="1" flipV="1">
            <a:off x="737842" y="4338182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orme libre : forme 22">
            <a:extLst>
              <a:ext uri="{FF2B5EF4-FFF2-40B4-BE49-F238E27FC236}">
                <a16:creationId xmlns:a16="http://schemas.microsoft.com/office/drawing/2014/main" id="{51103D62-6309-4FA0-92A7-B9C5106F58DE}"/>
              </a:ext>
            </a:extLst>
          </p:cNvPr>
          <p:cNvSpPr/>
          <p:nvPr/>
        </p:nvSpPr>
        <p:spPr>
          <a:xfrm>
            <a:off x="895102" y="3719412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9EE14294-5206-4DD7-AFF2-E27F902B42FA}"/>
              </a:ext>
            </a:extLst>
          </p:cNvPr>
          <p:cNvSpPr txBox="1"/>
          <p:nvPr/>
        </p:nvSpPr>
        <p:spPr>
          <a:xfrm>
            <a:off x="2786264" y="699364"/>
            <a:ext cx="117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nitrogen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F00FE61C-2809-45FB-9CBB-A329505E753B}"/>
              </a:ext>
            </a:extLst>
          </p:cNvPr>
          <p:cNvSpPr txBox="1"/>
          <p:nvPr/>
        </p:nvSpPr>
        <p:spPr>
          <a:xfrm>
            <a:off x="4591264" y="664010"/>
            <a:ext cx="142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phosphorus</a:t>
            </a:r>
          </a:p>
        </p:txBody>
      </p: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CA5ABF9-2247-46FE-980A-1B71AAC258A3}"/>
              </a:ext>
            </a:extLst>
          </p:cNvPr>
          <p:cNvCxnSpPr>
            <a:cxnSpLocks/>
          </p:cNvCxnSpPr>
          <p:nvPr/>
        </p:nvCxnSpPr>
        <p:spPr>
          <a:xfrm>
            <a:off x="2607667" y="1129019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82CECA26-98E1-464E-A722-6D67060CE8ED}"/>
              </a:ext>
            </a:extLst>
          </p:cNvPr>
          <p:cNvCxnSpPr>
            <a:cxnSpLocks/>
          </p:cNvCxnSpPr>
          <p:nvPr/>
        </p:nvCxnSpPr>
        <p:spPr>
          <a:xfrm flipH="1" flipV="1">
            <a:off x="2590890" y="1904301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Forme libre : forme 43">
            <a:extLst>
              <a:ext uri="{FF2B5EF4-FFF2-40B4-BE49-F238E27FC236}">
                <a16:creationId xmlns:a16="http://schemas.microsoft.com/office/drawing/2014/main" id="{57582388-D606-46F7-9228-624C1F086403}"/>
              </a:ext>
            </a:extLst>
          </p:cNvPr>
          <p:cNvSpPr/>
          <p:nvPr/>
        </p:nvSpPr>
        <p:spPr>
          <a:xfrm>
            <a:off x="2748150" y="1285531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65008192-7648-416B-ADA6-B67B757E9A97}"/>
              </a:ext>
            </a:extLst>
          </p:cNvPr>
          <p:cNvSpPr txBox="1"/>
          <p:nvPr/>
        </p:nvSpPr>
        <p:spPr>
          <a:xfrm>
            <a:off x="2878859" y="3390583"/>
            <a:ext cx="95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calcium</a:t>
            </a: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39FE0030-D973-4728-AD74-13C26118AC11}"/>
              </a:ext>
            </a:extLst>
          </p:cNvPr>
          <p:cNvCxnSpPr>
            <a:cxnSpLocks/>
          </p:cNvCxnSpPr>
          <p:nvPr/>
        </p:nvCxnSpPr>
        <p:spPr>
          <a:xfrm>
            <a:off x="2630703" y="2383465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C4E71F7A-A1C1-4924-9C11-D8A65BA2C233}"/>
              </a:ext>
            </a:extLst>
          </p:cNvPr>
          <p:cNvCxnSpPr>
            <a:cxnSpLocks/>
          </p:cNvCxnSpPr>
          <p:nvPr/>
        </p:nvCxnSpPr>
        <p:spPr>
          <a:xfrm flipH="1" flipV="1">
            <a:off x="2613926" y="3158747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orme libre : forme 47">
            <a:extLst>
              <a:ext uri="{FF2B5EF4-FFF2-40B4-BE49-F238E27FC236}">
                <a16:creationId xmlns:a16="http://schemas.microsoft.com/office/drawing/2014/main" id="{4371AE6B-BE3F-45C4-A4FE-5E47F349ED90}"/>
              </a:ext>
            </a:extLst>
          </p:cNvPr>
          <p:cNvSpPr/>
          <p:nvPr/>
        </p:nvSpPr>
        <p:spPr>
          <a:xfrm>
            <a:off x="2771186" y="2539977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6694E79A-0709-49A9-8553-968825F2CCD4}"/>
              </a:ext>
            </a:extLst>
          </p:cNvPr>
          <p:cNvCxnSpPr>
            <a:cxnSpLocks/>
          </p:cNvCxnSpPr>
          <p:nvPr/>
        </p:nvCxnSpPr>
        <p:spPr>
          <a:xfrm>
            <a:off x="2649221" y="3578280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5B2E1E99-D89E-434C-BEB3-22B328E07E13}"/>
              </a:ext>
            </a:extLst>
          </p:cNvPr>
          <p:cNvCxnSpPr>
            <a:cxnSpLocks/>
          </p:cNvCxnSpPr>
          <p:nvPr/>
        </p:nvCxnSpPr>
        <p:spPr>
          <a:xfrm flipH="1" flipV="1">
            <a:off x="2632444" y="4353562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orme libre : forme 50">
            <a:extLst>
              <a:ext uri="{FF2B5EF4-FFF2-40B4-BE49-F238E27FC236}">
                <a16:creationId xmlns:a16="http://schemas.microsoft.com/office/drawing/2014/main" id="{C3B0ADA3-4DAF-47A1-A7D8-32C70C7DA4AC}"/>
              </a:ext>
            </a:extLst>
          </p:cNvPr>
          <p:cNvSpPr/>
          <p:nvPr/>
        </p:nvSpPr>
        <p:spPr>
          <a:xfrm>
            <a:off x="2789704" y="3734792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D8E9CCA3-5644-436D-ACE1-A2239C30C5A7}"/>
              </a:ext>
            </a:extLst>
          </p:cNvPr>
          <p:cNvSpPr txBox="1"/>
          <p:nvPr/>
        </p:nvSpPr>
        <p:spPr>
          <a:xfrm>
            <a:off x="944359" y="3264209"/>
            <a:ext cx="117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potassium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4B287D6B-0D87-4E12-9845-D56E1096A430}"/>
              </a:ext>
            </a:extLst>
          </p:cNvPr>
          <p:cNvSpPr txBox="1"/>
          <p:nvPr/>
        </p:nvSpPr>
        <p:spPr>
          <a:xfrm>
            <a:off x="2835779" y="2135824"/>
            <a:ext cx="1426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magnesium</a:t>
            </a: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7634349E-F50C-4814-B163-6D997B3E7A2E}"/>
              </a:ext>
            </a:extLst>
          </p:cNvPr>
          <p:cNvCxnSpPr>
            <a:cxnSpLocks/>
          </p:cNvCxnSpPr>
          <p:nvPr/>
        </p:nvCxnSpPr>
        <p:spPr>
          <a:xfrm>
            <a:off x="4460715" y="1121329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2406FC5-448A-46ED-BBA4-DA2C5582A510}"/>
              </a:ext>
            </a:extLst>
          </p:cNvPr>
          <p:cNvCxnSpPr>
            <a:cxnSpLocks/>
          </p:cNvCxnSpPr>
          <p:nvPr/>
        </p:nvCxnSpPr>
        <p:spPr>
          <a:xfrm flipH="1" flipV="1">
            <a:off x="4443938" y="1896611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Forme libre : forme 55">
            <a:extLst>
              <a:ext uri="{FF2B5EF4-FFF2-40B4-BE49-F238E27FC236}">
                <a16:creationId xmlns:a16="http://schemas.microsoft.com/office/drawing/2014/main" id="{BC287408-67DD-4ECD-8E49-921D9A1C2616}"/>
              </a:ext>
            </a:extLst>
          </p:cNvPr>
          <p:cNvSpPr/>
          <p:nvPr/>
        </p:nvSpPr>
        <p:spPr>
          <a:xfrm>
            <a:off x="4601198" y="1277841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F4DE6FA-4222-4F62-8E11-F678A701B486}"/>
              </a:ext>
            </a:extLst>
          </p:cNvPr>
          <p:cNvSpPr txBox="1"/>
          <p:nvPr/>
        </p:nvSpPr>
        <p:spPr>
          <a:xfrm>
            <a:off x="5180037" y="2061194"/>
            <a:ext cx="958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sulfur</a:t>
            </a:r>
          </a:p>
        </p:txBody>
      </p: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18FF18A9-245C-4AEF-A8EB-BD5A50794E55}"/>
              </a:ext>
            </a:extLst>
          </p:cNvPr>
          <p:cNvCxnSpPr>
            <a:cxnSpLocks/>
          </p:cNvCxnSpPr>
          <p:nvPr/>
        </p:nvCxnSpPr>
        <p:spPr>
          <a:xfrm>
            <a:off x="4483751" y="2375775"/>
            <a:ext cx="0" cy="79066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C299A52-02BE-43C2-AE82-BF3FD6C40E7C}"/>
              </a:ext>
            </a:extLst>
          </p:cNvPr>
          <p:cNvCxnSpPr>
            <a:cxnSpLocks/>
          </p:cNvCxnSpPr>
          <p:nvPr/>
        </p:nvCxnSpPr>
        <p:spPr>
          <a:xfrm flipH="1" flipV="1">
            <a:off x="4466974" y="3151057"/>
            <a:ext cx="1426127" cy="1538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Forme libre : forme 59">
            <a:extLst>
              <a:ext uri="{FF2B5EF4-FFF2-40B4-BE49-F238E27FC236}">
                <a16:creationId xmlns:a16="http://schemas.microsoft.com/office/drawing/2014/main" id="{B48A25BF-2806-42E4-A41D-36426BAF84E2}"/>
              </a:ext>
            </a:extLst>
          </p:cNvPr>
          <p:cNvSpPr/>
          <p:nvPr/>
        </p:nvSpPr>
        <p:spPr>
          <a:xfrm>
            <a:off x="4624234" y="2532287"/>
            <a:ext cx="1157680" cy="474607"/>
          </a:xfrm>
          <a:custGeom>
            <a:avLst/>
            <a:gdLst>
              <a:gd name="connsiteX0" fmla="*/ 0 w 3984771"/>
              <a:gd name="connsiteY0" fmla="*/ 1319747 h 2630457"/>
              <a:gd name="connsiteX1" fmla="*/ 570451 w 3984771"/>
              <a:gd name="connsiteY1" fmla="*/ 19453 h 2630457"/>
              <a:gd name="connsiteX2" fmla="*/ 1946246 w 3984771"/>
              <a:gd name="connsiteY2" fmla="*/ 2208980 h 2630457"/>
              <a:gd name="connsiteX3" fmla="*/ 3984771 w 3984771"/>
              <a:gd name="connsiteY3" fmla="*/ 2628430 h 2630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4771" h="2630457">
                <a:moveTo>
                  <a:pt x="0" y="1319747"/>
                </a:moveTo>
                <a:cubicBezTo>
                  <a:pt x="123038" y="595497"/>
                  <a:pt x="246077" y="-128752"/>
                  <a:pt x="570451" y="19453"/>
                </a:cubicBezTo>
                <a:cubicBezTo>
                  <a:pt x="894825" y="167658"/>
                  <a:pt x="1377193" y="1774150"/>
                  <a:pt x="1946246" y="2208980"/>
                </a:cubicBezTo>
                <a:cubicBezTo>
                  <a:pt x="2515299" y="2643810"/>
                  <a:pt x="3250035" y="2636120"/>
                  <a:pt x="3984771" y="2628430"/>
                </a:cubicBezTo>
              </a:path>
            </a:pathLst>
          </a:custGeom>
          <a:noFill/>
          <a:ln w="57150"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8BF18647-3B68-4F16-B29A-5FD0FEFB7C02}"/>
              </a:ext>
            </a:extLst>
          </p:cNvPr>
          <p:cNvSpPr txBox="1"/>
          <p:nvPr/>
        </p:nvSpPr>
        <p:spPr>
          <a:xfrm>
            <a:off x="944834" y="2052588"/>
            <a:ext cx="1175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rgbClr val="C8C8C8"/>
                </a:solidFill>
              </a:rPr>
              <a:t>sodium</a:t>
            </a:r>
          </a:p>
        </p:txBody>
      </p:sp>
    </p:spTree>
    <p:extLst>
      <p:ext uri="{BB962C8B-B14F-4D97-AF65-F5344CB8AC3E}">
        <p14:creationId xmlns:p14="http://schemas.microsoft.com/office/powerpoint/2010/main" val="218812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10C0783-0B75-4B89-8164-628543FF7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932" y="44042"/>
            <a:ext cx="2959436" cy="68580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F076378-282A-4732-9A9B-F4B2BCD43C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6348" y="-125834"/>
            <a:ext cx="28855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4080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138</Words>
  <Application>Microsoft Office PowerPoint</Application>
  <PresentationFormat>Grand écran</PresentationFormat>
  <Paragraphs>62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Samuel</dc:creator>
  <cp:lastModifiedBy>Samuel</cp:lastModifiedBy>
  <cp:revision>10</cp:revision>
  <dcterms:created xsi:type="dcterms:W3CDTF">2022-06-20T09:00:52Z</dcterms:created>
  <dcterms:modified xsi:type="dcterms:W3CDTF">2022-06-20T11:53:45Z</dcterms:modified>
</cp:coreProperties>
</file>