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4" r:id="rId9"/>
    <p:sldId id="265" r:id="rId10"/>
    <p:sldId id="276" r:id="rId11"/>
    <p:sldId id="277" r:id="rId12"/>
    <p:sldId id="278" r:id="rId13"/>
    <p:sldId id="285" r:id="rId14"/>
    <p:sldId id="279" r:id="rId15"/>
    <p:sldId id="282" r:id="rId16"/>
    <p:sldId id="280" r:id="rId17"/>
    <p:sldId id="286" r:id="rId18"/>
    <p:sldId id="287" r:id="rId19"/>
    <p:sldId id="266" r:id="rId20"/>
    <p:sldId id="271" r:id="rId21"/>
    <p:sldId id="272" r:id="rId22"/>
    <p:sldId id="273" r:id="rId23"/>
    <p:sldId id="274" r:id="rId24"/>
    <p:sldId id="267" r:id="rId25"/>
    <p:sldId id="269" r:id="rId26"/>
    <p:sldId id="26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workspace\C++\project\excel\gcc_c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workspace\C++\project\excel\cscope_c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workspace\C++\project\excel\multi1_cm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GCC</a:t>
            </a:r>
            <a:r>
              <a:rPr lang="en-US" altLang="zh-TW" baseline="0"/>
              <a:t> - Response 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新的架構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gcc!$A$2:$A$9</c:f>
              <c:numCache>
                <c:formatCode>General</c:formatCode>
                <c:ptCount val="8"/>
                <c:pt idx="0">
                  <c:v>81.549486999999999</c:v>
                </c:pt>
                <c:pt idx="1">
                  <c:v>71.646945000000002</c:v>
                </c:pt>
                <c:pt idx="2">
                  <c:v>67.644029000000003</c:v>
                </c:pt>
                <c:pt idx="3">
                  <c:v>55.786904999999997</c:v>
                </c:pt>
                <c:pt idx="4">
                  <c:v>44.793554</c:v>
                </c:pt>
                <c:pt idx="5">
                  <c:v>22.603124000000001</c:v>
                </c:pt>
                <c:pt idx="6">
                  <c:v>16.067443000000001</c:v>
                </c:pt>
                <c:pt idx="7">
                  <c:v>7.7237619999999998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7-476A-A490-91FFA9E711DA}"/>
            </c:ext>
          </c:extLst>
        </c:ser>
        <c:ser>
          <c:idx val="1"/>
          <c:order val="1"/>
          <c:tx>
            <c:v>舊的架構</c:v>
          </c:tx>
          <c:spPr>
            <a:pattFill prst="wdDn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accent2"/>
              </a:solidFill>
            </a:ln>
            <a:effectLst/>
          </c:spPr>
          <c:invertIfNegative val="0"/>
          <c:cat>
            <c:numRef>
              <c:f>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gcc!$B$2:$B$9</c:f>
              <c:numCache>
                <c:formatCode>General</c:formatCode>
                <c:ptCount val="8"/>
                <c:pt idx="0">
                  <c:v>127.451295</c:v>
                </c:pt>
                <c:pt idx="1">
                  <c:v>130.06365299999999</c:v>
                </c:pt>
                <c:pt idx="2">
                  <c:v>100.023698</c:v>
                </c:pt>
                <c:pt idx="3">
                  <c:v>93.506552999999997</c:v>
                </c:pt>
                <c:pt idx="4">
                  <c:v>65.110084999999998</c:v>
                </c:pt>
                <c:pt idx="5">
                  <c:v>61.229609000000004</c:v>
                </c:pt>
                <c:pt idx="6">
                  <c:v>55.761991999999999</c:v>
                </c:pt>
                <c:pt idx="7">
                  <c:v>34.058280000000003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7-476A-A490-91FFA9E71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38431"/>
        <c:axId val="66740927"/>
      </c:barChart>
      <c:catAx>
        <c:axId val="66738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page cache size(%)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40927"/>
        <c:crosses val="autoZero"/>
        <c:auto val="1"/>
        <c:lblAlgn val="ctr"/>
        <c:lblOffset val="100"/>
        <c:noMultiLvlLbl val="0"/>
      </c:catAx>
      <c:valAx>
        <c:axId val="6674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response time(s)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3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Cscope</a:t>
            </a:r>
            <a:r>
              <a:rPr lang="en-US" altLang="zh-TW" baseline="0"/>
              <a:t> - Response 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新的架構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[1]gcc!$E$2:$E$9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cscope!$A$2:$A$9</c:f>
              <c:numCache>
                <c:formatCode>General</c:formatCode>
                <c:ptCount val="8"/>
                <c:pt idx="0">
                  <c:v>607.82018400000004</c:v>
                </c:pt>
                <c:pt idx="1">
                  <c:v>543.02830800000004</c:v>
                </c:pt>
                <c:pt idx="2">
                  <c:v>493.50870900000001</c:v>
                </c:pt>
                <c:pt idx="3">
                  <c:v>420.56712900000002</c:v>
                </c:pt>
                <c:pt idx="4">
                  <c:v>377.05573299999998</c:v>
                </c:pt>
                <c:pt idx="5">
                  <c:v>331.35503199999999</c:v>
                </c:pt>
                <c:pt idx="6">
                  <c:v>305.12296300000003</c:v>
                </c:pt>
                <c:pt idx="7">
                  <c:v>272.64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5-479B-BD15-562142531B71}"/>
            </c:ext>
          </c:extLst>
        </c:ser>
        <c:ser>
          <c:idx val="1"/>
          <c:order val="1"/>
          <c:tx>
            <c:v>舊的架構</c:v>
          </c:tx>
          <c:spPr>
            <a:pattFill prst="wdDn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accent2"/>
              </a:solidFill>
            </a:ln>
            <a:effectLst/>
          </c:spPr>
          <c:invertIfNegative val="0"/>
          <c:cat>
            <c:numRef>
              <c:f>[1]gcc!$E$2:$E$9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cscope!$B$2:$B$9</c:f>
              <c:numCache>
                <c:formatCode>General</c:formatCode>
                <c:ptCount val="8"/>
                <c:pt idx="0">
                  <c:v>694.70008499999994</c:v>
                </c:pt>
                <c:pt idx="1">
                  <c:v>598.10020699999995</c:v>
                </c:pt>
                <c:pt idx="2">
                  <c:v>535.41147699999999</c:v>
                </c:pt>
                <c:pt idx="3">
                  <c:v>457.10611</c:v>
                </c:pt>
                <c:pt idx="4">
                  <c:v>405.31139100000001</c:v>
                </c:pt>
                <c:pt idx="5">
                  <c:v>342.60454299999998</c:v>
                </c:pt>
                <c:pt idx="6">
                  <c:v>310.69600000000003</c:v>
                </c:pt>
                <c:pt idx="7">
                  <c:v>272.58319999999998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F5-479B-BD15-562142531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38431"/>
        <c:axId val="66740927"/>
      </c:barChart>
      <c:catAx>
        <c:axId val="66738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page cache size(%)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40927"/>
        <c:crosses val="autoZero"/>
        <c:auto val="1"/>
        <c:lblAlgn val="ctr"/>
        <c:lblOffset val="100"/>
        <c:noMultiLvlLbl val="0"/>
      </c:catAx>
      <c:valAx>
        <c:axId val="6674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response time(s)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3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Multi1</a:t>
            </a:r>
            <a:r>
              <a:rPr lang="en-US" altLang="zh-TW" baseline="0"/>
              <a:t> - Response 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新的架構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[1]gcc!$E$2:$E$9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multi1!$A$2:$A$9</c:f>
              <c:numCache>
                <c:formatCode>General</c:formatCode>
                <c:ptCount val="8"/>
                <c:pt idx="0">
                  <c:v>601.97283700000003</c:v>
                </c:pt>
                <c:pt idx="1">
                  <c:v>537.13195499999995</c:v>
                </c:pt>
                <c:pt idx="2">
                  <c:v>488.291583</c:v>
                </c:pt>
                <c:pt idx="3">
                  <c:v>415.44433099999998</c:v>
                </c:pt>
                <c:pt idx="4">
                  <c:v>372.05184800000001</c:v>
                </c:pt>
                <c:pt idx="5">
                  <c:v>329.94801899999999</c:v>
                </c:pt>
                <c:pt idx="6">
                  <c:v>304.33226300000001</c:v>
                </c:pt>
                <c:pt idx="7">
                  <c:v>271.98680000000002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6-44D8-9F99-7D90BB381D62}"/>
            </c:ext>
          </c:extLst>
        </c:ser>
        <c:ser>
          <c:idx val="1"/>
          <c:order val="1"/>
          <c:tx>
            <c:v>舊的架構</c:v>
          </c:tx>
          <c:spPr>
            <a:pattFill prst="wdDn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accent2"/>
              </a:solidFill>
            </a:ln>
            <a:effectLst/>
          </c:spPr>
          <c:invertIfNegative val="0"/>
          <c:cat>
            <c:numRef>
              <c:f>[1]gcc!$E$2:$E$9</c:f>
              <c:numCache>
                <c:formatCode>0%</c:formatCode>
                <c:ptCount val="8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cat>
          <c:val>
            <c:numRef>
              <c:f>multi1!$B$2:$B$9</c:f>
              <c:numCache>
                <c:formatCode>General</c:formatCode>
                <c:ptCount val="8"/>
                <c:pt idx="0">
                  <c:v>688.25674000000004</c:v>
                </c:pt>
                <c:pt idx="1">
                  <c:v>594.23795500000006</c:v>
                </c:pt>
                <c:pt idx="2">
                  <c:v>533.69194400000003</c:v>
                </c:pt>
                <c:pt idx="3">
                  <c:v>454.436463</c:v>
                </c:pt>
                <c:pt idx="4">
                  <c:v>403.23815999999999</c:v>
                </c:pt>
                <c:pt idx="5">
                  <c:v>341.45425</c:v>
                </c:pt>
                <c:pt idx="6">
                  <c:v>310.1422</c:v>
                </c:pt>
                <c:pt idx="7">
                  <c:v>271.98680000000002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86-44D8-9F99-7D90BB381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38431"/>
        <c:axId val="66740927"/>
      </c:barChart>
      <c:catAx>
        <c:axId val="66738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page cache size(%)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40927"/>
        <c:crosses val="autoZero"/>
        <c:auto val="1"/>
        <c:lblAlgn val="ctr"/>
        <c:lblOffset val="100"/>
        <c:noMultiLvlLbl val="0"/>
      </c:catAx>
      <c:valAx>
        <c:axId val="6674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response time(s)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73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2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7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7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7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B8C44-DC7B-4B36-877C-54574EB459F0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86F3-4428-4BD2-B77C-4043D7E54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An Integrated Memory and SSD Caches Management Scheme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</a:rPr>
              <a:t>報告者：陳宇軒、吳哲宇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ea typeface="標楷體" pitchFamily="65" charset="-120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</a:rPr>
              <a:t>指導老師：張軒彬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</a:rPr>
              <a:t>	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</a:rPr>
              <a:t>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20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(1/9)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New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Separate Page Cache to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Cache_SSD</a:t>
            </a:r>
            <a:r>
              <a:rPr lang="en-US" altLang="zh-TW" sz="2000" dirty="0">
                <a:ea typeface="標楷體" panose="03000509000000000000" pitchFamily="65" charset="-120"/>
              </a:rPr>
              <a:t> &amp;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Cache_HDD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Cache_SSD</a:t>
            </a:r>
            <a:r>
              <a:rPr lang="en-US" altLang="zh-TW" sz="2000" dirty="0">
                <a:ea typeface="標楷體" panose="03000509000000000000" pitchFamily="65" charset="-120"/>
              </a:rPr>
              <a:t> cache data from the SSD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Cache_HDD</a:t>
            </a:r>
            <a:r>
              <a:rPr lang="en-US" altLang="zh-TW" sz="2000" dirty="0">
                <a:ea typeface="標楷體" panose="03000509000000000000" pitchFamily="65" charset="-120"/>
              </a:rPr>
              <a:t> cache data from the disk</a:t>
            </a: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- Solve the </a:t>
            </a:r>
            <a:r>
              <a:rPr lang="fr-FR" altLang="zh-TW" sz="2000" dirty="0">
                <a:solidFill>
                  <a:schemeClr val="accent5"/>
                </a:solidFill>
                <a:ea typeface="標楷體" panose="03000509000000000000" pitchFamily="65" charset="-120"/>
              </a:rPr>
              <a:t>Blind page cache management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problem</a:t>
            </a: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2712" y="3276478"/>
            <a:ext cx="5091088" cy="29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(2/9)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New Data Structure for Metadata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Maintain metadata in the same structure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Both Page Cache and SSD Cache can access them</a:t>
            </a: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- Solve </a:t>
            </a:r>
            <a:r>
              <a:rPr lang="fr-FR" altLang="zh-TW" sz="2000" dirty="0">
                <a:solidFill>
                  <a:schemeClr val="accent5"/>
                </a:solidFill>
                <a:ea typeface="標楷體" panose="03000509000000000000" pitchFamily="65" charset="-120"/>
              </a:rPr>
              <a:t>Metadata duplication </a:t>
            </a:r>
            <a:r>
              <a:rPr lang="fr-FR" altLang="zh-TW" sz="2000" dirty="0">
                <a:ea typeface="標楷體" panose="03000509000000000000" pitchFamily="65" charset="-120"/>
              </a:rPr>
              <a:t>and</a:t>
            </a:r>
            <a:r>
              <a:rPr lang="fr-FR" altLang="zh-TW" sz="2000" dirty="0">
                <a:solidFill>
                  <a:schemeClr val="accent5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chemeClr val="accent5"/>
                </a:solidFill>
                <a:ea typeface="標楷體" panose="03000509000000000000" pitchFamily="65" charset="-120"/>
              </a:rPr>
              <a:t>Inaccurate/delayed Information</a:t>
            </a:r>
          </a:p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019" y="4735098"/>
            <a:ext cx="8319962" cy="14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(3/9)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Reduce Double Caching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Because Page Cache will cache data from SSD, it is inevitable to happen</a:t>
            </a: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5" name="流程圖: 磁碟 4"/>
          <p:cNvSpPr/>
          <p:nvPr/>
        </p:nvSpPr>
        <p:spPr>
          <a:xfrm>
            <a:off x="4926620" y="5656851"/>
            <a:ext cx="1134208" cy="870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HDD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4929" y="3691193"/>
            <a:ext cx="183759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8065" y="4673538"/>
            <a:ext cx="2611319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SSD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917186" y="3194752"/>
            <a:ext cx="601447" cy="501939"/>
            <a:chOff x="2844405" y="3189254"/>
            <a:chExt cx="601447" cy="501939"/>
          </a:xfrm>
        </p:grpSpPr>
        <p:cxnSp>
          <p:nvCxnSpPr>
            <p:cNvPr id="22" name="直線單箭頭接點 21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2844405" y="327093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miss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917185" y="4192364"/>
            <a:ext cx="601447" cy="501939"/>
            <a:chOff x="2844405" y="3189254"/>
            <a:chExt cx="601447" cy="501939"/>
          </a:xfrm>
        </p:grpSpPr>
        <p:cxnSp>
          <p:nvCxnSpPr>
            <p:cNvPr id="31" name="直線單箭頭接點 30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2844405" y="327093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miss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233620" y="4000793"/>
            <a:ext cx="1391956" cy="1882101"/>
            <a:chOff x="4233620" y="4000793"/>
            <a:chExt cx="1391956" cy="1882101"/>
          </a:xfrm>
        </p:grpSpPr>
        <p:sp>
          <p:nvSpPr>
            <p:cNvPr id="13" name="向右箭號 12"/>
            <p:cNvSpPr/>
            <p:nvPr/>
          </p:nvSpPr>
          <p:spPr>
            <a:xfrm rot="14815020">
              <a:off x="4197785" y="4830297"/>
              <a:ext cx="1882101" cy="223093"/>
            </a:xfrm>
            <a:prstGeom prst="rightArrow">
              <a:avLst>
                <a:gd name="adj1" fmla="val 37218"/>
                <a:gd name="adj2" fmla="val 10112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34"/>
            <p:cNvSpPr/>
            <p:nvPr/>
          </p:nvSpPr>
          <p:spPr>
            <a:xfrm rot="12840316">
              <a:off x="4233620" y="5300697"/>
              <a:ext cx="1391956" cy="202429"/>
            </a:xfrm>
            <a:prstGeom prst="rightArrow">
              <a:avLst>
                <a:gd name="adj1" fmla="val 37218"/>
                <a:gd name="adj2" fmla="val 10112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(4/9)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Reduce Double Caching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Modify cache strategy to reduce it</a:t>
            </a: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5" name="流程圖: 磁碟 4"/>
          <p:cNvSpPr/>
          <p:nvPr/>
        </p:nvSpPr>
        <p:spPr>
          <a:xfrm>
            <a:off x="3036274" y="5630474"/>
            <a:ext cx="1134208" cy="870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HDD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84583" y="3664816"/>
            <a:ext cx="183759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7719" y="4647161"/>
            <a:ext cx="2611319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SSD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026840" y="3168375"/>
            <a:ext cx="601447" cy="501939"/>
            <a:chOff x="2844405" y="3189254"/>
            <a:chExt cx="601447" cy="501939"/>
          </a:xfrm>
        </p:grpSpPr>
        <p:cxnSp>
          <p:nvCxnSpPr>
            <p:cNvPr id="22" name="直線單箭頭接點 21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2844405" y="327093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miss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026839" y="4165987"/>
            <a:ext cx="601447" cy="501939"/>
            <a:chOff x="2844405" y="3189254"/>
            <a:chExt cx="601447" cy="501939"/>
          </a:xfrm>
        </p:grpSpPr>
        <p:cxnSp>
          <p:nvCxnSpPr>
            <p:cNvPr id="31" name="直線單箭頭接點 30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2844405" y="327093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miss</a:t>
              </a:r>
              <a:endParaRPr lang="zh-TW" altLang="en-US" dirty="0"/>
            </a:p>
          </p:txBody>
        </p:sp>
      </p:grpSp>
      <p:sp>
        <p:nvSpPr>
          <p:cNvPr id="13" name="向右箭號 12"/>
          <p:cNvSpPr/>
          <p:nvPr/>
        </p:nvSpPr>
        <p:spPr>
          <a:xfrm rot="14815020">
            <a:off x="2307439" y="4803920"/>
            <a:ext cx="1882101" cy="223093"/>
          </a:xfrm>
          <a:prstGeom prst="rightArrow">
            <a:avLst>
              <a:gd name="adj1" fmla="val 37218"/>
              <a:gd name="adj2" fmla="val 1011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149120" y="33357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kick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537801" y="3664816"/>
            <a:ext cx="3227898" cy="2836102"/>
            <a:chOff x="6537801" y="3664816"/>
            <a:chExt cx="3227898" cy="2836102"/>
          </a:xfrm>
        </p:grpSpPr>
        <p:sp>
          <p:nvSpPr>
            <p:cNvPr id="16" name="流程圖: 磁碟 15"/>
            <p:cNvSpPr/>
            <p:nvPr/>
          </p:nvSpPr>
          <p:spPr>
            <a:xfrm>
              <a:off x="7276356" y="5630474"/>
              <a:ext cx="1134208" cy="87044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HDD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24665" y="3664816"/>
              <a:ext cx="1837594" cy="4923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>
                  <a:solidFill>
                    <a:schemeClr val="bg1"/>
                  </a:solidFill>
                </a:rPr>
                <a:t>Page Cache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37801" y="4647161"/>
              <a:ext cx="2611319" cy="4923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>
                  <a:solidFill>
                    <a:schemeClr val="bg1"/>
                  </a:solidFill>
                </a:rPr>
                <a:t>SSD Cache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弧形箭號 (左彎) 6"/>
            <p:cNvSpPr/>
            <p:nvPr/>
          </p:nvSpPr>
          <p:spPr>
            <a:xfrm>
              <a:off x="9258913" y="3826742"/>
              <a:ext cx="506786" cy="1180427"/>
            </a:xfrm>
            <a:prstGeom prst="curved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9149120" y="500716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7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(5/9)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Dynamic Allocate Page </a:t>
                </a:r>
                <a:r>
                  <a:rPr lang="en-US" altLang="zh-TW" dirty="0" err="1"/>
                  <a:t>Cache_SSD</a:t>
                </a:r>
                <a:r>
                  <a:rPr lang="en-US" altLang="zh-TW" dirty="0"/>
                  <a:t> and Page Cache HDD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Make SSD and HDD </a:t>
                </a:r>
                <a:r>
                  <a:rPr lang="en-US" altLang="zh-TW" sz="2000" dirty="0">
                    <a:solidFill>
                      <a:schemeClr val="accent5"/>
                    </a:solidFill>
                    <a:ea typeface="標楷體" panose="03000509000000000000" pitchFamily="65" charset="-120"/>
                  </a:rPr>
                  <a:t>Load Balance</a:t>
                </a:r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Must fit the conditions</a:t>
                </a:r>
              </a:p>
              <a:p>
                <a:pPr marL="0" indent="0">
                  <a:buNone/>
                </a:pP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𝒊𝒇</m:t>
                    </m:r>
                    <m:sSub>
                      <m:sSubPr>
                        <m:ctrlP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𝑯𝑫𝑫</m:t>
                        </m:r>
                      </m:sub>
                    </m:sSub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𝒕𝒉𝒆𝒏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𝑯𝑫𝑫</m:t>
                        </m:r>
                      </m:sub>
                    </m:sSub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𝑺𝑺𝑫</m:t>
                        </m:r>
                      </m:sub>
                    </m:sSub>
                    <m:r>
                      <a:rPr lang="en-US" altLang="zh-TW" sz="1800" b="1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≤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𝑯𝑫𝑫</m:t>
                        </m:r>
                      </m:sub>
                    </m:sSub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𝑯𝑫𝑫</m:t>
                        </m:r>
                      </m:sub>
                    </m:sSub>
                  </m:oMath>
                </a14:m>
                <a:r>
                  <a:rPr lang="en-US" altLang="zh-TW" sz="1800" b="1" dirty="0">
                    <a:ea typeface="標楷體" panose="03000509000000000000" pitchFamily="65" charset="-12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𝒊𝒇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</m:t>
                    </m:r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𝒕𝒉𝒆𝒏</m:t>
                    </m:r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≤ 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𝑯𝑫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≤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𝑻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  <m:r>
                      <a:rPr lang="en-US" altLang="zh-TW" sz="1800" b="1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1800" b="1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𝑺𝑺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zh-TW" sz="2000" b="1" dirty="0">
                    <a:ea typeface="標楷體" panose="03000509000000000000" pitchFamily="65" charset="-120"/>
                  </a:rPr>
                  <a:t>	</a:t>
                </a:r>
              </a:p>
              <a:p>
                <a:pPr marL="0" indent="0">
                  <a:buNone/>
                </a:pPr>
                <a:endParaRPr lang="zh-TW" altLang="en-US" sz="2000" b="1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0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(6/9)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Dynamic Allocate Page </a:t>
            </a:r>
            <a:r>
              <a:rPr lang="en-US" altLang="zh-TW" dirty="0" err="1"/>
              <a:t>Cache_SSD</a:t>
            </a:r>
            <a:r>
              <a:rPr lang="en-US" altLang="zh-TW" dirty="0"/>
              <a:t> and Page Cache HDD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Separate Page Cache to several section, and record access count of each section</a:t>
            </a: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Example: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94914"/>
              </p:ext>
            </p:extLst>
          </p:nvPr>
        </p:nvGraphicFramePr>
        <p:xfrm>
          <a:off x="2813538" y="3696494"/>
          <a:ext cx="5547950" cy="339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4795">
                  <a:extLst>
                    <a:ext uri="{9D8B030D-6E8A-4147-A177-3AD203B41FA5}">
                      <a16:colId xmlns:a16="http://schemas.microsoft.com/office/drawing/2014/main" val="2524307981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2047902713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604335821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692958416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597882430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655341012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865825852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2250586087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4158825917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055038431"/>
                    </a:ext>
                  </a:extLst>
                </a:gridCol>
              </a:tblGrid>
              <a:tr h="339176"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48914"/>
                  </a:ext>
                </a:extLst>
              </a:tr>
            </a:tbl>
          </a:graphicData>
        </a:graphic>
      </p:graphicFrame>
      <p:sp>
        <p:nvSpPr>
          <p:cNvPr id="11" name="向下箭號 10"/>
          <p:cNvSpPr/>
          <p:nvPr/>
        </p:nvSpPr>
        <p:spPr>
          <a:xfrm>
            <a:off x="5468817" y="4170606"/>
            <a:ext cx="237392" cy="4220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8200" y="3697116"/>
                <a:ext cx="13452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HDD</m:t>
                          </m:r>
                        </m:sub>
                      </m:sSub>
                      <m:r>
                        <a:rPr lang="en-US" altLang="zh-TW" sz="1600" b="0" i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≤ 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SSD</m:t>
                          </m:r>
                        </m:sub>
                      </m:sSub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7116"/>
                <a:ext cx="13452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94486"/>
              </p:ext>
            </p:extLst>
          </p:nvPr>
        </p:nvGraphicFramePr>
        <p:xfrm>
          <a:off x="2813536" y="4727572"/>
          <a:ext cx="5547950" cy="339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4795">
                  <a:extLst>
                    <a:ext uri="{9D8B030D-6E8A-4147-A177-3AD203B41FA5}">
                      <a16:colId xmlns:a16="http://schemas.microsoft.com/office/drawing/2014/main" val="2524307981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2047902713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604335821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692958416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597882430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655341012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865825852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2250586087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4158825917"/>
                    </a:ext>
                  </a:extLst>
                </a:gridCol>
                <a:gridCol w="554795">
                  <a:extLst>
                    <a:ext uri="{9D8B030D-6E8A-4147-A177-3AD203B41FA5}">
                      <a16:colId xmlns:a16="http://schemas.microsoft.com/office/drawing/2014/main" val="1055038431"/>
                    </a:ext>
                  </a:extLst>
                </a:gridCol>
              </a:tblGrid>
              <a:tr h="339176"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48914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413511" y="3253780"/>
            <a:ext cx="149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Page </a:t>
            </a:r>
            <a:r>
              <a:rPr lang="en-US" altLang="zh-TW" sz="1400" dirty="0" err="1"/>
              <a:t>Cache_HDD</a:t>
            </a:r>
            <a:endParaRPr lang="zh-TW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266500" y="3334408"/>
            <a:ext cx="147011" cy="146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71449" y="3253780"/>
            <a:ext cx="140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Page </a:t>
            </a:r>
            <a:r>
              <a:rPr lang="en-US" altLang="zh-TW" sz="1400" dirty="0" err="1"/>
              <a:t>Cache_SSD</a:t>
            </a:r>
            <a:endParaRPr lang="zh-TW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530938" y="3334408"/>
            <a:ext cx="140511" cy="14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(7/9)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91949" cy="45400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Dynamic Allocate Page </a:t>
                </a:r>
                <a:r>
                  <a:rPr lang="en-US" altLang="zh-TW" dirty="0" err="1"/>
                  <a:t>Cache_SSD</a:t>
                </a:r>
                <a:r>
                  <a:rPr lang="en-US" altLang="zh-TW" dirty="0"/>
                  <a:t> and Page Cache HDD</a:t>
                </a:r>
                <a:r>
                  <a:rPr lang="zh-TW" altLang="en-US" dirty="0"/>
                  <a:t>：</a:t>
                </a: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Use this formula to predict the values we need like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read miss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,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write miss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,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dirty ratio 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and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cache ratio</a:t>
                </a:r>
              </a:p>
              <a:p>
                <a:pPr marL="0" indent="0">
                  <a:buNone/>
                </a:pPr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000" b="1" i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𝛂</m:t>
                          </m:r>
                        </m:e>
                      </m:d>
                      <m:r>
                        <a:rPr lang="en-US" altLang="zh-TW" sz="2000" b="1" i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zh-TW" sz="2000" b="1" i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000" b="1" i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𝛂</m:t>
                      </m:r>
                      <m:r>
                        <a:rPr lang="en-US" altLang="zh-TW" sz="2000" b="1" i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altLang="zh-TW" sz="2000" b="1" i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altLang="zh-TW" sz="16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en-US" altLang="zh-TW" sz="1600" b="1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1600" b="1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en-US" sz="16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is the value we predict</a:t>
                </a:r>
                <a:endParaRPr lang="zh-TW" altLang="en-US" sz="1600" dirty="0"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TW" altLang="en-US" sz="16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is the previous value we predict</a:t>
                </a:r>
                <a:endParaRPr lang="zh-TW" altLang="en-US" sz="1600" dirty="0"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TW" sz="1600" b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TW" altLang="en-US" sz="16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is the value that this period recorded</a:t>
                </a:r>
                <a:endParaRPr lang="zh-TW" altLang="en-US" sz="1600" dirty="0"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𝛂</m:t>
                    </m:r>
                  </m:oMath>
                </a14:m>
                <a:r>
                  <a:rPr lang="zh-TW" altLang="en-US" sz="16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is the weight value</a:t>
                </a:r>
              </a:p>
              <a:p>
                <a:endParaRPr lang="en-US" altLang="zh-TW" sz="1600" dirty="0"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Then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HDD</m:t>
                        </m:r>
                      </m:sub>
                    </m:sSub>
                  </m:oMath>
                </a14:m>
                <a:r>
                  <a:rPr lang="en-US" altLang="zh-TW" sz="2000" dirty="0">
                    <a:ea typeface="標楷體" panose="03000509000000000000" pitchFamily="65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SSD</m:t>
                        </m:r>
                      </m:sub>
                    </m:sSub>
                  </m:oMath>
                </a14:m>
                <a:endParaRPr lang="en-US" altLang="zh-TW" sz="2000" dirty="0"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</a:rPr>
                  <a:t>If not fit the condition, repeat these steps</a:t>
                </a:r>
                <a:endParaRPr lang="en-US" altLang="zh-TW" sz="1800" dirty="0"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91949" cy="4540006"/>
              </a:xfrm>
              <a:blipFill>
                <a:blip r:embed="rId2"/>
                <a:stretch>
                  <a:fillRect l="-1140" t="-2416" r="-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921870" y="5908431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γ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870" y="5908431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7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(8/9)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Dynamic Allocate Page </a:t>
            </a:r>
            <a:r>
              <a:rPr lang="en-US" altLang="zh-TW" dirty="0" err="1"/>
              <a:t>Cache_SSD</a:t>
            </a:r>
            <a:r>
              <a:rPr lang="en-US" altLang="zh-TW" dirty="0"/>
              <a:t> and Page Cache HDD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Calculate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Cache_SSD</a:t>
            </a:r>
            <a:r>
              <a:rPr lang="en-US" altLang="zh-TW" sz="2000" dirty="0">
                <a:ea typeface="標楷體" panose="03000509000000000000" pitchFamily="65" charset="-120"/>
              </a:rPr>
              <a:t> miss penalty</a:t>
            </a:r>
            <a:endParaRPr lang="en-US" altLang="zh-TW" sz="1800" dirty="0"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7050" y="3921247"/>
            <a:ext cx="1746742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</a:t>
            </a:r>
            <a:r>
              <a:rPr lang="en-US" altLang="zh-TW" dirty="0" err="1">
                <a:solidFill>
                  <a:schemeClr val="bg1"/>
                </a:solidFill>
              </a:rPr>
              <a:t>Cache_SSD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7050" y="4896415"/>
            <a:ext cx="407670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SSD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629913" y="350099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miss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795022" y="4420585"/>
            <a:ext cx="436338" cy="501939"/>
            <a:chOff x="2988656" y="3189254"/>
            <a:chExt cx="436338" cy="501939"/>
          </a:xfrm>
        </p:grpSpPr>
        <p:cxnSp>
          <p:nvCxnSpPr>
            <p:cNvPr id="24" name="直線單箭頭接點 23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2988656" y="3263835"/>
              <a:ext cx="4363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hit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712914" y="3919568"/>
            <a:ext cx="1823679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</a:t>
            </a:r>
            <a:r>
              <a:rPr lang="en-US" altLang="zh-TW" dirty="0" err="1">
                <a:solidFill>
                  <a:schemeClr val="bg1"/>
                </a:solidFill>
              </a:rPr>
              <a:t>Cache_HDD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7050" y="5873262"/>
            <a:ext cx="487680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HDD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1918035" y="3078143"/>
            <a:ext cx="735636" cy="843104"/>
            <a:chOff x="1918035" y="3078143"/>
            <a:chExt cx="735636" cy="843104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2195456" y="3419308"/>
              <a:ext cx="4395" cy="501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1918035" y="3078143"/>
              <a:ext cx="73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read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6550270" y="4095628"/>
            <a:ext cx="319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tail of Page </a:t>
            </a:r>
            <a:r>
              <a:rPr lang="en-US" altLang="zh-TW" dirty="0" err="1"/>
              <a:t>Cache_SSD</a:t>
            </a:r>
            <a:r>
              <a:rPr lang="en-US" altLang="zh-TW" dirty="0"/>
              <a:t> is dirty</a:t>
            </a:r>
            <a:endParaRPr lang="zh-TW" altLang="en-US" dirty="0"/>
          </a:p>
        </p:txBody>
      </p:sp>
      <p:sp>
        <p:nvSpPr>
          <p:cNvPr id="36" name="向右箭號 35"/>
          <p:cNvSpPr/>
          <p:nvPr/>
        </p:nvSpPr>
        <p:spPr>
          <a:xfrm>
            <a:off x="9799770" y="4168657"/>
            <a:ext cx="483577" cy="2362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396181" y="4102806"/>
            <a:ext cx="166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 SSD time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51430" y="4539883"/>
            <a:ext cx="4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Page </a:t>
            </a:r>
            <a:r>
              <a:rPr lang="en-US" altLang="zh-TW" dirty="0" err="1">
                <a:solidFill>
                  <a:schemeClr val="accent1"/>
                </a:solidFill>
              </a:rPr>
              <a:t>Cache_SSD</a:t>
            </a:r>
            <a:r>
              <a:rPr lang="en-US" altLang="zh-TW" dirty="0">
                <a:solidFill>
                  <a:schemeClr val="accent1"/>
                </a:solidFill>
              </a:rPr>
              <a:t> Dirty ratio *  Write SSD time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63F01EC-0439-4B1B-B989-FE0B20D95668}"/>
              </a:ext>
            </a:extLst>
          </p:cNvPr>
          <p:cNvGrpSpPr/>
          <p:nvPr/>
        </p:nvGrpSpPr>
        <p:grpSpPr>
          <a:xfrm>
            <a:off x="-47759" y="4167432"/>
            <a:ext cx="1677509" cy="975168"/>
            <a:chOff x="-47759" y="4167432"/>
            <a:chExt cx="1677509" cy="975168"/>
          </a:xfrm>
        </p:grpSpPr>
        <p:sp>
          <p:nvSpPr>
            <p:cNvPr id="29" name="文字方塊 28"/>
            <p:cNvSpPr txBox="1"/>
            <p:nvPr/>
          </p:nvSpPr>
          <p:spPr>
            <a:xfrm>
              <a:off x="-47759" y="4420585"/>
              <a:ext cx="1558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Read SSD time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接點: 肘形 6">
              <a:extLst>
                <a:ext uri="{FF2B5EF4-FFF2-40B4-BE49-F238E27FC236}">
                  <a16:creationId xmlns:a16="http://schemas.microsoft.com/office/drawing/2014/main" id="{E3E9052F-5751-492A-84A3-4A5019E12167}"/>
                </a:ext>
              </a:extLst>
            </p:cNvPr>
            <p:cNvCxnSpPr>
              <a:stCxn id="19" idx="1"/>
              <a:endCxn id="18" idx="1"/>
            </p:cNvCxnSpPr>
            <p:nvPr/>
          </p:nvCxnSpPr>
          <p:spPr>
            <a:xfrm rot="10800000">
              <a:off x="1617050" y="4167432"/>
              <a:ext cx="12700" cy="97516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2349FF-9656-4497-A0CE-8F35B704CE01}"/>
              </a:ext>
            </a:extLst>
          </p:cNvPr>
          <p:cNvSpPr txBox="1"/>
          <p:nvPr/>
        </p:nvSpPr>
        <p:spPr>
          <a:xfrm>
            <a:off x="3307931" y="3618275"/>
            <a:ext cx="56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kick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704A859-928D-4EB8-A236-DFF8D7206C50}"/>
              </a:ext>
            </a:extLst>
          </p:cNvPr>
          <p:cNvGrpSpPr/>
          <p:nvPr/>
        </p:nvGrpSpPr>
        <p:grpSpPr>
          <a:xfrm>
            <a:off x="3363792" y="4167432"/>
            <a:ext cx="1986655" cy="728983"/>
            <a:chOff x="3363792" y="4167432"/>
            <a:chExt cx="1986655" cy="728983"/>
          </a:xfrm>
        </p:grpSpPr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379E2FEE-57E5-45A5-8A77-B00506619860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3363792" y="4167432"/>
              <a:ext cx="291610" cy="72898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AF7DD4B-3F8D-4337-B4CA-4D692C80648C}"/>
                </a:ext>
              </a:extLst>
            </p:cNvPr>
            <p:cNvSpPr txBox="1"/>
            <p:nvPr/>
          </p:nvSpPr>
          <p:spPr>
            <a:xfrm>
              <a:off x="3603627" y="4420585"/>
              <a:ext cx="174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Write SSD time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B8EC985D-F4FD-411C-9310-35DD780D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70" y="5224497"/>
            <a:ext cx="5409524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/>
      <p:bldP spid="36" grpId="0" animBg="1"/>
      <p:bldP spid="37" grpId="0"/>
      <p:bldP spid="38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(9/9)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Dynamic Allocate Page </a:t>
            </a:r>
            <a:r>
              <a:rPr lang="en-US" altLang="zh-TW" dirty="0" err="1"/>
              <a:t>Cache_SSD</a:t>
            </a:r>
            <a:r>
              <a:rPr lang="en-US" altLang="zh-TW" dirty="0"/>
              <a:t> and Page Cache HDD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Calculate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Cache_HDD</a:t>
            </a:r>
            <a:r>
              <a:rPr lang="en-US" altLang="zh-TW" sz="2000" dirty="0">
                <a:ea typeface="標楷體" panose="03000509000000000000" pitchFamily="65" charset="-120"/>
              </a:rPr>
              <a:t> miss penalty</a:t>
            </a:r>
            <a:endParaRPr lang="en-US" altLang="zh-TW" sz="1800" dirty="0"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7236" y="3946948"/>
            <a:ext cx="1746742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</a:t>
            </a:r>
            <a:r>
              <a:rPr lang="en-US" altLang="zh-TW" dirty="0" err="1">
                <a:solidFill>
                  <a:schemeClr val="bg1"/>
                </a:solidFill>
              </a:rPr>
              <a:t>Cache_SSD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5536" y="4910388"/>
            <a:ext cx="407670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SSD Cache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05542" y="345981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miss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505542" y="4427186"/>
            <a:ext cx="601447" cy="501939"/>
            <a:chOff x="2864620" y="3189254"/>
            <a:chExt cx="601447" cy="501939"/>
          </a:xfrm>
        </p:grpSpPr>
        <p:cxnSp>
          <p:nvCxnSpPr>
            <p:cNvPr id="24" name="直線單箭頭接點 23"/>
            <p:cNvCxnSpPr/>
            <p:nvPr/>
          </p:nvCxnSpPr>
          <p:spPr>
            <a:xfrm flipH="1">
              <a:off x="3409948" y="3189254"/>
              <a:ext cx="4395" cy="501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2864620" y="3255557"/>
              <a:ext cx="6014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miss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617147" y="3915134"/>
            <a:ext cx="1823679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bg1"/>
                </a:solidFill>
              </a:rPr>
              <a:t>Page </a:t>
            </a:r>
            <a:r>
              <a:rPr lang="en-US" altLang="zh-TW" dirty="0" err="1">
                <a:solidFill>
                  <a:schemeClr val="bg1"/>
                </a:solidFill>
              </a:rPr>
              <a:t>Cache_HDD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536" y="5925214"/>
            <a:ext cx="4876804" cy="492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HDD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760475" y="3092604"/>
            <a:ext cx="735636" cy="843104"/>
            <a:chOff x="3106967" y="3089383"/>
            <a:chExt cx="735636" cy="843104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3384388" y="3430548"/>
              <a:ext cx="4395" cy="5019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3106967" y="3089383"/>
              <a:ext cx="735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read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7239365" y="2757511"/>
            <a:ext cx="45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tail of Page </a:t>
            </a:r>
            <a:r>
              <a:rPr lang="en-US" altLang="zh-TW" dirty="0" err="1"/>
              <a:t>Cache_HDD</a:t>
            </a:r>
            <a:r>
              <a:rPr lang="en-US" altLang="zh-TW" dirty="0"/>
              <a:t> will be cache to SSD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515000" y="3129318"/>
            <a:ext cx="2259624" cy="369332"/>
            <a:chOff x="7515000" y="3129318"/>
            <a:chExt cx="2259624" cy="369332"/>
          </a:xfrm>
        </p:grpSpPr>
        <p:sp>
          <p:nvSpPr>
            <p:cNvPr id="36" name="向右箭號 35"/>
            <p:cNvSpPr/>
            <p:nvPr/>
          </p:nvSpPr>
          <p:spPr>
            <a:xfrm>
              <a:off x="7515000" y="3195169"/>
              <a:ext cx="483577" cy="23628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8111411" y="3129318"/>
              <a:ext cx="1663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 SSD time</a:t>
              </a:r>
              <a:endParaRPr lang="zh-TW" altLang="en-US" dirty="0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7186401" y="4241064"/>
            <a:ext cx="49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SSD Cache ratio *  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(Write SSD time + SSD dirty ratio * Write HDD time)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239365" y="3498650"/>
            <a:ext cx="45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And if tail of SSD is dirty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520749" y="3869857"/>
            <a:ext cx="2259624" cy="369332"/>
            <a:chOff x="7520749" y="3869857"/>
            <a:chExt cx="2259624" cy="369332"/>
          </a:xfrm>
        </p:grpSpPr>
        <p:sp>
          <p:nvSpPr>
            <p:cNvPr id="40" name="向右箭號 39"/>
            <p:cNvSpPr/>
            <p:nvPr/>
          </p:nvSpPr>
          <p:spPr>
            <a:xfrm>
              <a:off x="7520749" y="3935708"/>
              <a:ext cx="483577" cy="23628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117160" y="3869857"/>
              <a:ext cx="1663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 HDD time</a:t>
              </a:r>
              <a:endParaRPr lang="zh-TW" altLang="en-US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7186401" y="4948913"/>
            <a:ext cx="19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will not be cache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186401" y="5226422"/>
            <a:ext cx="33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tail of Page </a:t>
            </a:r>
            <a:r>
              <a:rPr lang="en-US" altLang="zh-TW" dirty="0" err="1"/>
              <a:t>Cache_HDD</a:t>
            </a:r>
            <a:r>
              <a:rPr lang="en-US" altLang="zh-TW" dirty="0"/>
              <a:t> is dirty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515000" y="5542282"/>
            <a:ext cx="2259624" cy="369332"/>
            <a:chOff x="7515000" y="5542282"/>
            <a:chExt cx="2259624" cy="369332"/>
          </a:xfrm>
        </p:grpSpPr>
        <p:sp>
          <p:nvSpPr>
            <p:cNvPr id="47" name="向右箭號 46"/>
            <p:cNvSpPr/>
            <p:nvPr/>
          </p:nvSpPr>
          <p:spPr>
            <a:xfrm>
              <a:off x="7515000" y="5608133"/>
              <a:ext cx="483577" cy="23628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111411" y="5542282"/>
              <a:ext cx="1663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 HDD time</a:t>
              </a:r>
              <a:endParaRPr lang="zh-TW" altLang="en-US" dirty="0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7172187" y="5941105"/>
            <a:ext cx="531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(1 - SSD Cache ratio) * 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Page </a:t>
            </a:r>
            <a:r>
              <a:rPr lang="en-US" altLang="zh-TW" dirty="0" err="1">
                <a:solidFill>
                  <a:srgbClr val="00B050"/>
                </a:solidFill>
              </a:rPr>
              <a:t>Cache_HDD</a:t>
            </a:r>
            <a:r>
              <a:rPr lang="en-US" altLang="zh-TW" dirty="0">
                <a:solidFill>
                  <a:srgbClr val="00B050"/>
                </a:solidFill>
              </a:rPr>
              <a:t> dirty ratio * Write HDD time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02249F6-202D-477E-82DB-722F5665D059}"/>
              </a:ext>
            </a:extLst>
          </p:cNvPr>
          <p:cNvGrpSpPr/>
          <p:nvPr/>
        </p:nvGrpSpPr>
        <p:grpSpPr>
          <a:xfrm>
            <a:off x="1830923" y="4161320"/>
            <a:ext cx="1786224" cy="1763895"/>
            <a:chOff x="1830923" y="4161320"/>
            <a:chExt cx="1786224" cy="176389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B74FF0D-31C7-4C27-80AF-139B92D21CD1}"/>
                </a:ext>
              </a:extLst>
            </p:cNvPr>
            <p:cNvSpPr txBox="1"/>
            <p:nvPr/>
          </p:nvSpPr>
          <p:spPr>
            <a:xfrm>
              <a:off x="1830923" y="4500078"/>
              <a:ext cx="163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Read HDD time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42EB93C-54F5-4419-956B-558FED35F670}"/>
                </a:ext>
              </a:extLst>
            </p:cNvPr>
            <p:cNvCxnSpPr>
              <a:stCxn id="27" idx="0"/>
              <a:endCxn id="26" idx="1"/>
            </p:cNvCxnSpPr>
            <p:nvPr/>
          </p:nvCxnSpPr>
          <p:spPr>
            <a:xfrm rot="5400000" flipH="1" flipV="1">
              <a:off x="2623595" y="4931663"/>
              <a:ext cx="1763895" cy="22320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59A6A05F-62BD-4B94-A141-7F472F68023E}"/>
              </a:ext>
            </a:extLst>
          </p:cNvPr>
          <p:cNvGrpSpPr/>
          <p:nvPr/>
        </p:nvGrpSpPr>
        <p:grpSpPr>
          <a:xfrm>
            <a:off x="717604" y="3829148"/>
            <a:ext cx="5222002" cy="2342251"/>
            <a:chOff x="717604" y="3829148"/>
            <a:chExt cx="5222002" cy="2342251"/>
          </a:xfrm>
        </p:grpSpPr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94125DB-03D0-4880-B88A-860518FD245E}"/>
                </a:ext>
              </a:extLst>
            </p:cNvPr>
            <p:cNvCxnSpPr>
              <a:stCxn id="26" idx="3"/>
              <a:endCxn id="19" idx="1"/>
            </p:cNvCxnSpPr>
            <p:nvPr/>
          </p:nvCxnSpPr>
          <p:spPr>
            <a:xfrm flipH="1">
              <a:off x="955536" y="4161319"/>
              <a:ext cx="4485290" cy="995254"/>
            </a:xfrm>
            <a:prstGeom prst="bentConnector5">
              <a:avLst>
                <a:gd name="adj1" fmla="val -5097"/>
                <a:gd name="adj2" fmla="val 50000"/>
                <a:gd name="adj3" fmla="val 105097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5A130CE-8291-4107-AED2-7898268BE3FA}"/>
                </a:ext>
              </a:extLst>
            </p:cNvPr>
            <p:cNvSpPr txBox="1"/>
            <p:nvPr/>
          </p:nvSpPr>
          <p:spPr>
            <a:xfrm>
              <a:off x="5395867" y="382914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kick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C9DDF96-911C-466C-BEEA-48315B468C7D}"/>
                </a:ext>
              </a:extLst>
            </p:cNvPr>
            <p:cNvSpPr txBox="1"/>
            <p:nvPr/>
          </p:nvSpPr>
          <p:spPr>
            <a:xfrm>
              <a:off x="717604" y="4609181"/>
              <a:ext cx="1686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Write SSD time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EEC0C90B-3DD1-4E41-A9C1-F013379E2349}"/>
                </a:ext>
              </a:extLst>
            </p:cNvPr>
            <p:cNvGrpSpPr/>
            <p:nvPr/>
          </p:nvGrpSpPr>
          <p:grpSpPr>
            <a:xfrm>
              <a:off x="735590" y="4838675"/>
              <a:ext cx="4813749" cy="1332724"/>
              <a:chOff x="735590" y="4838675"/>
              <a:chExt cx="4813749" cy="1332724"/>
            </a:xfrm>
          </p:grpSpPr>
          <p:cxnSp>
            <p:nvCxnSpPr>
              <p:cNvPr id="17" name="接點: 肘形 16">
                <a:extLst>
                  <a:ext uri="{FF2B5EF4-FFF2-40B4-BE49-F238E27FC236}">
                    <a16:creationId xmlns:a16="http://schemas.microsoft.com/office/drawing/2014/main" id="{1CB5E920-CBD2-43DA-BC04-5CFAA8E7AF2B}"/>
                  </a:ext>
                </a:extLst>
              </p:cNvPr>
              <p:cNvCxnSpPr>
                <a:stCxn id="19" idx="3"/>
                <a:endCxn id="27" idx="1"/>
              </p:cNvCxnSpPr>
              <p:nvPr/>
            </p:nvCxnSpPr>
            <p:spPr>
              <a:xfrm flipH="1">
                <a:off x="955536" y="5156573"/>
                <a:ext cx="4076704" cy="1014826"/>
              </a:xfrm>
              <a:prstGeom prst="bentConnector5">
                <a:avLst>
                  <a:gd name="adj1" fmla="val -5607"/>
                  <a:gd name="adj2" fmla="val 50000"/>
                  <a:gd name="adj3" fmla="val 105607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33A937EB-EE50-4C69-B81C-00EEBD68ABAB}"/>
                  </a:ext>
                </a:extLst>
              </p:cNvPr>
              <p:cNvSpPr txBox="1"/>
              <p:nvPr/>
            </p:nvSpPr>
            <p:spPr>
              <a:xfrm>
                <a:off x="5005600" y="4838675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1"/>
                    </a:solidFill>
                  </a:rPr>
                  <a:t>kick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5D2D6F4D-1C67-496B-BF3B-7050B16C2C9D}"/>
                  </a:ext>
                </a:extLst>
              </p:cNvPr>
              <p:cNvSpPr txBox="1"/>
              <p:nvPr/>
            </p:nvSpPr>
            <p:spPr>
              <a:xfrm>
                <a:off x="735590" y="5599489"/>
                <a:ext cx="1686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1"/>
                    </a:solidFill>
                  </a:rPr>
                  <a:t>Write HDD time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89666470-E0E1-4486-88BB-957B4170B9DB}"/>
              </a:ext>
            </a:extLst>
          </p:cNvPr>
          <p:cNvGrpSpPr/>
          <p:nvPr/>
        </p:nvGrpSpPr>
        <p:grpSpPr>
          <a:xfrm>
            <a:off x="731269" y="3829147"/>
            <a:ext cx="5204635" cy="2342252"/>
            <a:chOff x="731269" y="3829147"/>
            <a:chExt cx="5204635" cy="2342252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CA7C9D4-821A-4D99-A9CE-DF08548506DB}"/>
                </a:ext>
              </a:extLst>
            </p:cNvPr>
            <p:cNvSpPr txBox="1"/>
            <p:nvPr/>
          </p:nvSpPr>
          <p:spPr>
            <a:xfrm>
              <a:off x="731269" y="5599489"/>
              <a:ext cx="1686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Write HDD time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接點: 肘形 52">
              <a:extLst>
                <a:ext uri="{FF2B5EF4-FFF2-40B4-BE49-F238E27FC236}">
                  <a16:creationId xmlns:a16="http://schemas.microsoft.com/office/drawing/2014/main" id="{B75303C6-90E9-4A3B-BE36-59AE8DA92B5E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 flipH="1">
              <a:off x="955536" y="4161319"/>
              <a:ext cx="4485290" cy="2010080"/>
            </a:xfrm>
            <a:prstGeom prst="bentConnector5">
              <a:avLst>
                <a:gd name="adj1" fmla="val -5005"/>
                <a:gd name="adj2" fmla="val 74695"/>
                <a:gd name="adj3" fmla="val 105097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5369056D-40CA-4559-976F-83AC6E2FE20F}"/>
                </a:ext>
              </a:extLst>
            </p:cNvPr>
            <p:cNvSpPr txBox="1"/>
            <p:nvPr/>
          </p:nvSpPr>
          <p:spPr>
            <a:xfrm>
              <a:off x="5392165" y="382914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kick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8" name="圖片 67">
            <a:extLst>
              <a:ext uri="{FF2B5EF4-FFF2-40B4-BE49-F238E27FC236}">
                <a16:creationId xmlns:a16="http://schemas.microsoft.com/office/drawing/2014/main" id="{1AFB53C2-5087-4D10-9BAB-442DA451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7" y="5905641"/>
            <a:ext cx="10692311" cy="6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5" grpId="0"/>
      <p:bldP spid="38" grpId="0"/>
      <p:bldP spid="39" grpId="0"/>
      <p:bldP spid="45" grpId="0"/>
      <p:bldP spid="46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Evaluations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5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/>
              <a:t>Evaluations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129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Evaluations (1/4)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Analysis of traces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1586"/>
              </p:ext>
            </p:extLst>
          </p:nvPr>
        </p:nvGraphicFramePr>
        <p:xfrm>
          <a:off x="1471735" y="3132614"/>
          <a:ext cx="924853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06">
                  <a:extLst>
                    <a:ext uri="{9D8B030D-6E8A-4147-A177-3AD203B41FA5}">
                      <a16:colId xmlns:a16="http://schemas.microsoft.com/office/drawing/2014/main" val="3062226363"/>
                    </a:ext>
                  </a:extLst>
                </a:gridCol>
                <a:gridCol w="1849706">
                  <a:extLst>
                    <a:ext uri="{9D8B030D-6E8A-4147-A177-3AD203B41FA5}">
                      <a16:colId xmlns:a16="http://schemas.microsoft.com/office/drawing/2014/main" val="3398508710"/>
                    </a:ext>
                  </a:extLst>
                </a:gridCol>
                <a:gridCol w="1849706">
                  <a:extLst>
                    <a:ext uri="{9D8B030D-6E8A-4147-A177-3AD203B41FA5}">
                      <a16:colId xmlns:a16="http://schemas.microsoft.com/office/drawing/2014/main" val="2572281756"/>
                    </a:ext>
                  </a:extLst>
                </a:gridCol>
                <a:gridCol w="1849706">
                  <a:extLst>
                    <a:ext uri="{9D8B030D-6E8A-4147-A177-3AD203B41FA5}">
                      <a16:colId xmlns:a16="http://schemas.microsoft.com/office/drawing/2014/main" val="4233154419"/>
                    </a:ext>
                  </a:extLst>
                </a:gridCol>
                <a:gridCol w="1849706">
                  <a:extLst>
                    <a:ext uri="{9D8B030D-6E8A-4147-A177-3AD203B41FA5}">
                      <a16:colId xmlns:a16="http://schemas.microsoft.com/office/drawing/2014/main" val="4083083499"/>
                    </a:ext>
                  </a:extLst>
                </a:gridCol>
              </a:tblGrid>
              <a:tr h="60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 of Reference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Working Set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Average Inter-arrival Time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29495"/>
                  </a:ext>
                </a:extLst>
              </a:tr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gcc</a:t>
                      </a:r>
                      <a:endParaRPr lang="zh-TW" altLang="en-US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158590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158590*4 KB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785*4 KB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0.004112 s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578573"/>
                  </a:ext>
                </a:extLst>
              </a:tr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cscope</a:t>
                      </a:r>
                      <a:endParaRPr lang="zh-TW" altLang="en-US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1119161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1119161*4 KB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19698*4 KB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0.002120 s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93725"/>
                  </a:ext>
                </a:extLst>
              </a:tr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cs typeface="Times New Roman" panose="02020603050405020304" pitchFamily="18" charset="0"/>
                        </a:rPr>
                        <a:t>multi1</a:t>
                      </a:r>
                      <a:endParaRPr lang="zh-TW" altLang="en-US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1264590</a:t>
                      </a:r>
                      <a:endParaRPr lang="zh-TW" sz="14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1264590*4 KB</a:t>
                      </a:r>
                      <a:endParaRPr lang="zh-TW" sz="14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19646*4 KB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0.002554 s</a:t>
                      </a:r>
                      <a:endParaRPr lang="zh-TW" sz="14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8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04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Evaluations (2/4)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gcc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3905116728"/>
              </p:ext>
            </p:extLst>
          </p:nvPr>
        </p:nvGraphicFramePr>
        <p:xfrm>
          <a:off x="2416785" y="2346081"/>
          <a:ext cx="7358429" cy="383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507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Evaluations (3/4)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cscope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1731830316"/>
              </p:ext>
            </p:extLst>
          </p:nvPr>
        </p:nvGraphicFramePr>
        <p:xfrm>
          <a:off x="2416800" y="2346081"/>
          <a:ext cx="7358400" cy="383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58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Evaluations (4/4)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multi1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2174298724"/>
              </p:ext>
            </p:extLst>
          </p:nvPr>
        </p:nvGraphicFramePr>
        <p:xfrm>
          <a:off x="2416800" y="2346563"/>
          <a:ext cx="7358400" cy="38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083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/>
              <a:t>Evaluations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4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An Integrated Memory and SSD Caches Management Scheme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To solve the problem original SSD based disk </a:t>
            </a:r>
            <a:r>
              <a:rPr lang="en-US" altLang="zh-TW" sz="2000">
                <a:ea typeface="標楷體" panose="03000509000000000000" pitchFamily="65" charset="-120"/>
              </a:rPr>
              <a:t>cache will have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Dynamic allocate Page Cache to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Cache_SSD</a:t>
            </a:r>
            <a:r>
              <a:rPr lang="en-US" altLang="zh-TW" sz="2000" dirty="0">
                <a:ea typeface="標楷體" panose="03000509000000000000" pitchFamily="65" charset="-120"/>
              </a:rPr>
              <a:t> &amp; Page </a:t>
            </a:r>
            <a:r>
              <a:rPr lang="en-US" altLang="zh-TW" sz="2000" dirty="0" err="1">
                <a:ea typeface="標楷體" panose="03000509000000000000" pitchFamily="65" charset="-120"/>
              </a:rPr>
              <a:t>Cache_HDD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Combine Page Cache and SSD Cache ‘s metadata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Modify strategy to reduce double caching</a:t>
            </a:r>
          </a:p>
        </p:txBody>
      </p:sp>
    </p:spTree>
    <p:extLst>
      <p:ext uri="{BB962C8B-B14F-4D97-AF65-F5344CB8AC3E}">
        <p14:creationId xmlns:p14="http://schemas.microsoft.com/office/powerpoint/2010/main" val="2939197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END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ea typeface="標楷體" pitchFamily="65" charset="-120"/>
              </a:rPr>
              <a:t>Thank for your watching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5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(1/3)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Motivation</a:t>
            </a:r>
            <a:r>
              <a:rPr lang="zh-TW" altLang="en-US" dirty="0"/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HDD is far slower than CPU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SSD is too expensive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To strike a balance between efficiency and cost, we need to combine them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438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(2/3)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SSD-based Disk Cache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/>
              <a:t>Have two-tiered Cache, the first tier is Page Cache, and the second tier is SSD Cache.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>
              <a:buFontTx/>
              <a:buChar char="-"/>
            </a:pPr>
            <a:r>
              <a:rPr lang="en-US" altLang="zh-TW" sz="2000" dirty="0"/>
              <a:t> But, because Page Cache and SSD Cache are managed</a:t>
            </a:r>
          </a:p>
          <a:p>
            <a:pPr marL="0" indent="0">
              <a:buNone/>
            </a:pPr>
            <a:r>
              <a:rPr lang="en-US" altLang="zh-TW" sz="2000" dirty="0"/>
              <a:t>     independently, there are some problems</a:t>
            </a: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45922" y="3437794"/>
            <a:ext cx="4777154" cy="265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(3/3)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Problem: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Metadata duplication: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標楷體" panose="03000509000000000000" pitchFamily="65" charset="-120"/>
              </a:rPr>
              <a:t>Some metadata that maintained by Page Cache will be also maintained by SSD Cache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Double Caching: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標楷體" panose="03000509000000000000" pitchFamily="65" charset="-120"/>
              </a:rPr>
              <a:t>In some situation, Page Cache and SSD Cache will cache the same data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Inaccurate/delayed Information: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標楷體" panose="03000509000000000000" pitchFamily="65" charset="-120"/>
              </a:rPr>
              <a:t>SSD Cache can’t know what happened in Page Cache</a:t>
            </a:r>
          </a:p>
          <a:p>
            <a:r>
              <a:rPr lang="fr-FR" altLang="zh-TW" sz="2000" dirty="0">
                <a:ea typeface="標楷體" panose="03000509000000000000" pitchFamily="65" charset="-120"/>
              </a:rPr>
              <a:t>Blind page cache management:</a:t>
            </a:r>
          </a:p>
          <a:p>
            <a:pPr marL="457200" lvl="1" indent="0">
              <a:buNone/>
            </a:pPr>
            <a:r>
              <a:rPr lang="fr-FR" altLang="zh-TW" sz="1600" dirty="0">
                <a:ea typeface="標楷體" panose="03000509000000000000" pitchFamily="65" charset="-120"/>
              </a:rPr>
              <a:t>Page Cache can’t know whether data is form SSD or HDD</a:t>
            </a:r>
            <a:endParaRPr lang="zh-TW" altLang="en-US" sz="16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6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/>
              <a:t>Evaluations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1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Background (1/2)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LRU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A Page Cache Replacement Algorithm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7921868" y="2224453"/>
            <a:ext cx="3147646" cy="589085"/>
            <a:chOff x="7921868" y="2224453"/>
            <a:chExt cx="3147646" cy="589085"/>
          </a:xfrm>
        </p:grpSpPr>
        <p:sp>
          <p:nvSpPr>
            <p:cNvPr id="4" name="矩形 3"/>
            <p:cNvSpPr/>
            <p:nvPr/>
          </p:nvSpPr>
          <p:spPr>
            <a:xfrm>
              <a:off x="7921868" y="2224453"/>
              <a:ext cx="3147646" cy="5890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983416" y="2295890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51279" y="2295890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519142" y="2295890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297264" y="2295889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507040" y="2295889"/>
            <a:ext cx="1320307" cy="446209"/>
            <a:chOff x="6507040" y="2295889"/>
            <a:chExt cx="1320307" cy="446209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7296884" y="2518993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07040" y="2295889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7921868" y="2989259"/>
            <a:ext cx="3147646" cy="589085"/>
            <a:chOff x="7921868" y="2989259"/>
            <a:chExt cx="3147646" cy="589085"/>
          </a:xfrm>
        </p:grpSpPr>
        <p:sp>
          <p:nvSpPr>
            <p:cNvPr id="34" name="矩形 33"/>
            <p:cNvSpPr/>
            <p:nvPr/>
          </p:nvSpPr>
          <p:spPr>
            <a:xfrm>
              <a:off x="7921868" y="2989259"/>
              <a:ext cx="3147646" cy="5890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983416" y="3060696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51279" y="3060696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19142" y="3060696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97264" y="306069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507040" y="3060695"/>
            <a:ext cx="1320307" cy="446209"/>
            <a:chOff x="6507040" y="3060695"/>
            <a:chExt cx="1320307" cy="446209"/>
          </a:xfrm>
        </p:grpSpPr>
        <p:cxnSp>
          <p:nvCxnSpPr>
            <p:cNvPr id="39" name="直線單箭頭接點 38"/>
            <p:cNvCxnSpPr/>
            <p:nvPr/>
          </p:nvCxnSpPr>
          <p:spPr>
            <a:xfrm>
              <a:off x="7296884" y="3283799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6507040" y="306069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7921868" y="3746865"/>
            <a:ext cx="3147646" cy="589085"/>
            <a:chOff x="7921868" y="3746865"/>
            <a:chExt cx="3147646" cy="589085"/>
          </a:xfrm>
        </p:grpSpPr>
        <p:sp>
          <p:nvSpPr>
            <p:cNvPr id="42" name="矩形 41"/>
            <p:cNvSpPr/>
            <p:nvPr/>
          </p:nvSpPr>
          <p:spPr>
            <a:xfrm>
              <a:off x="7921868" y="3746865"/>
              <a:ext cx="3147646" cy="5890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83416" y="3818302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51279" y="3818302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519142" y="3818302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297264" y="3818301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507040" y="3818301"/>
            <a:ext cx="1320307" cy="446209"/>
            <a:chOff x="6507040" y="3818301"/>
            <a:chExt cx="1320307" cy="446209"/>
          </a:xfrm>
        </p:grpSpPr>
        <p:cxnSp>
          <p:nvCxnSpPr>
            <p:cNvPr id="47" name="直線單箭頭接點 46"/>
            <p:cNvCxnSpPr/>
            <p:nvPr/>
          </p:nvCxnSpPr>
          <p:spPr>
            <a:xfrm>
              <a:off x="7296884" y="4041405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507040" y="3818301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921868" y="4504468"/>
            <a:ext cx="3147646" cy="589085"/>
            <a:chOff x="7921868" y="4504468"/>
            <a:chExt cx="3147646" cy="589085"/>
          </a:xfrm>
        </p:grpSpPr>
        <p:sp>
          <p:nvSpPr>
            <p:cNvPr id="50" name="矩形 49"/>
            <p:cNvSpPr/>
            <p:nvPr/>
          </p:nvSpPr>
          <p:spPr>
            <a:xfrm>
              <a:off x="7921868" y="4504468"/>
              <a:ext cx="3147646" cy="5890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983416" y="457590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751279" y="457590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19142" y="457590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297264" y="4575904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6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Background (2/2)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LARC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sz="2000" dirty="0">
                <a:ea typeface="標楷體" panose="03000509000000000000" pitchFamily="65" charset="-120"/>
              </a:rPr>
              <a:t>A SSD Cache Replacement Algorithm</a:t>
            </a:r>
          </a:p>
          <a:p>
            <a:r>
              <a:rPr lang="en-US" altLang="zh-TW" sz="2000" dirty="0">
                <a:ea typeface="標楷體" panose="03000509000000000000" pitchFamily="65" charset="-120"/>
              </a:rPr>
              <a:t>Have a ghost queue to store metadata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5557471" y="2295889"/>
            <a:ext cx="1320307" cy="446209"/>
            <a:chOff x="6507040" y="2295889"/>
            <a:chExt cx="1320307" cy="446209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7296884" y="2518993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07040" y="2295889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5557471" y="3060695"/>
            <a:ext cx="1320307" cy="446209"/>
            <a:chOff x="6507040" y="3060695"/>
            <a:chExt cx="1320307" cy="446209"/>
          </a:xfrm>
        </p:grpSpPr>
        <p:cxnSp>
          <p:nvCxnSpPr>
            <p:cNvPr id="39" name="直線單箭頭接點 38"/>
            <p:cNvCxnSpPr/>
            <p:nvPr/>
          </p:nvCxnSpPr>
          <p:spPr>
            <a:xfrm>
              <a:off x="7296884" y="3283799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6507040" y="3060695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557471" y="3818301"/>
            <a:ext cx="1320307" cy="446209"/>
            <a:chOff x="6507040" y="3818301"/>
            <a:chExt cx="1320307" cy="446209"/>
          </a:xfrm>
        </p:grpSpPr>
        <p:cxnSp>
          <p:nvCxnSpPr>
            <p:cNvPr id="47" name="直線單箭頭接點 46"/>
            <p:cNvCxnSpPr/>
            <p:nvPr/>
          </p:nvCxnSpPr>
          <p:spPr>
            <a:xfrm>
              <a:off x="7296884" y="4041405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507040" y="3818301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972299" y="2224453"/>
            <a:ext cx="4998429" cy="589085"/>
            <a:chOff x="6972299" y="2224453"/>
            <a:chExt cx="4998429" cy="589085"/>
          </a:xfrm>
        </p:grpSpPr>
        <p:grpSp>
          <p:nvGrpSpPr>
            <p:cNvPr id="57" name="群組 56"/>
            <p:cNvGrpSpPr/>
            <p:nvPr/>
          </p:nvGrpSpPr>
          <p:grpSpPr>
            <a:xfrm>
              <a:off x="6972299" y="2224453"/>
              <a:ext cx="3147646" cy="589085"/>
              <a:chOff x="7921868" y="2224453"/>
              <a:chExt cx="3147646" cy="58908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921868" y="2224453"/>
                <a:ext cx="3147646" cy="58908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983416" y="2295890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751279" y="2295890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19142" y="2295890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297264" y="2295889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10355876" y="2224453"/>
              <a:ext cx="1614852" cy="589085"/>
              <a:chOff x="7801710" y="1316764"/>
              <a:chExt cx="1614852" cy="58908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801710" y="1316764"/>
                <a:ext cx="1614852" cy="5890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863258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631121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群組 11"/>
          <p:cNvGrpSpPr/>
          <p:nvPr/>
        </p:nvGrpSpPr>
        <p:grpSpPr>
          <a:xfrm>
            <a:off x="6972299" y="2989259"/>
            <a:ext cx="4998429" cy="589085"/>
            <a:chOff x="6972299" y="2989259"/>
            <a:chExt cx="4998429" cy="589085"/>
          </a:xfrm>
        </p:grpSpPr>
        <p:grpSp>
          <p:nvGrpSpPr>
            <p:cNvPr id="59" name="群組 58"/>
            <p:cNvGrpSpPr/>
            <p:nvPr/>
          </p:nvGrpSpPr>
          <p:grpSpPr>
            <a:xfrm>
              <a:off x="6972299" y="2989259"/>
              <a:ext cx="3147646" cy="589085"/>
              <a:chOff x="7921868" y="2989259"/>
              <a:chExt cx="3147646" cy="58908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921868" y="2989259"/>
                <a:ext cx="3147646" cy="58908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83416" y="3060696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751279" y="3060696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519142" y="3060696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297264" y="306069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10355876" y="2989259"/>
              <a:ext cx="1614852" cy="589085"/>
              <a:chOff x="7801710" y="1316764"/>
              <a:chExt cx="1614852" cy="58908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801710" y="1316764"/>
                <a:ext cx="1614852" cy="5890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863258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631121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6972299" y="3746865"/>
            <a:ext cx="4998429" cy="589085"/>
            <a:chOff x="6972299" y="3746865"/>
            <a:chExt cx="4998429" cy="589085"/>
          </a:xfrm>
        </p:grpSpPr>
        <p:grpSp>
          <p:nvGrpSpPr>
            <p:cNvPr id="61" name="群組 60"/>
            <p:cNvGrpSpPr/>
            <p:nvPr/>
          </p:nvGrpSpPr>
          <p:grpSpPr>
            <a:xfrm>
              <a:off x="6972299" y="3746865"/>
              <a:ext cx="3147646" cy="589085"/>
              <a:chOff x="7921868" y="3746865"/>
              <a:chExt cx="3147646" cy="58908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921868" y="3746865"/>
                <a:ext cx="3147646" cy="58908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983416" y="3818302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751279" y="3818302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519142" y="3818302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297264" y="38183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10355876" y="3746865"/>
              <a:ext cx="1614852" cy="589085"/>
              <a:chOff x="7801710" y="1316764"/>
              <a:chExt cx="1614852" cy="589085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801710" y="1316764"/>
                <a:ext cx="1614852" cy="5890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863258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631121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6972299" y="4504465"/>
            <a:ext cx="4998429" cy="589088"/>
            <a:chOff x="6972299" y="4504465"/>
            <a:chExt cx="4998429" cy="589088"/>
          </a:xfrm>
        </p:grpSpPr>
        <p:grpSp>
          <p:nvGrpSpPr>
            <p:cNvPr id="63" name="群組 62"/>
            <p:cNvGrpSpPr/>
            <p:nvPr/>
          </p:nvGrpSpPr>
          <p:grpSpPr>
            <a:xfrm>
              <a:off x="6972299" y="4504468"/>
              <a:ext cx="3147646" cy="589085"/>
              <a:chOff x="7921868" y="4504468"/>
              <a:chExt cx="3147646" cy="58908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7921868" y="4504468"/>
                <a:ext cx="3147646" cy="58908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983416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751279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519142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297264" y="4575904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2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0355876" y="4504465"/>
              <a:ext cx="1614852" cy="589085"/>
              <a:chOff x="7801710" y="1316764"/>
              <a:chExt cx="1614852" cy="589085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7801710" y="1316764"/>
                <a:ext cx="1614852" cy="5890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863258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6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631121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群組 77"/>
          <p:cNvGrpSpPr/>
          <p:nvPr/>
        </p:nvGrpSpPr>
        <p:grpSpPr>
          <a:xfrm>
            <a:off x="5568462" y="4584935"/>
            <a:ext cx="1320307" cy="446209"/>
            <a:chOff x="6507040" y="3818301"/>
            <a:chExt cx="1320307" cy="446209"/>
          </a:xfrm>
        </p:grpSpPr>
        <p:cxnSp>
          <p:nvCxnSpPr>
            <p:cNvPr id="79" name="直線單箭頭接點 78"/>
            <p:cNvCxnSpPr/>
            <p:nvPr/>
          </p:nvCxnSpPr>
          <p:spPr>
            <a:xfrm>
              <a:off x="7296884" y="4041405"/>
              <a:ext cx="53046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507040" y="3818301"/>
              <a:ext cx="703384" cy="446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72299" y="5262065"/>
            <a:ext cx="4998429" cy="589088"/>
            <a:chOff x="6972299" y="5262065"/>
            <a:chExt cx="4998429" cy="589088"/>
          </a:xfrm>
        </p:grpSpPr>
        <p:grpSp>
          <p:nvGrpSpPr>
            <p:cNvPr id="81" name="群組 80"/>
            <p:cNvGrpSpPr/>
            <p:nvPr/>
          </p:nvGrpSpPr>
          <p:grpSpPr>
            <a:xfrm>
              <a:off x="6972299" y="5262068"/>
              <a:ext cx="3147646" cy="589085"/>
              <a:chOff x="7921868" y="4504468"/>
              <a:chExt cx="3147646" cy="58908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7921868" y="4504468"/>
                <a:ext cx="3147646" cy="58908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983416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751279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4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519142" y="4575905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297264" y="4575904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群組 86"/>
            <p:cNvGrpSpPr/>
            <p:nvPr/>
          </p:nvGrpSpPr>
          <p:grpSpPr>
            <a:xfrm>
              <a:off x="10355876" y="5262065"/>
              <a:ext cx="1614852" cy="589085"/>
              <a:chOff x="7801710" y="1316764"/>
              <a:chExt cx="1614852" cy="589085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7801710" y="1316764"/>
                <a:ext cx="1614852" cy="58908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63258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6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631121" y="1388201"/>
                <a:ext cx="703384" cy="446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Design</a:t>
            </a:r>
          </a:p>
          <a:p>
            <a:r>
              <a:rPr lang="en-US" altLang="zh-TW" dirty="0"/>
              <a:t>Evaluations</a:t>
            </a:r>
          </a:p>
          <a:p>
            <a:r>
              <a:rPr lang="en-US" altLang="zh-TW" dirty="0"/>
              <a:t>Conclusions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5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888</Words>
  <Application>Microsoft Office PowerPoint</Application>
  <PresentationFormat>寬螢幕</PresentationFormat>
  <Paragraphs>268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An Integrated Memory and SSD Caches Management Scheme </vt:lpstr>
      <vt:lpstr>Outline</vt:lpstr>
      <vt:lpstr>Introduction (1/3)</vt:lpstr>
      <vt:lpstr>Introduction (2/3)</vt:lpstr>
      <vt:lpstr>Introduction (3/3)</vt:lpstr>
      <vt:lpstr>Outline</vt:lpstr>
      <vt:lpstr>Background (1/2)</vt:lpstr>
      <vt:lpstr>Background (2/2)</vt:lpstr>
      <vt:lpstr>Outline</vt:lpstr>
      <vt:lpstr>Design (1/9)</vt:lpstr>
      <vt:lpstr>Design (2/9)</vt:lpstr>
      <vt:lpstr>Design (3/9)</vt:lpstr>
      <vt:lpstr>Design (4/9)</vt:lpstr>
      <vt:lpstr>Design (5/9)</vt:lpstr>
      <vt:lpstr>Design (6/9)</vt:lpstr>
      <vt:lpstr>Design (7/9)</vt:lpstr>
      <vt:lpstr>Design (8/9)</vt:lpstr>
      <vt:lpstr>Design (9/9)</vt:lpstr>
      <vt:lpstr>Outline</vt:lpstr>
      <vt:lpstr>Evaluations (1/4)</vt:lpstr>
      <vt:lpstr>Evaluations (2/4)</vt:lpstr>
      <vt:lpstr>Evaluations (3/4)</vt:lpstr>
      <vt:lpstr>Evaluations (4/4)</vt:lpstr>
      <vt:lpstr>Outline</vt:lpstr>
      <vt:lpstr>Conclusions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Memory and SSD Caches Management Scheme</dc:title>
  <dc:creator>宇軒 陳</dc:creator>
  <cp:lastModifiedBy>user</cp:lastModifiedBy>
  <cp:revision>74</cp:revision>
  <dcterms:created xsi:type="dcterms:W3CDTF">2019-05-10T12:28:32Z</dcterms:created>
  <dcterms:modified xsi:type="dcterms:W3CDTF">2019-05-31T03:22:53Z</dcterms:modified>
</cp:coreProperties>
</file>