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E0E79-DD2E-41DD-8212-547FF0A8BA6B}">
  <a:tblStyle styleId="{3D0E0E79-DD2E-41DD-8212-547FF0A8B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966a33b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9966a33b0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966a33b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9966a33b0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966a33b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9966a33b0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966a33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9966a33b0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966a33b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9966a33b0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966a33b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9966a33b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966a33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e9966a33b0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966a33b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9966a33b0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966a33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9966a33b0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966a33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e9966a33b0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9966a33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e9966a33b0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966a33b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9966a33b0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9b1a5b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e9b1a5bb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9966a33b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e9966a33b0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9b1a5bb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9b1a5bb3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9966a33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9966a33b0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9b1a5bb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e9b1a5bb3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9b1a5bb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e9b1a5bb3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9b1a5bb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9b1a5bb3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b1a5bb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e9b1a5bb3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966a33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9966a33b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9b1a5bb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e9b1a5bb3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9966a33b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e9966a33b0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9b1a5bb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e9b1a5bb3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9b1a5bb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e9b1a5bb36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9966a33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e9966a33b0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9966a33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e9966a33b0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9966a33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e9966a33b0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9b1a5bb3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e9b1a5bb36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966a33b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9966a33b0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966a33b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9966a33b0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966a33b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9966a33b0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966a33b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9966a33b0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966a33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9966a33b0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966a33b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9966a33b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samuelcl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Bank+Marketing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89807" y="1887768"/>
            <a:ext cx="8873700" cy="44946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Samuel Alejandro Cueva Lozano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samuelcl7@gmail.com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Country: Peru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Specialization: Data Science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334275" y="165992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sz="49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20130" l="12538" r="11513" t="40520"/>
          <a:stretch/>
        </p:blipFill>
        <p:spPr>
          <a:xfrm>
            <a:off x="900175" y="2251425"/>
            <a:ext cx="10100948" cy="29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1345625" y="4485425"/>
            <a:ext cx="967800" cy="33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242600" y="4485425"/>
            <a:ext cx="967800" cy="33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210400" y="4485425"/>
            <a:ext cx="967800" cy="33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4119550" y="5814325"/>
            <a:ext cx="23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Potential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 rot="2474517">
            <a:off x="3124130" y="5317289"/>
            <a:ext cx="1038923" cy="436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083275" y="3091900"/>
            <a:ext cx="967800" cy="330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-2986585">
            <a:off x="6226725" y="1846507"/>
            <a:ext cx="631802" cy="4368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6837550" y="1530500"/>
            <a:ext cx="23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 variance(std^2)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334275" y="165992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sz="49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17969" l="12954" r="9754" t="38605"/>
          <a:stretch/>
        </p:blipFill>
        <p:spPr>
          <a:xfrm>
            <a:off x="2175763" y="1402800"/>
            <a:ext cx="7445188" cy="2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16772" l="12411" r="10158" t="39561"/>
          <a:stretch/>
        </p:blipFill>
        <p:spPr>
          <a:xfrm>
            <a:off x="2093150" y="3754575"/>
            <a:ext cx="7527801" cy="2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334275" y="165992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sz="49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18268" l="16151" r="14108" t="44296"/>
          <a:stretch/>
        </p:blipFill>
        <p:spPr>
          <a:xfrm>
            <a:off x="334275" y="1659925"/>
            <a:ext cx="7007676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b="13390" l="16373" r="48677" t="47003"/>
          <a:stretch/>
        </p:blipFill>
        <p:spPr>
          <a:xfrm>
            <a:off x="334275" y="3889875"/>
            <a:ext cx="3537575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6">
            <a:alphaModFix/>
          </a:blip>
          <a:srcRect b="43682" l="51039" r="14011" t="16710"/>
          <a:stretch/>
        </p:blipFill>
        <p:spPr>
          <a:xfrm>
            <a:off x="3871850" y="3889876"/>
            <a:ext cx="3537581" cy="22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7539975" y="1502075"/>
            <a:ext cx="4155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 the graphics you can see the following: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attributes have a skewed distribution which may be due to outliers.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attribute has a distribution that seems normal, but it also has a long tail shape. This may be because retired people are not contacted often.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Most of the people weren't contacted before, that's why 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pdays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attribute has that distribution.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previous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attribute has low variance, this means that most people were contacted between 1 and 4 times.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emp.var.rate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nr.employed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attributes have few different values.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415650" y="14028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69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7350">
                <a:highlight>
                  <a:srgbClr val="FFFFFF"/>
                </a:highlight>
              </a:rPr>
              <a:t>Approaches to dealing with outliers</a:t>
            </a:r>
            <a:endParaRPr b="1" sz="7350">
              <a:highlight>
                <a:srgbClr val="FFFFFF"/>
              </a:highlight>
            </a:endParaRPr>
          </a:p>
          <a:p>
            <a:pPr indent="-345281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7350">
                <a:highlight>
                  <a:srgbClr val="FFFFFF"/>
                </a:highlight>
              </a:rPr>
              <a:t>Visualizations and descriptive statistics to detect potential outliers (done)</a:t>
            </a:r>
            <a:endParaRPr sz="7350">
              <a:highlight>
                <a:srgbClr val="FFFFFF"/>
              </a:highlight>
            </a:endParaRPr>
          </a:p>
          <a:p>
            <a:pPr indent="-34528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>
                <a:highlight>
                  <a:srgbClr val="FFFFFF"/>
                </a:highlight>
              </a:rPr>
              <a:t>Filtering by fixed threshold</a:t>
            </a:r>
            <a:endParaRPr sz="7350">
              <a:highlight>
                <a:srgbClr val="FFFFFF"/>
              </a:highlight>
            </a:endParaRPr>
          </a:p>
          <a:p>
            <a:pPr indent="-34528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>
                <a:highlight>
                  <a:srgbClr val="FFFFFF"/>
                </a:highlight>
              </a:rPr>
              <a:t>Clipping the attribute at a computed percentile ( 99%)</a:t>
            </a:r>
            <a:endParaRPr sz="7350">
              <a:highlight>
                <a:srgbClr val="FFFFFF"/>
              </a:highlight>
            </a:endParaRPr>
          </a:p>
          <a:p>
            <a:pPr indent="-34528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>
                <a:highlight>
                  <a:srgbClr val="FFFFFF"/>
                </a:highlight>
              </a:rPr>
              <a:t>log of every value</a:t>
            </a:r>
            <a:endParaRPr sz="7350">
              <a:highlight>
                <a:srgbClr val="FFFFFF"/>
              </a:highlight>
            </a:endParaRPr>
          </a:p>
          <a:p>
            <a:pPr indent="-34528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>
                <a:highlight>
                  <a:srgbClr val="FFFFFF"/>
                </a:highlight>
              </a:rPr>
              <a:t>IQR Score</a:t>
            </a:r>
            <a:endParaRPr sz="735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3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2653"/>
              <a:buNone/>
            </a:pPr>
            <a:r>
              <a:rPr lang="en-US" sz="7350">
                <a:highlight>
                  <a:schemeClr val="lt1"/>
                </a:highlight>
              </a:rPr>
              <a:t>The attributes with potential outliers are:</a:t>
            </a:r>
            <a:endParaRPr sz="7350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8095"/>
              <a:buNone/>
            </a:pPr>
            <a:r>
              <a:rPr b="1" lang="en-US" sz="7350">
                <a:highlight>
                  <a:schemeClr val="lt1"/>
                </a:highlight>
              </a:rPr>
              <a:t>age</a:t>
            </a:r>
            <a:r>
              <a:rPr lang="en-US" sz="7350">
                <a:highlight>
                  <a:schemeClr val="lt1"/>
                </a:highlight>
              </a:rPr>
              <a:t>, </a:t>
            </a:r>
            <a:r>
              <a:rPr b="1" lang="en-US" sz="7350">
                <a:highlight>
                  <a:schemeClr val="lt1"/>
                </a:highlight>
              </a:rPr>
              <a:t>duration</a:t>
            </a:r>
            <a:r>
              <a:rPr lang="en-US" sz="7350">
                <a:highlight>
                  <a:schemeClr val="lt1"/>
                </a:highlight>
              </a:rPr>
              <a:t> and </a:t>
            </a:r>
            <a:r>
              <a:rPr b="1" lang="en-US" sz="7350">
                <a:highlight>
                  <a:schemeClr val="lt1"/>
                </a:highlight>
              </a:rPr>
              <a:t>campaign</a:t>
            </a:r>
            <a:endParaRPr b="1" sz="7350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8095"/>
              <a:buFont typeface="Arial"/>
              <a:buNone/>
            </a:pPr>
            <a:r>
              <a:t/>
            </a:r>
            <a:endParaRPr b="1" sz="735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8095"/>
              <a:buNone/>
            </a:pPr>
            <a:r>
              <a:rPr b="1" lang="en-US" sz="7350">
                <a:solidFill>
                  <a:srgbClr val="FF6600"/>
                </a:solidFill>
              </a:rPr>
              <a:t> </a:t>
            </a:r>
            <a:r>
              <a:rPr b="1" lang="en-US" sz="7350"/>
              <a:t>Filtering by fixed threshold</a:t>
            </a:r>
            <a:endParaRPr b="1" sz="7350"/>
          </a:p>
          <a:p>
            <a:pPr indent="-345281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/>
              <a:t>There is not any attribute in which to apply this approach is reasonable.</a:t>
            </a:r>
            <a:endParaRPr sz="7350"/>
          </a:p>
          <a:p>
            <a:pPr indent="-345281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/>
              <a:t>The </a:t>
            </a:r>
            <a:r>
              <a:rPr b="1" lang="en-US" sz="7350"/>
              <a:t>age</a:t>
            </a:r>
            <a:r>
              <a:rPr lang="en-US" sz="7350"/>
              <a:t> attribute has a maximum value of 98 and this value is correct.</a:t>
            </a:r>
            <a:r>
              <a:rPr lang="en-US" sz="6550">
                <a:solidFill>
                  <a:srgbClr val="FF6600"/>
                </a:solidFill>
              </a:rPr>
              <a:t>         </a:t>
            </a:r>
            <a:endParaRPr sz="655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b="1" sz="28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b="1" sz="2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Histograms after clipping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15200" y="435925"/>
            <a:ext cx="12076800" cy="780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Clipping the attribute at a computed percentile(99%)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27751" l="30078" r="24732" t="51321"/>
          <a:stretch/>
        </p:blipFill>
        <p:spPr>
          <a:xfrm>
            <a:off x="517775" y="1532650"/>
            <a:ext cx="3674250" cy="10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5">
            <a:alphaModFix/>
          </a:blip>
          <a:srcRect b="33317" l="31661" r="25036" t="46216"/>
          <a:stretch/>
        </p:blipFill>
        <p:spPr>
          <a:xfrm>
            <a:off x="4323625" y="1532649"/>
            <a:ext cx="3381574" cy="11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6">
            <a:alphaModFix/>
          </a:blip>
          <a:srcRect b="24336" l="11935" r="9019" t="36317"/>
          <a:stretch/>
        </p:blipFill>
        <p:spPr>
          <a:xfrm>
            <a:off x="432960" y="3463200"/>
            <a:ext cx="9125966" cy="255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9714550" y="4001913"/>
            <a:ext cx="214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Better, but there are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still many outliers in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 sz="2800">
                <a:solidFill>
                  <a:srgbClr val="FF6600"/>
                </a:solidFill>
              </a:rPr>
              <a:t>  </a:t>
            </a:r>
            <a:r>
              <a:rPr lang="en-US" sz="2800">
                <a:solidFill>
                  <a:srgbClr val="FF6600"/>
                </a:solidFill>
              </a:rPr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796625" y="346375"/>
            <a:ext cx="89886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Taking the log</a:t>
            </a: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of every value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32864" l="29819" r="9669" t="53359"/>
          <a:stretch/>
        </p:blipFill>
        <p:spPr>
          <a:xfrm>
            <a:off x="5681975" y="2542699"/>
            <a:ext cx="5244050" cy="7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5">
            <a:alphaModFix/>
          </a:blip>
          <a:srcRect b="7521" l="30348" r="8489" t="77152"/>
          <a:stretch/>
        </p:blipFill>
        <p:spPr>
          <a:xfrm>
            <a:off x="262379" y="2579075"/>
            <a:ext cx="5095924" cy="71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6">
            <a:alphaModFix/>
          </a:blip>
          <a:srcRect b="39397" l="22277" r="1246" t="22890"/>
          <a:stretch/>
        </p:blipFill>
        <p:spPr>
          <a:xfrm>
            <a:off x="179150" y="3624600"/>
            <a:ext cx="8567450" cy="23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5972700" y="1949550"/>
            <a:ext cx="5040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29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1829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after log scaling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908875" y="1965600"/>
            <a:ext cx="2903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log scaling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8994475" y="4072300"/>
            <a:ext cx="24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Now,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looks more normal and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has less tail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88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IQR Score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18216" l="29923" r="18279" t="44417"/>
          <a:stretch/>
        </p:blipFill>
        <p:spPr>
          <a:xfrm>
            <a:off x="6671725" y="1804712"/>
            <a:ext cx="3585750" cy="14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796625" y="1610600"/>
            <a:ext cx="5004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8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IQR can be used to identify outliers by defining limits on the sample values that are a factor k of the IQR below the 25th percentile or above the 75th percentile. The common value for the factor k is the value 1.5. A factor k of 3 or more can be used to identify values that are extreme outliers or “far outs” when described in the context of box and whisker plots.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5">
            <a:alphaModFix/>
          </a:blip>
          <a:srcRect b="31636" l="28173" r="5504" t="34761"/>
          <a:stretch/>
        </p:blipFill>
        <p:spPr>
          <a:xfrm>
            <a:off x="1463650" y="3549700"/>
            <a:ext cx="8085600" cy="230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991525" y="5736650"/>
            <a:ext cx="419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Now, our data is more useful than the original data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5829">
                <a:highlight>
                  <a:srgbClr val="FFFFFF"/>
                </a:highlight>
              </a:rPr>
              <a:t>Most of the people weren't contacted before, that's why most values are .</a:t>
            </a:r>
            <a:endParaRPr sz="58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5829">
                <a:highlight>
                  <a:srgbClr val="FFFFFF"/>
                </a:highlight>
              </a:rPr>
              <a:t>A new attribute will be created from pdays</a:t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Transformation 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8133" l="12815" r="39703" t="40521"/>
          <a:stretch/>
        </p:blipFill>
        <p:spPr>
          <a:xfrm>
            <a:off x="432950" y="1777050"/>
            <a:ext cx="5788999" cy="3519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29"/>
          <p:cNvGraphicFramePr/>
          <p:nvPr/>
        </p:nvGraphicFramePr>
        <p:xfrm>
          <a:off x="8087525" y="2016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{3D0E0E79-DD2E-41DD-8212-547FF0A8BA6B}</a:tableStyleId>
              </a:tblPr>
              <a:tblGrid>
                <a:gridCol w="1399975"/>
                <a:gridCol w="1869725"/>
              </a:tblGrid>
              <a:tr h="347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discretizing </a:t>
                      </a:r>
                      <a:r>
                        <a:rPr b="1" lang="en-US"/>
                        <a:t>pdays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0&lt;= value &lt;=3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3&lt; value &lt;=7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excellent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7&lt; value &lt;=30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30&lt;value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9"/>
          <p:cNvSpPr/>
          <p:nvPr/>
        </p:nvSpPr>
        <p:spPr>
          <a:xfrm>
            <a:off x="6350425" y="2721750"/>
            <a:ext cx="14034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8287500" y="4260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{3D0E0E79-DD2E-41DD-8212-547FF0A8BA6B}</a:tableStyleId>
              </a:tblPr>
              <a:tblGrid>
                <a:gridCol w="1058825"/>
                <a:gridCol w="1414125"/>
              </a:tblGrid>
              <a:tr h="265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unique counts </a:t>
                      </a:r>
                      <a:r>
                        <a:rPr b="1" lang="en-US" sz="1300"/>
                        <a:t>pdays</a:t>
                      </a:r>
                      <a:endParaRPr b="1" sz="1300"/>
                    </a:p>
                  </a:txBody>
                  <a:tcPr marT="91425" marB="91425" marR="91425" marL="91425"/>
                </a:tc>
                <a:tc hMerge="1"/>
              </a:tr>
              <a:tr h="26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37314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6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good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588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6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excellent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501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6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fair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315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796625" y="346375"/>
            <a:ext cx="7290900" cy="8772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5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50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26" y="1834175"/>
            <a:ext cx="5366742" cy="33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796625" y="5181850"/>
            <a:ext cx="5589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previous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attribute has very low variance, it will be removed since this will not harm the performance of the model, and it can reduce the complexity of the model.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822600" y="2160100"/>
            <a:ext cx="3753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After dealing missing values, duplicate values, outliers and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transformations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 numerical attributes, all numerical attributes will be preserved except 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previous.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796625" y="346375"/>
            <a:ext cx="97677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Cardinality and Unique counts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4">
            <a:alphaModFix/>
          </a:blip>
          <a:srcRect b="2897" l="11619" r="8412" t="2736"/>
          <a:stretch/>
        </p:blipFill>
        <p:spPr>
          <a:xfrm>
            <a:off x="2726650" y="1610612"/>
            <a:ext cx="7495399" cy="49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/>
        </p:nvSpPr>
        <p:spPr>
          <a:xfrm>
            <a:off x="944300" y="2620450"/>
            <a:ext cx="13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marital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944300" y="4779475"/>
            <a:ext cx="13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8416100" y="3434900"/>
            <a:ext cx="1605312" cy="554796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2252593">
            <a:off x="9679121" y="2853350"/>
            <a:ext cx="908823" cy="42488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10564400" y="2089275"/>
            <a:ext cx="12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very few values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Description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Feature Selection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Model R</a:t>
            </a:r>
            <a:r>
              <a:rPr lang="en-US" sz="2800">
                <a:solidFill>
                  <a:srgbClr val="FF6600"/>
                </a:solidFill>
              </a:rPr>
              <a:t>ecommendations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32938" y="16460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/>
          <p:nvPr/>
        </p:nvSpPr>
        <p:spPr>
          <a:xfrm>
            <a:off x="796625" y="346375"/>
            <a:ext cx="90546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Cardinality and Unique counts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5485" l="11320" r="8903" t="47471"/>
          <a:stretch/>
        </p:blipFill>
        <p:spPr>
          <a:xfrm>
            <a:off x="2303850" y="4025100"/>
            <a:ext cx="7618875" cy="25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>
            <a:off x="7790500" y="5925500"/>
            <a:ext cx="1605312" cy="554796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2252593">
            <a:off x="9608296" y="5367575"/>
            <a:ext cx="908823" cy="42488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10375550" y="4589900"/>
            <a:ext cx="12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very few values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5">
            <a:alphaModFix/>
          </a:blip>
          <a:srcRect b="27684" l="12314" r="8895" t="24443"/>
          <a:stretch/>
        </p:blipFill>
        <p:spPr>
          <a:xfrm>
            <a:off x="2375425" y="1498863"/>
            <a:ext cx="7475725" cy="24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 rot="2700000">
            <a:off x="9725340" y="3832047"/>
            <a:ext cx="908774" cy="42468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8778853" y="3384099"/>
            <a:ext cx="1143882" cy="368604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4">
            <a:alphaModFix/>
          </a:blip>
          <a:srcRect b="1347" l="11231" r="8601" t="3766"/>
          <a:stretch/>
        </p:blipFill>
        <p:spPr>
          <a:xfrm>
            <a:off x="1475475" y="1497225"/>
            <a:ext cx="6844285" cy="455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8640375" y="2071550"/>
            <a:ext cx="3153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pdays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attribute will be removed because it has a very small entropy, which means that most of the records are in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bad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category.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categories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illiterate,yes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unknown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will be removed from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education, default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marital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respectively.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Target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has class imbalance and will be treated to mitigate the imbalance.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Correlation</a:t>
            </a:r>
            <a:r>
              <a:rPr b="1" lang="en-US">
                <a:solidFill>
                  <a:srgbClr val="FF6600"/>
                </a:solidFill>
              </a:rPr>
              <a:t> Analysis</a:t>
            </a:r>
            <a:endParaRPr b="1" sz="7100"/>
          </a:p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Categorical vs Categorical</a:t>
            </a:r>
            <a:endParaRPr sz="2800">
              <a:solidFill>
                <a:srgbClr val="FF66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Numerical vs Numerical</a:t>
            </a:r>
            <a:endParaRPr sz="2800">
              <a:solidFill>
                <a:srgbClr val="FF66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Numerical vs Categorical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113675" y="346375"/>
            <a:ext cx="11679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 - month vs target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12685" l="19115" r="7699" t="27616"/>
          <a:stretch/>
        </p:blipFill>
        <p:spPr>
          <a:xfrm>
            <a:off x="1258097" y="1402800"/>
            <a:ext cx="10384629" cy="47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/>
        </p:nvSpPr>
        <p:spPr>
          <a:xfrm>
            <a:off x="189450" y="346375"/>
            <a:ext cx="117837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</a:t>
            </a: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- marital vs target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4">
            <a:alphaModFix/>
          </a:blip>
          <a:srcRect b="23748" l="19677" r="9209" t="16717"/>
          <a:stretch/>
        </p:blipFill>
        <p:spPr>
          <a:xfrm>
            <a:off x="1096500" y="1610600"/>
            <a:ext cx="9676700" cy="45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/>
          <p:nvPr/>
        </p:nvSpPr>
        <p:spPr>
          <a:xfrm>
            <a:off x="227325" y="346375"/>
            <a:ext cx="11727000" cy="835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7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 - poutcome vs target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4">
            <a:alphaModFix/>
          </a:blip>
          <a:srcRect b="8831" l="19726" r="8798" t="29539"/>
          <a:stretch/>
        </p:blipFill>
        <p:spPr>
          <a:xfrm>
            <a:off x="1174575" y="1520950"/>
            <a:ext cx="9580052" cy="4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8"/>
          <p:cNvSpPr txBox="1"/>
          <p:nvPr/>
        </p:nvSpPr>
        <p:spPr>
          <a:xfrm>
            <a:off x="796625" y="346375"/>
            <a:ext cx="10997100" cy="8496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</a:t>
            </a:r>
            <a:r>
              <a:rPr lang="en-US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- default vs target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4">
            <a:alphaModFix/>
          </a:blip>
          <a:srcRect b="4672" l="18805" r="8164" t="35350"/>
          <a:stretch/>
        </p:blipFill>
        <p:spPr>
          <a:xfrm>
            <a:off x="1496122" y="1496650"/>
            <a:ext cx="10111552" cy="46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>
            <p:ph idx="1" type="subTitle"/>
          </p:nvPr>
        </p:nvSpPr>
        <p:spPr>
          <a:xfrm>
            <a:off x="717100" y="172427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/>
          <p:nvPr/>
        </p:nvSpPr>
        <p:spPr>
          <a:xfrm>
            <a:off x="341000" y="346375"/>
            <a:ext cx="11736900" cy="835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7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</a:t>
            </a:r>
            <a:r>
              <a:rPr lang="en-US" sz="47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- education vs target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9"/>
          <p:cNvPicPr preferRelativeResize="0"/>
          <p:nvPr/>
        </p:nvPicPr>
        <p:blipFill rotWithShape="1">
          <a:blip r:embed="rId4">
            <a:alphaModFix/>
          </a:blip>
          <a:srcRect b="7989" l="11495" r="8169" t="30930"/>
          <a:stretch/>
        </p:blipFill>
        <p:spPr>
          <a:xfrm>
            <a:off x="560325" y="1402802"/>
            <a:ext cx="11071351" cy="47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idx="1" type="subTitle"/>
          </p:nvPr>
        </p:nvSpPr>
        <p:spPr>
          <a:xfrm>
            <a:off x="717100" y="172427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796625" y="346375"/>
            <a:ext cx="107988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 </a:t>
            </a: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- job vs target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 rotWithShape="1">
          <a:blip r:embed="rId4">
            <a:alphaModFix/>
          </a:blip>
          <a:srcRect b="10481" l="13571" r="8788" t="30096"/>
          <a:stretch/>
        </p:blipFill>
        <p:spPr>
          <a:xfrm>
            <a:off x="1010500" y="1596725"/>
            <a:ext cx="10584898" cy="45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"/>
          <p:cNvSpPr txBox="1"/>
          <p:nvPr>
            <p:ph idx="1" type="subTitle"/>
          </p:nvPr>
        </p:nvSpPr>
        <p:spPr>
          <a:xfrm>
            <a:off x="717100" y="172427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 txBox="1"/>
          <p:nvPr/>
        </p:nvSpPr>
        <p:spPr>
          <a:xfrm>
            <a:off x="359950" y="346375"/>
            <a:ext cx="114807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vs Categorical</a:t>
            </a: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- contact vs target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4">
            <a:alphaModFix/>
          </a:blip>
          <a:srcRect b="4394" l="18648" r="8475" t="35080"/>
          <a:stretch/>
        </p:blipFill>
        <p:spPr>
          <a:xfrm>
            <a:off x="1382975" y="1462325"/>
            <a:ext cx="10053999" cy="46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432950" y="1451875"/>
            <a:ext cx="113607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400">
                <a:highlight>
                  <a:srgbClr val="FFFFFF"/>
                </a:highlight>
              </a:rPr>
              <a:t>Client: </a:t>
            </a:r>
            <a:r>
              <a:rPr lang="en-US" sz="6400">
                <a:highlight>
                  <a:srgbClr val="FFFFFF"/>
                </a:highlight>
              </a:rPr>
              <a:t>ABC bank: Portuguese banking institution </a:t>
            </a:r>
            <a:endParaRPr sz="6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400">
                <a:highlight>
                  <a:srgbClr val="FFFFFF"/>
                </a:highlight>
              </a:rPr>
              <a:t>Problem Description: </a:t>
            </a:r>
            <a:r>
              <a:rPr lang="en-US" sz="6400">
                <a:highlight>
                  <a:srgbClr val="FFFFFF"/>
                </a:highlight>
              </a:rPr>
              <a:t>ABC Bank wants to sell it's term deposit product to customers and before launching the product they want to know whether a particular customer will buy their product or not (based on customer's past interaction with bank or other Financial Institution).</a:t>
            </a:r>
            <a:endParaRPr sz="6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400">
                <a:highlight>
                  <a:srgbClr val="FFFFFF"/>
                </a:highlight>
              </a:rPr>
              <a:t>Business goal: </a:t>
            </a:r>
            <a:r>
              <a:rPr lang="en-US" sz="6400">
                <a:highlight>
                  <a:srgbClr val="FFFFFF"/>
                </a:highlight>
              </a:rPr>
              <a:t>Shortlist which customers have more chances to subscribe to the term deposit. </a:t>
            </a:r>
            <a:endParaRPr sz="6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400">
                <a:highlight>
                  <a:srgbClr val="FFFFFF"/>
                </a:highlight>
              </a:rPr>
              <a:t>Dataset</a:t>
            </a:r>
            <a:r>
              <a:rPr lang="en-US" sz="6400">
                <a:highlight>
                  <a:srgbClr val="FFFFFF"/>
                </a:highlight>
              </a:rPr>
              <a:t>: </a:t>
            </a:r>
            <a:r>
              <a:rPr lang="en-US" sz="6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https://archive.ics.uci.edu/ml/datasets/Bank+Marketing</a:t>
            </a:r>
            <a:r>
              <a:rPr lang="en-US" sz="6400">
                <a:highlight>
                  <a:srgbClr val="FFFFFF"/>
                </a:highlight>
              </a:rPr>
              <a:t> </a:t>
            </a:r>
            <a:endParaRPr sz="6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400">
                <a:highlight>
                  <a:srgbClr val="FFFFFF"/>
                </a:highlight>
              </a:rPr>
              <a:t>Exploratory Data Analysis : </a:t>
            </a:r>
            <a:r>
              <a:rPr lang="en-US" sz="6000">
                <a:highlight>
                  <a:schemeClr val="lt1"/>
                </a:highlight>
              </a:rPr>
              <a:t>Statistical data analysis will be performed on the Dataset</a:t>
            </a:r>
            <a:endParaRPr sz="6000"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6000">
                <a:highlight>
                  <a:srgbClr val="FFFFFF"/>
                </a:highlight>
              </a:rPr>
              <a:t>Descriptive analysis (univariate analysis)</a:t>
            </a:r>
            <a:endParaRPr sz="6000"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6000">
                <a:highlight>
                  <a:srgbClr val="FFFFFF"/>
                </a:highlight>
              </a:rPr>
              <a:t>Correlation analysis (bivariate analysis)</a:t>
            </a:r>
            <a:endParaRPr sz="6000"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6000">
                <a:highlight>
                  <a:srgbClr val="FFFFFF"/>
                </a:highlight>
              </a:rPr>
              <a:t>Qualitative analysis</a:t>
            </a:r>
            <a:endParaRPr sz="6000"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6000">
                <a:highlight>
                  <a:srgbClr val="FFFFFF"/>
                </a:highlight>
              </a:rPr>
              <a:t>Quantitative analysis</a:t>
            </a:r>
            <a:endParaRPr sz="6000"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6000">
                <a:highlight>
                  <a:srgbClr val="FFFFFF"/>
                </a:highlight>
              </a:rPr>
              <a:t>Feature selection and engineering</a:t>
            </a:r>
            <a:endParaRPr sz="6000"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6000">
                <a:highlight>
                  <a:srgbClr val="FFFFFF"/>
                </a:highlight>
              </a:rPr>
              <a:t>Feature selection based on descriptive analysis</a:t>
            </a:r>
            <a:endParaRPr sz="6000"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6000">
                <a:highlight>
                  <a:srgbClr val="FFFFFF"/>
                </a:highlight>
              </a:rPr>
              <a:t>Feature selection based on correlation analysis</a:t>
            </a:r>
            <a:endParaRPr sz="6000"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6000">
                <a:highlight>
                  <a:srgbClr val="FFFFFF"/>
                </a:highlight>
              </a:rPr>
              <a:t>Recommended models</a:t>
            </a:r>
            <a:endParaRPr sz="60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Executive Summary	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 txBox="1"/>
          <p:nvPr>
            <p:ph idx="1" type="subTitle"/>
          </p:nvPr>
        </p:nvSpPr>
        <p:spPr>
          <a:xfrm>
            <a:off x="717100" y="172427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7288"/>
              <a:buNone/>
            </a:pPr>
            <a:r>
              <a:rPr lang="en-US" sz="6436">
                <a:highlight>
                  <a:srgbClr val="FFFFFF"/>
                </a:highlight>
              </a:rPr>
              <a:t>Based on the contingency tables (heat maps):</a:t>
            </a:r>
            <a:endParaRPr sz="6436">
              <a:highlight>
                <a:srgbClr val="FFFFFF"/>
              </a:highlight>
            </a:endParaRPr>
          </a:p>
          <a:p>
            <a:pPr indent="-330777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ct val="100000"/>
              <a:buChar char="●"/>
            </a:pPr>
            <a:r>
              <a:rPr lang="en-US" sz="6436">
                <a:highlight>
                  <a:srgbClr val="FFFFFF"/>
                </a:highlight>
              </a:rPr>
              <a:t>There is an apparent slight relationship between the </a:t>
            </a:r>
            <a:r>
              <a:rPr b="1" lang="en-US" sz="6436">
                <a:highlight>
                  <a:srgbClr val="FFFFFF"/>
                </a:highlight>
              </a:rPr>
              <a:t>marital</a:t>
            </a:r>
            <a:r>
              <a:rPr lang="en-US" sz="6436">
                <a:highlight>
                  <a:srgbClr val="FFFFFF"/>
                </a:highlight>
              </a:rPr>
              <a:t> attribute and the target </a:t>
            </a:r>
            <a:r>
              <a:rPr b="1" lang="en-US" sz="6436">
                <a:highlight>
                  <a:srgbClr val="FFFFFF"/>
                </a:highlight>
              </a:rPr>
              <a:t>y</a:t>
            </a:r>
            <a:r>
              <a:rPr lang="en-US" sz="6436">
                <a:highlight>
                  <a:srgbClr val="FFFFFF"/>
                </a:highlight>
              </a:rPr>
              <a:t>, as single people are more likely to subscribe to the product.</a:t>
            </a:r>
            <a:endParaRPr sz="6436">
              <a:highlight>
                <a:srgbClr val="FFFFFF"/>
              </a:highlight>
            </a:endParaRPr>
          </a:p>
          <a:p>
            <a:pPr indent="-330777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6436">
                <a:highlight>
                  <a:srgbClr val="FFFFFF"/>
                </a:highlight>
              </a:rPr>
              <a:t>There is an apparent  relationship between the </a:t>
            </a:r>
            <a:r>
              <a:rPr b="1" lang="en-US" sz="6436">
                <a:highlight>
                  <a:srgbClr val="FFFFFF"/>
                </a:highlight>
              </a:rPr>
              <a:t>default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job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contact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education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month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poutcome</a:t>
            </a:r>
            <a:r>
              <a:rPr lang="en-US" sz="6436">
                <a:highlight>
                  <a:srgbClr val="FFFFFF"/>
                </a:highlight>
              </a:rPr>
              <a:t> attributes and the target </a:t>
            </a:r>
            <a:r>
              <a:rPr b="1" lang="en-US" sz="6436">
                <a:highlight>
                  <a:srgbClr val="FFFFFF"/>
                </a:highlight>
              </a:rPr>
              <a:t>y.</a:t>
            </a:r>
            <a:endParaRPr b="1" sz="6436">
              <a:highlight>
                <a:srgbClr val="FFFFFF"/>
              </a:highlight>
            </a:endParaRPr>
          </a:p>
          <a:p>
            <a:pPr indent="-330777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6436">
                <a:highlight>
                  <a:srgbClr val="FFFFFF"/>
                </a:highlight>
              </a:rPr>
              <a:t>The relationship between</a:t>
            </a:r>
            <a:r>
              <a:rPr b="1" lang="en-US" sz="6436">
                <a:highlight>
                  <a:srgbClr val="FFFFFF"/>
                </a:highlight>
              </a:rPr>
              <a:t> job</a:t>
            </a:r>
            <a:r>
              <a:rPr lang="en-US" sz="6436">
                <a:highlight>
                  <a:srgbClr val="FFFFFF"/>
                </a:highlight>
              </a:rPr>
              <a:t>, </a:t>
            </a:r>
            <a:r>
              <a:rPr b="1" lang="en-US" sz="6436">
                <a:highlight>
                  <a:srgbClr val="FFFFFF"/>
                </a:highlight>
              </a:rPr>
              <a:t>education </a:t>
            </a:r>
            <a:r>
              <a:rPr lang="en-US" sz="6436">
                <a:highlight>
                  <a:srgbClr val="FFFFFF"/>
                </a:highlight>
              </a:rPr>
              <a:t>and the </a:t>
            </a:r>
            <a:r>
              <a:rPr b="1" lang="en-US" sz="6436">
                <a:highlight>
                  <a:srgbClr val="FFFFFF"/>
                </a:highlight>
              </a:rPr>
              <a:t>target</a:t>
            </a:r>
            <a:r>
              <a:rPr lang="en-US" sz="6436">
                <a:highlight>
                  <a:srgbClr val="FFFFFF"/>
                </a:highlight>
              </a:rPr>
              <a:t> is intuitive.</a:t>
            </a:r>
            <a:endParaRPr sz="6436">
              <a:highlight>
                <a:srgbClr val="FFFFFF"/>
              </a:highlight>
            </a:endParaRPr>
          </a:p>
          <a:p>
            <a:pPr indent="-330777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6436">
                <a:highlight>
                  <a:srgbClr val="FFFFFF"/>
                </a:highlight>
              </a:rPr>
              <a:t>poutcome </a:t>
            </a:r>
            <a:r>
              <a:rPr lang="en-US" sz="6436">
                <a:highlight>
                  <a:srgbClr val="FFFFFF"/>
                </a:highlight>
              </a:rPr>
              <a:t>is the output of the last campaign, so this attribute is the most predictive.</a:t>
            </a:r>
            <a:endParaRPr sz="6436">
              <a:highlight>
                <a:srgbClr val="FFFFFF"/>
              </a:highlight>
            </a:endParaRPr>
          </a:p>
          <a:p>
            <a:pPr indent="0" lvl="0" marL="9144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6436">
                <a:highlight>
                  <a:srgbClr val="FFFFFF"/>
                </a:highlight>
              </a:rPr>
              <a:t>These relationships will be confirmed with a quantitative analysis.</a:t>
            </a:r>
            <a:endParaRPr sz="6436">
              <a:highlight>
                <a:srgbClr val="FFFFFF"/>
              </a:highlight>
            </a:endParaRPr>
          </a:p>
          <a:p>
            <a:pPr indent="-330777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ct val="100000"/>
              <a:buChar char="●"/>
            </a:pPr>
            <a:r>
              <a:rPr lang="en-US" sz="6436">
                <a:highlight>
                  <a:srgbClr val="FFFFFF"/>
                </a:highlight>
              </a:rPr>
              <a:t>The </a:t>
            </a:r>
            <a:r>
              <a:rPr b="1" lang="en-US" sz="6436">
                <a:highlight>
                  <a:srgbClr val="FFFFFF"/>
                </a:highlight>
              </a:rPr>
              <a:t>loan</a:t>
            </a:r>
            <a:r>
              <a:rPr lang="en-US" sz="6436">
                <a:highlight>
                  <a:srgbClr val="FFFFFF"/>
                </a:highlight>
              </a:rPr>
              <a:t> and </a:t>
            </a:r>
            <a:r>
              <a:rPr b="1" lang="en-US" sz="6436">
                <a:highlight>
                  <a:srgbClr val="FFFFFF"/>
                </a:highlight>
              </a:rPr>
              <a:t>housing</a:t>
            </a:r>
            <a:r>
              <a:rPr lang="en-US" sz="6436">
                <a:highlight>
                  <a:srgbClr val="FFFFFF"/>
                </a:highlight>
              </a:rPr>
              <a:t> attributes have no relationship with the target </a:t>
            </a:r>
            <a:r>
              <a:rPr b="1" lang="en-US" sz="6436">
                <a:highlight>
                  <a:srgbClr val="FFFFFF"/>
                </a:highlight>
              </a:rPr>
              <a:t>y</a:t>
            </a:r>
            <a:r>
              <a:rPr lang="en-US" sz="6436">
                <a:highlight>
                  <a:srgbClr val="FFFFFF"/>
                </a:highlight>
              </a:rPr>
              <a:t>, even though the 'unknown' category is removed in both attributes, the relationship is null. These attributes will be removed.</a:t>
            </a:r>
            <a:endParaRPr sz="6436">
              <a:highlight>
                <a:srgbClr val="FFFFFF"/>
              </a:highlight>
            </a:endParaRPr>
          </a:p>
          <a:p>
            <a:pPr indent="-330777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6436">
                <a:highlight>
                  <a:srgbClr val="FFFFFF"/>
                </a:highlight>
              </a:rPr>
              <a:t>The </a:t>
            </a:r>
            <a:r>
              <a:rPr b="1" lang="en-US" sz="6436">
                <a:highlight>
                  <a:srgbClr val="FFFFFF"/>
                </a:highlight>
              </a:rPr>
              <a:t>day_of_week</a:t>
            </a:r>
            <a:r>
              <a:rPr lang="en-US" sz="6436">
                <a:highlight>
                  <a:srgbClr val="FFFFFF"/>
                </a:highlight>
              </a:rPr>
              <a:t> attribute has no relationship with the target </a:t>
            </a:r>
            <a:r>
              <a:rPr b="1" lang="en-US" sz="6436">
                <a:highlight>
                  <a:srgbClr val="FFFFFF"/>
                </a:highlight>
              </a:rPr>
              <a:t>y</a:t>
            </a:r>
            <a:r>
              <a:rPr lang="en-US" sz="6436">
                <a:highlight>
                  <a:srgbClr val="FFFFFF"/>
                </a:highlight>
              </a:rPr>
              <a:t>, it will be removed.</a:t>
            </a:r>
            <a:endParaRPr sz="6436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/>
        </p:nvSpPr>
        <p:spPr>
          <a:xfrm>
            <a:off x="796625" y="346375"/>
            <a:ext cx="104421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Qualitative analysis - Insights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/>
        </p:nvSpPr>
        <p:spPr>
          <a:xfrm>
            <a:off x="796625" y="346375"/>
            <a:ext cx="108543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Quantitative analysis - Chi-squared Test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 rotWithShape="1">
          <a:blip r:embed="rId4">
            <a:alphaModFix/>
          </a:blip>
          <a:srcRect b="10081" l="11656" r="33180" t="31205"/>
          <a:stretch/>
        </p:blipFill>
        <p:spPr>
          <a:xfrm>
            <a:off x="549400" y="1839325"/>
            <a:ext cx="6725399" cy="40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/>
        </p:nvSpPr>
        <p:spPr>
          <a:xfrm>
            <a:off x="7938425" y="1971475"/>
            <a:ext cx="3712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Interpretation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marital vs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target: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vs target: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2555450" y="3181275"/>
            <a:ext cx="7824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"/>
          <p:cNvSpPr/>
          <p:nvPr/>
        </p:nvSpPr>
        <p:spPr>
          <a:xfrm>
            <a:off x="2499250" y="5211150"/>
            <a:ext cx="7824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1851400" y="3181275"/>
            <a:ext cx="547500" cy="31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1851400" y="5211150"/>
            <a:ext cx="547500" cy="31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4"/>
          <p:cNvPicPr preferRelativeResize="0"/>
          <p:nvPr/>
        </p:nvPicPr>
        <p:blipFill rotWithShape="1">
          <a:blip r:embed="rId3">
            <a:alphaModFix/>
          </a:blip>
          <a:srcRect b="34026" l="11439" r="33165" t="8339"/>
          <a:stretch/>
        </p:blipFill>
        <p:spPr>
          <a:xfrm>
            <a:off x="260775" y="1912637"/>
            <a:ext cx="6753699" cy="39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 txBox="1"/>
          <p:nvPr/>
        </p:nvSpPr>
        <p:spPr>
          <a:xfrm>
            <a:off x="796625" y="346375"/>
            <a:ext cx="108543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Quantitative analysis - Chi-squared Test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4"/>
          <p:cNvSpPr txBox="1"/>
          <p:nvPr/>
        </p:nvSpPr>
        <p:spPr>
          <a:xfrm>
            <a:off x="7808050" y="2202500"/>
            <a:ext cx="3712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Interpretation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job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vs target: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target: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2264550" y="3217075"/>
            <a:ext cx="7824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2264550" y="5237975"/>
            <a:ext cx="7824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1590650" y="5291075"/>
            <a:ext cx="547500" cy="25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1590650" y="3217075"/>
            <a:ext cx="547500" cy="25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5"/>
          <p:cNvPicPr preferRelativeResize="0"/>
          <p:nvPr/>
        </p:nvPicPr>
        <p:blipFill rotWithShape="1">
          <a:blip r:embed="rId3">
            <a:alphaModFix/>
          </a:blip>
          <a:srcRect b="7209" l="10971" r="30702" t="6248"/>
          <a:stretch/>
        </p:blipFill>
        <p:spPr>
          <a:xfrm>
            <a:off x="537634" y="1471462"/>
            <a:ext cx="5673367" cy="473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412" name="Google Shape;41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5"/>
          <p:cNvSpPr txBox="1"/>
          <p:nvPr/>
        </p:nvSpPr>
        <p:spPr>
          <a:xfrm>
            <a:off x="796625" y="346375"/>
            <a:ext cx="108543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Quantitative analysis - Chi-squared Test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 txBox="1"/>
          <p:nvPr/>
        </p:nvSpPr>
        <p:spPr>
          <a:xfrm>
            <a:off x="7182225" y="1688825"/>
            <a:ext cx="4069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Interpretation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education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vs target: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target: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poutcome vs target: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p-value&lt; significance, both attributes are dependent, this means that there is a relationship between them.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2320750" y="2516350"/>
            <a:ext cx="4575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1654625" y="2516350"/>
            <a:ext cx="457500" cy="22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1654625" y="4181150"/>
            <a:ext cx="457500" cy="22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5"/>
          <p:cNvSpPr/>
          <p:nvPr/>
        </p:nvSpPr>
        <p:spPr>
          <a:xfrm>
            <a:off x="1654625" y="5780775"/>
            <a:ext cx="457500" cy="22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5"/>
          <p:cNvSpPr/>
          <p:nvPr/>
        </p:nvSpPr>
        <p:spPr>
          <a:xfrm>
            <a:off x="2320750" y="4089950"/>
            <a:ext cx="4575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2320750" y="5780775"/>
            <a:ext cx="457500" cy="31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427" name="Google Shape;4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6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Numerical vs Numerical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4">
            <a:alphaModFix/>
          </a:blip>
          <a:srcRect b="0" l="12752" r="19016" t="10112"/>
          <a:stretch/>
        </p:blipFill>
        <p:spPr>
          <a:xfrm>
            <a:off x="1654637" y="1483375"/>
            <a:ext cx="6949276" cy="51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8826575" y="1799275"/>
            <a:ext cx="296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the Heat map above, the following can be observed: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previous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attribute has high negative correlation with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nr.employed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,so the latter will be removed.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emp.var.rate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cons.price.idx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attributes have a high positive correlation between them, so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emp.var.rate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will be removed.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529">
                <a:highlight>
                  <a:srgbClr val="FFFFFF"/>
                </a:highlight>
              </a:rPr>
              <a:t>Student T-test</a:t>
            </a:r>
            <a:endParaRPr b="1" sz="25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7"/>
          <p:cNvSpPr txBox="1"/>
          <p:nvPr/>
        </p:nvSpPr>
        <p:spPr>
          <a:xfrm>
            <a:off x="796625" y="346375"/>
            <a:ext cx="96990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Categorical versus numerical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47"/>
          <p:cNvPicPr preferRelativeResize="0"/>
          <p:nvPr/>
        </p:nvPicPr>
        <p:blipFill rotWithShape="1">
          <a:blip r:embed="rId4">
            <a:alphaModFix/>
          </a:blip>
          <a:srcRect b="24860" l="13822" r="37384" t="34861"/>
          <a:stretch/>
        </p:blipFill>
        <p:spPr>
          <a:xfrm>
            <a:off x="796625" y="2188000"/>
            <a:ext cx="8222251" cy="38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7"/>
          <p:cNvSpPr txBox="1"/>
          <p:nvPr/>
        </p:nvSpPr>
        <p:spPr>
          <a:xfrm>
            <a:off x="9245050" y="2690150"/>
            <a:ext cx="2462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Taking a significance level of 0.05, this table shows that there is a strong correlation between the target y and all numerical variables.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700"/>
              <a:buNone/>
            </a:pPr>
            <a:r>
              <a:rPr lang="en-US" sz="1500"/>
              <a:t>After Exploratory Data Analysis and Feature Selection and Engineering, the features that should be fed to the model are: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500"/>
              <a:t>Numerical: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age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duration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campaign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previous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cons.price.idx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cons.conf.idx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500"/>
              <a:t>Categorical: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marital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default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job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contact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education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month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poutcome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500"/>
              <a:t>Target: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500"/>
              <a:t>y : Imbalance of categorical target, This problem will be addressed when building the model using different methods: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Oversampling minority class</a:t>
            </a:r>
            <a:endParaRPr sz="1500"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Alternative metric and/or loss function</a:t>
            </a:r>
            <a:endParaRPr sz="1500"/>
          </a:p>
        </p:txBody>
      </p:sp>
      <p:pic>
        <p:nvPicPr>
          <p:cNvPr id="447" name="Google Shape;4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>
            <p:ph type="ctrTitle"/>
          </p:nvPr>
        </p:nvSpPr>
        <p:spPr>
          <a:xfrm>
            <a:off x="0" y="0"/>
            <a:ext cx="12192000" cy="9942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55" name="Google Shape;4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9"/>
          <p:cNvSpPr txBox="1"/>
          <p:nvPr/>
        </p:nvSpPr>
        <p:spPr>
          <a:xfrm>
            <a:off x="796625" y="65400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recommendation 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" name="Google Shape;457;p49"/>
          <p:cNvGraphicFramePr/>
          <p:nvPr/>
        </p:nvGraphicFramePr>
        <p:xfrm>
          <a:off x="1141950" y="1071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{3D0E0E79-DD2E-41DD-8212-547FF0A8BA6B}</a:tableStyleId>
              </a:tblPr>
              <a:tblGrid>
                <a:gridCol w="2260725"/>
                <a:gridCol w="4193125"/>
                <a:gridCol w="3226925"/>
              </a:tblGrid>
              <a:tr h="43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algorithms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advantages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disadvantages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easy to train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easy to implement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difficult to fit nonlinear data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does not easily grasp complex relationships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easy to interpret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models complex relationships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bounded exploration of the variable space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very simple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753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models complex relationships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high performance with large amounts of data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difficult to interpret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good exploration of variable space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parallel work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more complicated to interpret than a tree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63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models complex relationships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robust model against noise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500"/>
                        <a:buChar char="●"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difficult to interpret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need processing power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3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high predictive power</a:t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power other algorithms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black box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463" name="Google Shape;4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0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47">
                <a:highlight>
                  <a:srgbClr val="FFFFFF"/>
                </a:highlight>
              </a:rPr>
              <a:t>The data is related with direct marketing campaigns of a Portuguese banking institution. The marketing campaigns were based on phone calls.</a:t>
            </a:r>
            <a:endParaRPr sz="2147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47">
                <a:highlight>
                  <a:srgbClr val="FFFFFF"/>
                </a:highlight>
              </a:rPr>
              <a:t>There are three files:</a:t>
            </a:r>
            <a:endParaRPr sz="2147">
              <a:highlight>
                <a:srgbClr val="FFFFFF"/>
              </a:highlight>
            </a:endParaRPr>
          </a:p>
          <a:p>
            <a:pPr indent="-344492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147">
                <a:highlight>
                  <a:srgbClr val="FFFFFF"/>
                </a:highlight>
              </a:rPr>
              <a:t>bank-additional-full.csv with all examples (41188) and 20 inputs, ordered by date (from May 2008 to November 2010).</a:t>
            </a:r>
            <a:endParaRPr sz="2147">
              <a:highlight>
                <a:srgbClr val="FFFFFF"/>
              </a:highlight>
            </a:endParaRPr>
          </a:p>
          <a:p>
            <a:pPr indent="-34449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47">
                <a:highlight>
                  <a:srgbClr val="FFFFFF"/>
                </a:highlight>
              </a:rPr>
              <a:t>bank-additional.csv with 10% of the examples (4119), randomly selected from bank-additional-full.csv, and 20 inputs.</a:t>
            </a:r>
            <a:endParaRPr sz="2147">
              <a:highlight>
                <a:srgbClr val="FFFFFF"/>
              </a:highlight>
            </a:endParaRPr>
          </a:p>
          <a:p>
            <a:pPr indent="-34449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47">
                <a:highlight>
                  <a:srgbClr val="FFFFFF"/>
                </a:highlight>
              </a:rPr>
              <a:t>bank-additional-names.txt with information about the attributes.</a:t>
            </a:r>
            <a:endParaRPr sz="2147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3333"/>
              <a:buNone/>
            </a:pPr>
            <a:r>
              <a:rPr lang="en-US" sz="2117"/>
              <a:t>There are two files with data but since bank-additional.csv is in bank-additional-full.csv, this file will be ignored.</a:t>
            </a:r>
            <a:endParaRPr sz="2117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13341" l="11332" r="58317" t="66193"/>
          <a:stretch/>
        </p:blipFill>
        <p:spPr>
          <a:xfrm>
            <a:off x="796625" y="4282475"/>
            <a:ext cx="3972099" cy="1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432950" y="1610600"/>
            <a:ext cx="115362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8400">
                <a:highlight>
                  <a:srgbClr val="FFFFFF"/>
                </a:highlight>
              </a:rPr>
              <a:t>Input features</a:t>
            </a:r>
            <a:endParaRPr b="1" sz="84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800">
                <a:highlight>
                  <a:srgbClr val="FFFFFF"/>
                </a:highlight>
              </a:rPr>
              <a:t>bank client data</a:t>
            </a:r>
            <a:endParaRPr b="1" sz="6800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age (numeric)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job : type of job (categorical: 'admin.','blue-collar','entrepreneur','housemaid','management','retired','self-employed','services','student','technician','unemployed','unknown')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 marital : marital status (categorical: 'divorced','married','single','unknown'; note: 'divorced' means divorced or widowed)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 education (categorical: 'basic.4y','basic.6y','basic.9y','high.school','illiterate','professional.course','university.degree','unknown')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 default: has credit in default? (categorical: 'no','yes','unknown')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 housing: has housing loan? (categorical: 'no','yes','unknown')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 loan: has personal loan? (categorical: 'no','yes','unknown')</a:t>
            </a:r>
            <a:endParaRPr sz="62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6800">
                <a:highlight>
                  <a:schemeClr val="lt1"/>
                </a:highlight>
              </a:rPr>
              <a:t>Related with the last contact of the current campaign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contact: contact communication type (categorical: 'cellular','telephone')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month: last contact month of year (categorical: 'jan', 'feb', 'mar', ..., 'nov', 'dec')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day_of_week: last contact day of the week (categorical: 'mon','tue','wed','thu','fri')</a:t>
            </a:r>
            <a:endParaRPr sz="6229">
              <a:highlight>
                <a:srgbClr val="FFFFFF"/>
              </a:highlight>
            </a:endParaRPr>
          </a:p>
          <a:p>
            <a:pPr indent="-32749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229">
                <a:highlight>
                  <a:srgbClr val="FFFFFF"/>
                </a:highlight>
              </a:rPr>
              <a:t>duration: last contact duration, in seconds (numeric).</a:t>
            </a:r>
            <a:endParaRPr sz="6229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Attributes or features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432950" y="1610600"/>
            <a:ext cx="11536200" cy="4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 sz="1900"/>
              <a:t>Other attributes</a:t>
            </a:r>
            <a:endParaRPr b="1" sz="1900"/>
          </a:p>
          <a:p>
            <a:pPr indent="-33322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48"/>
              <a:buAutoNum type="arabicPeriod" startAt="12"/>
            </a:pPr>
            <a:r>
              <a:rPr lang="en-US" sz="1647"/>
              <a:t>campaign: number of contacts performed during this campaign and for this client (numeric, includes last contact)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2"/>
            </a:pPr>
            <a:r>
              <a:rPr lang="en-US" sz="1647"/>
              <a:t>pdays: number of days that passed by after the client was last contacted from a previous campaign (numeric; 999 means client was not previously contacted)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2"/>
            </a:pPr>
            <a:r>
              <a:rPr lang="en-US" sz="1647"/>
              <a:t>previous: number of contacts performed before this campaign and for this client (numeric)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2"/>
            </a:pPr>
            <a:r>
              <a:rPr lang="en-US" sz="1647"/>
              <a:t>poutcome: outcome of the previous marketing campaign (categorical: 'failure','nonexistent','success')</a:t>
            </a:r>
            <a:endParaRPr sz="1647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 sz="1900"/>
              <a:t>Social and economic context attributes</a:t>
            </a:r>
            <a:r>
              <a:rPr lang="en-US" sz="1647"/>
              <a:t> 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48"/>
              <a:buAutoNum type="arabicPeriod" startAt="16"/>
            </a:pPr>
            <a:r>
              <a:rPr lang="en-US" sz="1647"/>
              <a:t>emp.var.rate: employment variation rate - quarterly indicator (numeric)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6"/>
            </a:pPr>
            <a:r>
              <a:rPr lang="en-US" sz="1647"/>
              <a:t> cons.price.idx: consumer price index - monthly indicator (numeric)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6"/>
            </a:pPr>
            <a:r>
              <a:rPr lang="en-US" sz="1647"/>
              <a:t>cons.conf.idx: consumer confidence index - monthly indicator (numeric)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6"/>
            </a:pPr>
            <a:r>
              <a:rPr lang="en-US" sz="1647"/>
              <a:t>euribor3m: euribor 3 month rate - daily indicator (numeric)</a:t>
            </a:r>
            <a:endParaRPr sz="1647"/>
          </a:p>
          <a:p>
            <a:pPr indent="-33322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48"/>
              <a:buAutoNum type="arabicPeriod" startAt="16"/>
            </a:pPr>
            <a:r>
              <a:rPr lang="en-US" sz="1647"/>
              <a:t>nr.employed: number of employees - quarterly indicator (numeric)</a:t>
            </a:r>
            <a:endParaRPr sz="1647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47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47"/>
              <a:t>Output variable (desired target)</a:t>
            </a:r>
            <a:endParaRPr b="1" sz="1647"/>
          </a:p>
          <a:p>
            <a:pPr indent="-33322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48"/>
              <a:buAutoNum type="arabicPeriod" startAt="21"/>
            </a:pPr>
            <a:r>
              <a:rPr lang="en-US" sz="1647"/>
              <a:t> y - has the client subscribed a term deposit? (binary: 'yes','no')</a:t>
            </a:r>
            <a:endParaRPr sz="1647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Attributes or features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Descriptive Analysis</a:t>
            </a:r>
            <a:endParaRPr b="1" sz="7100"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Data types and missing values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/>
              <a:t>	    </a:t>
            </a:r>
            <a:r>
              <a:rPr lang="en-US" sz="2800">
                <a:solidFill>
                  <a:srgbClr val="FF6600"/>
                </a:solidFill>
              </a:rPr>
              <a:t>Numerical attributes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</a:t>
            </a:r>
            <a:r>
              <a:rPr lang="en-US" sz="2800">
                <a:solidFill>
                  <a:srgbClr val="FF6600"/>
                </a:solidFill>
              </a:rPr>
              <a:t>       Quantile Statistics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	Descriptive Statistics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	Distribution histograms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      Outliers and tranformations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      Feature Selection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Categorical attributes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		 Cardinality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		 Unique counts</a:t>
            </a:r>
            <a:endParaRPr sz="2800">
              <a:solidFill>
                <a:srgbClr val="FF66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Feature selection 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432950" y="1610600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96625" y="346375"/>
            <a:ext cx="97617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 Types and Missing values</a:t>
            </a:r>
            <a:endParaRPr sz="49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5014" l="35474" r="11916" t="39082"/>
          <a:stretch/>
        </p:blipFill>
        <p:spPr>
          <a:xfrm>
            <a:off x="698100" y="1544800"/>
            <a:ext cx="8084073" cy="455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9012425" y="2762925"/>
            <a:ext cx="26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No missing values ​​found in the data 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0" y="0"/>
            <a:ext cx="12192000" cy="1402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334275" y="1659925"/>
            <a:ext cx="11360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29">
                <a:highlight>
                  <a:srgbClr val="FFFFFF"/>
                </a:highlight>
              </a:rPr>
              <a:t>These records are duplicates and will be removed</a:t>
            </a:r>
            <a:endParaRPr sz="2229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Note: only some attributes are displayed due to the table size.</a:t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796625" y="346375"/>
            <a:ext cx="7290900" cy="86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4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Duplicate values</a:t>
            </a:r>
            <a:endParaRPr sz="49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15571" l="30078" r="8273" t="36202"/>
          <a:stretch/>
        </p:blipFill>
        <p:spPr>
          <a:xfrm>
            <a:off x="796625" y="2262100"/>
            <a:ext cx="9273149" cy="34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