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8f5979f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e08f5979f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08f5979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08f5979f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08f5979f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e08f5979f0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08f5979f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e08f5979f0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08f5979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e08f5979f0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08f5979f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e08f5979f0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08f5979f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e08f5979f0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08f5979f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e08f5979f0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28e4da5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e28e4da55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8e4da5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e28e4da55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28e4da55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e28e4da55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28e4da5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e28e4da55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08f5979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e08f5979f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08f5979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08f5979f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08f5979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e08f5979f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8f5979f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e08f5979f0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28e4da5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e28e4da55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08f5979f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e08f5979f0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08f5979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e08f5979f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3294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lt1"/>
                </a:solidFill>
                <a:latin typeface="Calibri"/>
                <a:ea typeface="Calibri"/>
                <a:cs typeface="Calibri"/>
                <a:sym typeface="Calibri"/>
              </a:rPr>
              <a:t>G2M insight for Cab Investment firm</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lt1"/>
              </a:solidFill>
              <a:latin typeface="Calibri"/>
              <a:ea typeface="Calibri"/>
              <a:cs typeface="Calibri"/>
              <a:sym typeface="Calibri"/>
            </a:endParaRPr>
          </a:p>
          <a:p>
            <a:pPr indent="0" lvl="0" marL="0" marR="0" rtl="0" algn="l">
              <a:spcBef>
                <a:spcPts val="0"/>
              </a:spcBef>
              <a:spcAft>
                <a:spcPts val="0"/>
              </a:spcAft>
              <a:buNone/>
            </a:pPr>
            <a:r>
              <a:rPr lang="en-US" sz="3400">
                <a:solidFill>
                  <a:schemeClr val="lt1"/>
                </a:solidFill>
                <a:latin typeface="Calibri"/>
                <a:ea typeface="Calibri"/>
                <a:cs typeface="Calibri"/>
                <a:sym typeface="Calibri"/>
              </a:rPr>
              <a:t>Intern: Samuel Cueva Lozano</a:t>
            </a:r>
            <a:endParaRPr sz="3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26/06/2021</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59" name="Google Shape;159;p22"/>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100"/>
              </a:spcBef>
              <a:spcAft>
                <a:spcPts val="0"/>
              </a:spcAft>
              <a:buNone/>
            </a:pPr>
            <a:r>
              <a:t/>
            </a:r>
            <a:endParaRPr sz="1400">
              <a:highlight>
                <a:srgbClr val="FFFFFF"/>
              </a:highlight>
            </a:endParaRPr>
          </a:p>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60" name="Google Shape;160;p2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61" name="Google Shape;161;p22"/>
          <p:cNvSpPr txBox="1"/>
          <p:nvPr/>
        </p:nvSpPr>
        <p:spPr>
          <a:xfrm>
            <a:off x="121200" y="283500"/>
            <a:ext cx="11776500" cy="8358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4700">
                <a:solidFill>
                  <a:srgbClr val="FF6600"/>
                </a:solidFill>
                <a:latin typeface="Calibri"/>
                <a:ea typeface="Calibri"/>
                <a:cs typeface="Calibri"/>
                <a:sym typeface="Calibri"/>
              </a:rPr>
              <a:t>Correlation Analysis (categorical vs categorical)</a:t>
            </a:r>
            <a:endParaRPr sz="4700">
              <a:latin typeface="Calibri"/>
              <a:ea typeface="Calibri"/>
              <a:cs typeface="Calibri"/>
              <a:sym typeface="Calibri"/>
            </a:endParaRPr>
          </a:p>
        </p:txBody>
      </p:sp>
      <p:pic>
        <p:nvPicPr>
          <p:cNvPr id="162" name="Google Shape;162;p22"/>
          <p:cNvPicPr preferRelativeResize="0"/>
          <p:nvPr/>
        </p:nvPicPr>
        <p:blipFill rotWithShape="1">
          <a:blip r:embed="rId4">
            <a:alphaModFix/>
          </a:blip>
          <a:srcRect b="1238" l="18177" r="33668" t="33555"/>
          <a:stretch/>
        </p:blipFill>
        <p:spPr>
          <a:xfrm>
            <a:off x="432950" y="1478700"/>
            <a:ext cx="6155619" cy="4686499"/>
          </a:xfrm>
          <a:prstGeom prst="rect">
            <a:avLst/>
          </a:prstGeom>
          <a:noFill/>
          <a:ln>
            <a:noFill/>
          </a:ln>
        </p:spPr>
      </p:pic>
      <p:sp>
        <p:nvSpPr>
          <p:cNvPr id="163" name="Google Shape;163;p22"/>
          <p:cNvSpPr txBox="1"/>
          <p:nvPr/>
        </p:nvSpPr>
        <p:spPr>
          <a:xfrm>
            <a:off x="7169725" y="3463950"/>
            <a:ext cx="3515700" cy="3019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10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 Yellow Cab company has a higher number of transactions in the 5 cities with the most population and the most taxi users.</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 Pink Cab company competes with company Yellow Cab in number of trips (transactions) in cities such as: Los Angeles and San Diego and only has a higher number of transactions in San Diego.</a:t>
            </a:r>
            <a:endParaRPr>
              <a:solidFill>
                <a:schemeClr val="dk1"/>
              </a:solidFill>
              <a:highlight>
                <a:srgbClr val="FFFFFF"/>
              </a:highlight>
              <a:latin typeface="Calibri"/>
              <a:ea typeface="Calibri"/>
              <a:cs typeface="Calibri"/>
              <a:sym typeface="Calibri"/>
            </a:endParaRPr>
          </a:p>
          <a:p>
            <a:pPr indent="0" lvl="0" marL="457200" rtl="0" algn="l">
              <a:lnSpc>
                <a:spcPct val="115000"/>
              </a:lnSpc>
              <a:spcBef>
                <a:spcPts val="1100"/>
              </a:spcBef>
              <a:spcAft>
                <a:spcPts val="700"/>
              </a:spcAft>
              <a:buNone/>
            </a:pPr>
            <a:r>
              <a:t/>
            </a:r>
            <a:endParaRPr>
              <a:solidFill>
                <a:schemeClr val="dk1"/>
              </a:solidFill>
              <a:highlight>
                <a:srgbClr val="FFFFFF"/>
              </a:highlight>
              <a:latin typeface="Calibri"/>
              <a:ea typeface="Calibri"/>
              <a:cs typeface="Calibri"/>
              <a:sym typeface="Calibri"/>
            </a:endParaRPr>
          </a:p>
        </p:txBody>
      </p:sp>
      <p:pic>
        <p:nvPicPr>
          <p:cNvPr id="164" name="Google Shape;164;p22"/>
          <p:cNvPicPr preferRelativeResize="0"/>
          <p:nvPr/>
        </p:nvPicPr>
        <p:blipFill rotWithShape="1">
          <a:blip r:embed="rId5">
            <a:alphaModFix/>
          </a:blip>
          <a:srcRect b="12608" l="17614" r="61079" t="61873"/>
          <a:stretch/>
        </p:blipFill>
        <p:spPr>
          <a:xfrm>
            <a:off x="7741225" y="1558788"/>
            <a:ext cx="2597726" cy="1749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70" name="Google Shape;170;p23"/>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71" name="Google Shape;171;p2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72" name="Google Shape;172;p23"/>
          <p:cNvSpPr txBox="1"/>
          <p:nvPr/>
        </p:nvSpPr>
        <p:spPr>
          <a:xfrm>
            <a:off x="155750" y="262800"/>
            <a:ext cx="119151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Correlation Analysis </a:t>
            </a:r>
            <a:r>
              <a:rPr lang="en-US" sz="4700">
                <a:solidFill>
                  <a:srgbClr val="FF6600"/>
                </a:solidFill>
                <a:latin typeface="Calibri"/>
                <a:ea typeface="Calibri"/>
                <a:cs typeface="Calibri"/>
                <a:sym typeface="Calibri"/>
              </a:rPr>
              <a:t>(categorical vs categorical)</a:t>
            </a:r>
            <a:endParaRPr sz="5000">
              <a:latin typeface="Calibri"/>
              <a:ea typeface="Calibri"/>
              <a:cs typeface="Calibri"/>
              <a:sym typeface="Calibri"/>
            </a:endParaRPr>
          </a:p>
        </p:txBody>
      </p:sp>
      <p:pic>
        <p:nvPicPr>
          <p:cNvPr id="173" name="Google Shape;173;p23"/>
          <p:cNvPicPr preferRelativeResize="0"/>
          <p:nvPr/>
        </p:nvPicPr>
        <p:blipFill rotWithShape="1">
          <a:blip r:embed="rId4">
            <a:alphaModFix/>
          </a:blip>
          <a:srcRect b="8314" l="18037" r="32815" t="42165"/>
          <a:stretch/>
        </p:blipFill>
        <p:spPr>
          <a:xfrm>
            <a:off x="119625" y="1714462"/>
            <a:ext cx="7673549" cy="4346874"/>
          </a:xfrm>
          <a:prstGeom prst="rect">
            <a:avLst/>
          </a:prstGeom>
          <a:noFill/>
          <a:ln>
            <a:noFill/>
          </a:ln>
        </p:spPr>
      </p:pic>
      <p:sp>
        <p:nvSpPr>
          <p:cNvPr id="174" name="Google Shape;174;p23"/>
          <p:cNvSpPr txBox="1"/>
          <p:nvPr/>
        </p:nvSpPr>
        <p:spPr>
          <a:xfrm>
            <a:off x="8174200" y="3030700"/>
            <a:ext cx="318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Calibri"/>
                <a:ea typeface="Calibri"/>
                <a:cs typeface="Calibri"/>
                <a:sym typeface="Calibri"/>
              </a:rPr>
              <a:t>It shows that there are more transactions carried out by men compared to women in cities with more users and with more population(New York,Chicago,Los Angeles,Washington and Boston)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80" name="Google Shape;180;p24"/>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a:bodyPr>
          <a:lstStyle/>
          <a:p>
            <a:pPr indent="0" lvl="0" marL="190500" marR="190500" rtl="0" algn="l">
              <a:lnSpc>
                <a:spcPct val="100000"/>
              </a:lnSpc>
              <a:spcBef>
                <a:spcPts val="1000"/>
              </a:spcBef>
              <a:spcAft>
                <a:spcPts val="0"/>
              </a:spcAft>
              <a:buClr>
                <a:schemeClr val="dk1"/>
              </a:buClr>
              <a:buSzPts val="1100"/>
              <a:buNone/>
            </a:pPr>
            <a:r>
              <a:t/>
            </a:r>
            <a:endParaRPr b="1" sz="1400">
              <a:highlight>
                <a:srgbClr val="FFFFFF"/>
              </a:highlight>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81" name="Google Shape;181;p2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82" name="Google Shape;182;p24"/>
          <p:cNvSpPr txBox="1"/>
          <p:nvPr/>
        </p:nvSpPr>
        <p:spPr>
          <a:xfrm>
            <a:off x="155875" y="346375"/>
            <a:ext cx="11811000" cy="8634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4900">
                <a:solidFill>
                  <a:srgbClr val="FF6600"/>
                </a:solidFill>
                <a:latin typeface="Calibri"/>
                <a:ea typeface="Calibri"/>
                <a:cs typeface="Calibri"/>
                <a:sym typeface="Calibri"/>
              </a:rPr>
              <a:t>Correlation Analysis (Numerical vs Numerical)</a:t>
            </a:r>
            <a:endParaRPr sz="4900">
              <a:latin typeface="Calibri"/>
              <a:ea typeface="Calibri"/>
              <a:cs typeface="Calibri"/>
              <a:sym typeface="Calibri"/>
            </a:endParaRPr>
          </a:p>
        </p:txBody>
      </p:sp>
      <p:pic>
        <p:nvPicPr>
          <p:cNvPr id="183" name="Google Shape;183;p24"/>
          <p:cNvPicPr preferRelativeResize="0"/>
          <p:nvPr/>
        </p:nvPicPr>
        <p:blipFill rotWithShape="1">
          <a:blip r:embed="rId4">
            <a:alphaModFix/>
          </a:blip>
          <a:srcRect b="0" l="20456" r="28694" t="33554"/>
          <a:stretch/>
        </p:blipFill>
        <p:spPr>
          <a:xfrm>
            <a:off x="0" y="1610600"/>
            <a:ext cx="6199898" cy="4554601"/>
          </a:xfrm>
          <a:prstGeom prst="rect">
            <a:avLst/>
          </a:prstGeom>
          <a:noFill/>
          <a:ln>
            <a:noFill/>
          </a:ln>
        </p:spPr>
      </p:pic>
      <p:sp>
        <p:nvSpPr>
          <p:cNvPr id="184" name="Google Shape;184;p24"/>
          <p:cNvSpPr txBox="1"/>
          <p:nvPr/>
        </p:nvSpPr>
        <p:spPr>
          <a:xfrm>
            <a:off x="7019925" y="1402800"/>
            <a:ext cx="4773600" cy="5809200"/>
          </a:xfrm>
          <a:prstGeom prst="rect">
            <a:avLst/>
          </a:prstGeom>
          <a:noFill/>
          <a:ln>
            <a:noFill/>
          </a:ln>
        </p:spPr>
        <p:txBody>
          <a:bodyPr anchorCtr="0" anchor="t" bIns="91425" lIns="91425" spcFirstLastPara="1" rIns="91425" wrap="square" tIns="91425">
            <a:spAutoFit/>
          </a:bodyPr>
          <a:lstStyle/>
          <a:p>
            <a:pPr indent="0" lvl="0" marL="0" marR="190500" rtl="0" algn="l">
              <a:spcBef>
                <a:spcPts val="1000"/>
              </a:spcBef>
              <a:spcAft>
                <a:spcPts val="0"/>
              </a:spcAft>
              <a:buNone/>
            </a:pPr>
            <a:r>
              <a:rPr lang="en-US">
                <a:solidFill>
                  <a:schemeClr val="dk1"/>
                </a:solidFill>
                <a:highlight>
                  <a:srgbClr val="FFFFFF"/>
                </a:highlight>
                <a:latin typeface="Calibri"/>
                <a:ea typeface="Calibri"/>
                <a:cs typeface="Calibri"/>
                <a:sym typeface="Calibri"/>
              </a:rPr>
              <a:t>The variable </a:t>
            </a:r>
            <a:r>
              <a:rPr b="1" lang="en-US">
                <a:solidFill>
                  <a:schemeClr val="dk1"/>
                </a:solidFill>
                <a:highlight>
                  <a:srgbClr val="FFFFFF"/>
                </a:highlight>
                <a:latin typeface="Calibri"/>
                <a:ea typeface="Calibri"/>
                <a:cs typeface="Calibri"/>
                <a:sym typeface="Calibri"/>
              </a:rPr>
              <a:t>Profit</a:t>
            </a:r>
            <a:r>
              <a:rPr lang="en-US">
                <a:solidFill>
                  <a:schemeClr val="dk1"/>
                </a:solidFill>
                <a:highlight>
                  <a:srgbClr val="FFFFFF"/>
                </a:highlight>
                <a:latin typeface="Calibri"/>
                <a:ea typeface="Calibri"/>
                <a:cs typeface="Calibri"/>
                <a:sym typeface="Calibri"/>
              </a:rPr>
              <a:t> will be added to improve the analysis, this variable these would be used if an ML model is built.</a:t>
            </a:r>
            <a:endParaRPr>
              <a:solidFill>
                <a:schemeClr val="dk1"/>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en-US">
                <a:solidFill>
                  <a:schemeClr val="dk1"/>
                </a:solidFill>
                <a:highlight>
                  <a:srgbClr val="FFFFFF"/>
                </a:highlight>
                <a:latin typeface="Calibri"/>
                <a:ea typeface="Calibri"/>
                <a:cs typeface="Calibri"/>
                <a:sym typeface="Calibri"/>
              </a:rPr>
              <a:t>Using the Heat map above, the following can be observed:</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1100"/>
              </a:spcBef>
              <a:spcAft>
                <a:spcPts val="0"/>
              </a:spcAft>
              <a:buClr>
                <a:schemeClr val="dk1"/>
              </a:buClr>
              <a:buSzPts val="1400"/>
              <a:buChar char="●"/>
            </a:pPr>
            <a:r>
              <a:rPr lang="en-US">
                <a:solidFill>
                  <a:schemeClr val="dk1"/>
                </a:solidFill>
                <a:highlight>
                  <a:srgbClr val="FFFFFF"/>
                </a:highlight>
                <a:latin typeface="Calibri"/>
                <a:ea typeface="Calibri"/>
                <a:cs typeface="Calibri"/>
                <a:sym typeface="Calibri"/>
              </a:rPr>
              <a:t>The variables </a:t>
            </a:r>
            <a:r>
              <a:rPr b="1" lang="en-US">
                <a:solidFill>
                  <a:schemeClr val="dk1"/>
                </a:solidFill>
                <a:highlight>
                  <a:srgbClr val="FFFFFF"/>
                </a:highlight>
                <a:latin typeface="Calibri"/>
                <a:ea typeface="Calibri"/>
                <a:cs typeface="Calibri"/>
                <a:sym typeface="Calibri"/>
              </a:rPr>
              <a:t>Population</a:t>
            </a:r>
            <a:r>
              <a:rPr lang="en-US">
                <a:solidFill>
                  <a:schemeClr val="dk1"/>
                </a:solidFill>
                <a:highlight>
                  <a:srgbClr val="FFFFFF"/>
                </a:highlight>
                <a:latin typeface="Calibri"/>
                <a:ea typeface="Calibri"/>
                <a:cs typeface="Calibri"/>
                <a:sym typeface="Calibri"/>
              </a:rPr>
              <a:t> and </a:t>
            </a:r>
            <a:r>
              <a:rPr b="1" lang="en-US">
                <a:solidFill>
                  <a:schemeClr val="dk1"/>
                </a:solidFill>
                <a:highlight>
                  <a:srgbClr val="FFFFFF"/>
                </a:highlight>
                <a:latin typeface="Calibri"/>
                <a:ea typeface="Calibri"/>
                <a:cs typeface="Calibri"/>
                <a:sym typeface="Calibri"/>
              </a:rPr>
              <a:t>Users</a:t>
            </a:r>
            <a:r>
              <a:rPr lang="en-US">
                <a:solidFill>
                  <a:schemeClr val="dk1"/>
                </a:solidFill>
                <a:highlight>
                  <a:srgbClr val="FFFFFF"/>
                </a:highlight>
                <a:latin typeface="Calibri"/>
                <a:ea typeface="Calibri"/>
                <a:cs typeface="Calibri"/>
                <a:sym typeface="Calibri"/>
              </a:rPr>
              <a:t> are strongly correlated, so </a:t>
            </a:r>
            <a:r>
              <a:rPr b="1" lang="en-US">
                <a:solidFill>
                  <a:schemeClr val="dk1"/>
                </a:solidFill>
                <a:highlight>
                  <a:srgbClr val="FFFFFF"/>
                </a:highlight>
                <a:latin typeface="Calibri"/>
                <a:ea typeface="Calibri"/>
                <a:cs typeface="Calibri"/>
                <a:sym typeface="Calibri"/>
              </a:rPr>
              <a:t>Population</a:t>
            </a:r>
            <a:r>
              <a:rPr lang="en-US">
                <a:solidFill>
                  <a:schemeClr val="dk1"/>
                </a:solidFill>
                <a:highlight>
                  <a:srgbClr val="FFFFFF"/>
                </a:highlight>
                <a:latin typeface="Calibri"/>
                <a:ea typeface="Calibri"/>
                <a:cs typeface="Calibri"/>
                <a:sym typeface="Calibri"/>
              </a:rPr>
              <a:t> would be discarded to build the model.</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US">
                <a:solidFill>
                  <a:schemeClr val="dk1"/>
                </a:solidFill>
                <a:highlight>
                  <a:srgbClr val="FFFFFF"/>
                </a:highlight>
                <a:latin typeface="Calibri"/>
                <a:ea typeface="Calibri"/>
                <a:cs typeface="Calibri"/>
                <a:sym typeface="Calibri"/>
              </a:rPr>
              <a:t>The new variable </a:t>
            </a:r>
            <a:r>
              <a:rPr b="1" lang="en-US">
                <a:solidFill>
                  <a:schemeClr val="dk1"/>
                </a:solidFill>
                <a:highlight>
                  <a:srgbClr val="FFFFFF"/>
                </a:highlight>
                <a:latin typeface="Calibri"/>
                <a:ea typeface="Calibri"/>
                <a:cs typeface="Calibri"/>
                <a:sym typeface="Calibri"/>
              </a:rPr>
              <a:t>Profit</a:t>
            </a:r>
            <a:r>
              <a:rPr lang="en-US">
                <a:solidFill>
                  <a:schemeClr val="dk1"/>
                </a:solidFill>
                <a:highlight>
                  <a:srgbClr val="FFFFFF"/>
                </a:highlight>
                <a:latin typeface="Calibri"/>
                <a:ea typeface="Calibri"/>
                <a:cs typeface="Calibri"/>
                <a:sym typeface="Calibri"/>
              </a:rPr>
              <a:t> is strongly correlated with the variables </a:t>
            </a:r>
            <a:r>
              <a:rPr b="1" lang="en-US">
                <a:solidFill>
                  <a:schemeClr val="dk1"/>
                </a:solidFill>
                <a:highlight>
                  <a:srgbClr val="FFFFFF"/>
                </a:highlight>
                <a:latin typeface="Calibri"/>
                <a:ea typeface="Calibri"/>
                <a:cs typeface="Calibri"/>
                <a:sym typeface="Calibri"/>
              </a:rPr>
              <a:t>Price Charged</a:t>
            </a:r>
            <a:r>
              <a:rPr lang="en-US">
                <a:solidFill>
                  <a:schemeClr val="dk1"/>
                </a:solidFill>
                <a:highlight>
                  <a:srgbClr val="FFFFFF"/>
                </a:highlight>
                <a:latin typeface="Calibri"/>
                <a:ea typeface="Calibri"/>
                <a:cs typeface="Calibri"/>
                <a:sym typeface="Calibri"/>
              </a:rPr>
              <a:t> as expected.</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US">
                <a:solidFill>
                  <a:schemeClr val="dk1"/>
                </a:solidFill>
                <a:highlight>
                  <a:srgbClr val="FFFFFF"/>
                </a:highlight>
                <a:latin typeface="Calibri"/>
                <a:ea typeface="Calibri"/>
                <a:cs typeface="Calibri"/>
                <a:sym typeface="Calibri"/>
              </a:rPr>
              <a:t>The new variable </a:t>
            </a:r>
            <a:r>
              <a:rPr b="1" lang="en-US">
                <a:solidFill>
                  <a:schemeClr val="dk1"/>
                </a:solidFill>
                <a:highlight>
                  <a:srgbClr val="FFFFFF"/>
                </a:highlight>
                <a:latin typeface="Calibri"/>
                <a:ea typeface="Calibri"/>
                <a:cs typeface="Calibri"/>
                <a:sym typeface="Calibri"/>
              </a:rPr>
              <a:t>Profit</a:t>
            </a:r>
            <a:r>
              <a:rPr lang="en-US">
                <a:solidFill>
                  <a:schemeClr val="dk1"/>
                </a:solidFill>
                <a:highlight>
                  <a:srgbClr val="FFFFFF"/>
                </a:highlight>
                <a:latin typeface="Calibri"/>
                <a:ea typeface="Calibri"/>
                <a:cs typeface="Calibri"/>
                <a:sym typeface="Calibri"/>
              </a:rPr>
              <a:t> has a moderate positive correlation with </a:t>
            </a:r>
            <a:r>
              <a:rPr b="1" lang="en-US">
                <a:solidFill>
                  <a:schemeClr val="dk1"/>
                </a:solidFill>
                <a:highlight>
                  <a:srgbClr val="FFFFFF"/>
                </a:highlight>
                <a:latin typeface="Calibri"/>
                <a:ea typeface="Calibri"/>
                <a:cs typeface="Calibri"/>
                <a:sym typeface="Calibri"/>
              </a:rPr>
              <a:t>KM Travelled, Cost of Trip</a:t>
            </a:r>
            <a:r>
              <a:rPr lang="en-US">
                <a:solidFill>
                  <a:schemeClr val="dk1"/>
                </a:solidFill>
                <a:highlight>
                  <a:srgbClr val="FFFFFF"/>
                </a:highlight>
                <a:latin typeface="Calibri"/>
                <a:ea typeface="Calibri"/>
                <a:cs typeface="Calibri"/>
                <a:sym typeface="Calibri"/>
              </a:rPr>
              <a:t>.</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highlight>
                  <a:srgbClr val="FFFFFF"/>
                </a:highlight>
                <a:latin typeface="Calibri"/>
                <a:ea typeface="Calibri"/>
                <a:cs typeface="Calibri"/>
                <a:sym typeface="Calibri"/>
              </a:rPr>
              <a:t>Transaction ID</a:t>
            </a:r>
            <a:r>
              <a:rPr lang="en-US">
                <a:solidFill>
                  <a:schemeClr val="dk1"/>
                </a:solidFill>
                <a:highlight>
                  <a:srgbClr val="FFFFFF"/>
                </a:highlight>
                <a:latin typeface="Calibri"/>
                <a:ea typeface="Calibri"/>
                <a:cs typeface="Calibri"/>
                <a:sym typeface="Calibri"/>
              </a:rPr>
              <a:t> and </a:t>
            </a:r>
            <a:r>
              <a:rPr b="1" lang="en-US">
                <a:solidFill>
                  <a:schemeClr val="dk1"/>
                </a:solidFill>
                <a:highlight>
                  <a:srgbClr val="FFFFFF"/>
                </a:highlight>
                <a:latin typeface="Calibri"/>
                <a:ea typeface="Calibri"/>
                <a:cs typeface="Calibri"/>
                <a:sym typeface="Calibri"/>
              </a:rPr>
              <a:t>Customer ID</a:t>
            </a:r>
            <a:r>
              <a:rPr lang="en-US">
                <a:solidFill>
                  <a:schemeClr val="dk1"/>
                </a:solidFill>
                <a:highlight>
                  <a:srgbClr val="FFFFFF"/>
                </a:highlight>
                <a:latin typeface="Calibri"/>
                <a:ea typeface="Calibri"/>
                <a:cs typeface="Calibri"/>
                <a:sym typeface="Calibri"/>
              </a:rPr>
              <a:t> are unique identifiers, they would not be used when building the ML model,but they can be used in Contextual Analysis.</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US">
                <a:solidFill>
                  <a:schemeClr val="dk1"/>
                </a:solidFill>
                <a:highlight>
                  <a:srgbClr val="FFFFFF"/>
                </a:highlight>
                <a:latin typeface="Calibri"/>
                <a:ea typeface="Calibri"/>
                <a:cs typeface="Calibri"/>
                <a:sym typeface="Calibri"/>
              </a:rPr>
              <a:t>the variable </a:t>
            </a:r>
            <a:r>
              <a:rPr b="1" lang="en-US">
                <a:solidFill>
                  <a:schemeClr val="dk1"/>
                </a:solidFill>
                <a:highlight>
                  <a:srgbClr val="FFFFFF"/>
                </a:highlight>
                <a:latin typeface="Calibri"/>
                <a:ea typeface="Calibri"/>
                <a:cs typeface="Calibri"/>
                <a:sym typeface="Calibri"/>
              </a:rPr>
              <a:t>Income</a:t>
            </a:r>
            <a:r>
              <a:rPr lang="en-US">
                <a:solidFill>
                  <a:schemeClr val="dk1"/>
                </a:solidFill>
                <a:highlight>
                  <a:srgbClr val="FFFFFF"/>
                </a:highlight>
                <a:latin typeface="Calibri"/>
                <a:ea typeface="Calibri"/>
                <a:cs typeface="Calibri"/>
                <a:sym typeface="Calibri"/>
              </a:rPr>
              <a:t> and </a:t>
            </a:r>
            <a:r>
              <a:rPr b="1" lang="en-US">
                <a:solidFill>
                  <a:schemeClr val="dk1"/>
                </a:solidFill>
                <a:highlight>
                  <a:srgbClr val="FFFFFF"/>
                </a:highlight>
                <a:latin typeface="Calibri"/>
                <a:ea typeface="Calibri"/>
                <a:cs typeface="Calibri"/>
                <a:sym typeface="Calibri"/>
              </a:rPr>
              <a:t>Age</a:t>
            </a:r>
            <a:r>
              <a:rPr lang="en-US">
                <a:solidFill>
                  <a:schemeClr val="dk1"/>
                </a:solidFill>
                <a:highlight>
                  <a:srgbClr val="FFFFFF"/>
                </a:highlight>
                <a:latin typeface="Calibri"/>
                <a:ea typeface="Calibri"/>
                <a:cs typeface="Calibri"/>
                <a:sym typeface="Calibri"/>
              </a:rPr>
              <a:t> have no correlation with the objective, so these would be discarded or transformed</a:t>
            </a:r>
            <a:r>
              <a:rPr lang="en-US" sz="1050">
                <a:solidFill>
                  <a:schemeClr val="dk1"/>
                </a:solidFill>
                <a:highlight>
                  <a:srgbClr val="FFFFFF"/>
                </a:highlight>
              </a:rPr>
              <a:t> </a:t>
            </a:r>
            <a:r>
              <a:rPr lang="en-US">
                <a:solidFill>
                  <a:schemeClr val="dk1"/>
                </a:solidFill>
                <a:highlight>
                  <a:srgbClr val="FFFFFF"/>
                </a:highlight>
                <a:latin typeface="Calibri"/>
                <a:ea typeface="Calibri"/>
                <a:cs typeface="Calibri"/>
                <a:sym typeface="Calibri"/>
              </a:rPr>
              <a:t>to build the model, they can be used in Customer Analysis.</a:t>
            </a:r>
            <a:endParaRPr>
              <a:solidFill>
                <a:schemeClr val="dk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highlight>
                  <a:srgbClr val="FFFFFF"/>
                </a:highlight>
                <a:latin typeface="Calibri"/>
                <a:ea typeface="Calibri"/>
                <a:cs typeface="Calibri"/>
                <a:sym typeface="Calibri"/>
              </a:rPr>
              <a:t>KM Travelled</a:t>
            </a:r>
            <a:r>
              <a:rPr lang="en-US">
                <a:solidFill>
                  <a:schemeClr val="dk1"/>
                </a:solidFill>
                <a:highlight>
                  <a:srgbClr val="FFFFFF"/>
                </a:highlight>
                <a:latin typeface="Calibri"/>
                <a:ea typeface="Calibri"/>
                <a:cs typeface="Calibri"/>
                <a:sym typeface="Calibri"/>
              </a:rPr>
              <a:t> and </a:t>
            </a:r>
            <a:r>
              <a:rPr b="1" lang="en-US">
                <a:solidFill>
                  <a:schemeClr val="dk1"/>
                </a:solidFill>
                <a:highlight>
                  <a:srgbClr val="FFFFFF"/>
                </a:highlight>
                <a:latin typeface="Calibri"/>
                <a:ea typeface="Calibri"/>
                <a:cs typeface="Calibri"/>
                <a:sym typeface="Calibri"/>
              </a:rPr>
              <a:t>Cost of Trip</a:t>
            </a:r>
            <a:r>
              <a:rPr lang="en-US">
                <a:solidFill>
                  <a:schemeClr val="dk1"/>
                </a:solidFill>
                <a:highlight>
                  <a:srgbClr val="FFFFFF"/>
                </a:highlight>
                <a:latin typeface="Calibri"/>
                <a:ea typeface="Calibri"/>
                <a:cs typeface="Calibri"/>
                <a:sym typeface="Calibri"/>
              </a:rPr>
              <a:t> are strongly correlated, so </a:t>
            </a:r>
            <a:r>
              <a:rPr b="1" lang="en-US">
                <a:solidFill>
                  <a:schemeClr val="dk1"/>
                </a:solidFill>
                <a:highlight>
                  <a:srgbClr val="FFFFFF"/>
                </a:highlight>
                <a:latin typeface="Calibri"/>
                <a:ea typeface="Calibri"/>
                <a:cs typeface="Calibri"/>
                <a:sym typeface="Calibri"/>
              </a:rPr>
              <a:t>KM Travelled</a:t>
            </a:r>
            <a:r>
              <a:rPr lang="en-US">
                <a:solidFill>
                  <a:schemeClr val="dk1"/>
                </a:solidFill>
                <a:highlight>
                  <a:srgbClr val="FFFFFF"/>
                </a:highlight>
                <a:latin typeface="Calibri"/>
                <a:ea typeface="Calibri"/>
                <a:cs typeface="Calibri"/>
                <a:sym typeface="Calibri"/>
              </a:rPr>
              <a:t> would not used when building the ML model, however if a Neural Network is used as algorithm this feature could be considered.</a:t>
            </a:r>
            <a:endParaRPr>
              <a:solidFill>
                <a:schemeClr val="dk1"/>
              </a:solidFill>
              <a:highlight>
                <a:srgbClr val="FFFFFF"/>
              </a:highlight>
              <a:latin typeface="Calibri"/>
              <a:ea typeface="Calibri"/>
              <a:cs typeface="Calibri"/>
              <a:sym typeface="Calibri"/>
            </a:endParaRPr>
          </a:p>
          <a:p>
            <a:pPr indent="0" lvl="0" marL="190500" marR="190500" rtl="0" algn="l">
              <a:spcBef>
                <a:spcPts val="1000"/>
              </a:spcBef>
              <a:spcAft>
                <a:spcPts val="0"/>
              </a:spcAft>
              <a:buClr>
                <a:schemeClr val="dk1"/>
              </a:buClr>
              <a:buSzPts val="1100"/>
              <a:buFont typeface="Arial"/>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90" name="Google Shape;190;p25"/>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1100"/>
              </a:spcBef>
              <a:spcAft>
                <a:spcPts val="0"/>
              </a:spcAft>
              <a:buClr>
                <a:schemeClr val="dk1"/>
              </a:buClr>
              <a:buSzPts val="1100"/>
              <a:buNone/>
            </a:pPr>
            <a:r>
              <a:rPr b="1" lang="en-US" sz="1700">
                <a:highlight>
                  <a:srgbClr val="FFFFFF"/>
                </a:highlight>
              </a:rPr>
              <a:t>Income class-wise profit analysis</a:t>
            </a:r>
            <a:endParaRPr b="1" sz="1700">
              <a:highlight>
                <a:srgbClr val="FFFFFF"/>
              </a:highlight>
            </a:endParaRPr>
          </a:p>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91" name="Google Shape;191;p2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92" name="Google Shape;192;p25"/>
          <p:cNvSpPr txBox="1"/>
          <p:nvPr/>
        </p:nvSpPr>
        <p:spPr>
          <a:xfrm>
            <a:off x="121325" y="346375"/>
            <a:ext cx="11793600" cy="8634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4900">
                <a:solidFill>
                  <a:srgbClr val="FF6600"/>
                </a:solidFill>
                <a:latin typeface="Calibri"/>
                <a:ea typeface="Calibri"/>
                <a:cs typeface="Calibri"/>
                <a:sym typeface="Calibri"/>
              </a:rPr>
              <a:t>Correlation Analysis(Categorical vs Numerical)</a:t>
            </a:r>
            <a:endParaRPr sz="4900">
              <a:latin typeface="Calibri"/>
              <a:ea typeface="Calibri"/>
              <a:cs typeface="Calibri"/>
              <a:sym typeface="Calibri"/>
            </a:endParaRPr>
          </a:p>
        </p:txBody>
      </p:sp>
      <p:pic>
        <p:nvPicPr>
          <p:cNvPr id="193" name="Google Shape;193;p25"/>
          <p:cNvPicPr preferRelativeResize="0"/>
          <p:nvPr/>
        </p:nvPicPr>
        <p:blipFill rotWithShape="1">
          <a:blip r:embed="rId4">
            <a:alphaModFix/>
          </a:blip>
          <a:srcRect b="14254" l="18467" r="15626" t="41667"/>
          <a:stretch/>
        </p:blipFill>
        <p:spPr>
          <a:xfrm>
            <a:off x="762000" y="1956925"/>
            <a:ext cx="10373500" cy="3434225"/>
          </a:xfrm>
          <a:prstGeom prst="rect">
            <a:avLst/>
          </a:prstGeom>
          <a:noFill/>
          <a:ln>
            <a:noFill/>
          </a:ln>
        </p:spPr>
      </p:pic>
      <p:sp>
        <p:nvSpPr>
          <p:cNvPr id="194" name="Google Shape;194;p25"/>
          <p:cNvSpPr txBox="1"/>
          <p:nvPr/>
        </p:nvSpPr>
        <p:spPr>
          <a:xfrm>
            <a:off x="762000" y="5559125"/>
            <a:ext cx="91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Calibri"/>
                <a:ea typeface="Calibri"/>
                <a:cs typeface="Calibri"/>
                <a:sym typeface="Calibri"/>
              </a:rPr>
              <a:t>It can be seen that the Upper class produce much more profit, followed by the Middle class.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00" name="Google Shape;200;p26"/>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1100"/>
              </a:spcBef>
              <a:spcAft>
                <a:spcPts val="0"/>
              </a:spcAft>
              <a:buClr>
                <a:schemeClr val="dk1"/>
              </a:buClr>
              <a:buSzPts val="1100"/>
              <a:buNone/>
            </a:pPr>
            <a:r>
              <a:rPr b="1" lang="en-US" sz="2000">
                <a:highlight>
                  <a:srgbClr val="FFFFFF"/>
                </a:highlight>
              </a:rPr>
              <a:t>P</a:t>
            </a:r>
            <a:r>
              <a:rPr b="1" lang="en-US" sz="1700">
                <a:highlight>
                  <a:srgbClr val="FFFFFF"/>
                </a:highlight>
              </a:rPr>
              <a:t>rofit analysis by age</a:t>
            </a:r>
            <a:endParaRPr b="1" sz="1700">
              <a:highlight>
                <a:srgbClr val="FFFFFF"/>
              </a:highlight>
            </a:endParaRPr>
          </a:p>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01" name="Google Shape;201;p2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02" name="Google Shape;202;p26"/>
          <p:cNvSpPr txBox="1"/>
          <p:nvPr/>
        </p:nvSpPr>
        <p:spPr>
          <a:xfrm>
            <a:off x="294400" y="346375"/>
            <a:ext cx="11862900" cy="8634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4900">
                <a:solidFill>
                  <a:srgbClr val="FF6600"/>
                </a:solidFill>
                <a:latin typeface="Calibri"/>
                <a:ea typeface="Calibri"/>
                <a:cs typeface="Calibri"/>
                <a:sym typeface="Calibri"/>
              </a:rPr>
              <a:t>Correlation Analysis(Categorical vs Numerical)</a:t>
            </a:r>
            <a:endParaRPr sz="5000">
              <a:latin typeface="Calibri"/>
              <a:ea typeface="Calibri"/>
              <a:cs typeface="Calibri"/>
              <a:sym typeface="Calibri"/>
            </a:endParaRPr>
          </a:p>
        </p:txBody>
      </p:sp>
      <p:pic>
        <p:nvPicPr>
          <p:cNvPr id="203" name="Google Shape;203;p26"/>
          <p:cNvPicPr preferRelativeResize="0"/>
          <p:nvPr/>
        </p:nvPicPr>
        <p:blipFill rotWithShape="1">
          <a:blip r:embed="rId4">
            <a:alphaModFix/>
          </a:blip>
          <a:srcRect b="11851" l="18183" r="15621" t="44188"/>
          <a:stretch/>
        </p:blipFill>
        <p:spPr>
          <a:xfrm>
            <a:off x="796625" y="2093700"/>
            <a:ext cx="9610274" cy="3588399"/>
          </a:xfrm>
          <a:prstGeom prst="rect">
            <a:avLst/>
          </a:prstGeom>
          <a:noFill/>
          <a:ln>
            <a:noFill/>
          </a:ln>
        </p:spPr>
      </p:pic>
      <p:sp>
        <p:nvSpPr>
          <p:cNvPr id="204" name="Google Shape;204;p26"/>
          <p:cNvSpPr txBox="1"/>
          <p:nvPr/>
        </p:nvSpPr>
        <p:spPr>
          <a:xfrm>
            <a:off x="1125675" y="5628400"/>
            <a:ext cx="91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highlight>
                  <a:srgbClr val="FFFFFF"/>
                </a:highlight>
                <a:latin typeface="Calibri"/>
                <a:ea typeface="Calibri"/>
                <a:cs typeface="Calibri"/>
                <a:sym typeface="Calibri"/>
              </a:rPr>
              <a:t>The segment of customers from 23 to 40 years is the one that generates the most profit in both companies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10" name="Google Shape;210;p27"/>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11" name="Google Shape;211;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12" name="Google Shape;212;p27"/>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US" sz="5000">
                <a:solidFill>
                  <a:srgbClr val="FF6600"/>
                </a:solidFill>
                <a:latin typeface="Calibri"/>
                <a:ea typeface="Calibri"/>
                <a:cs typeface="Calibri"/>
                <a:sym typeface="Calibri"/>
              </a:rPr>
              <a:t>Contextual Analysis</a:t>
            </a:r>
            <a:endParaRPr sz="5000">
              <a:latin typeface="Calibri"/>
              <a:ea typeface="Calibri"/>
              <a:cs typeface="Calibri"/>
              <a:sym typeface="Calibri"/>
            </a:endParaRPr>
          </a:p>
        </p:txBody>
      </p:sp>
      <p:pic>
        <p:nvPicPr>
          <p:cNvPr id="213" name="Google Shape;213;p27"/>
          <p:cNvPicPr preferRelativeResize="0"/>
          <p:nvPr/>
        </p:nvPicPr>
        <p:blipFill rotWithShape="1">
          <a:blip r:embed="rId4">
            <a:alphaModFix/>
          </a:blip>
          <a:srcRect b="10083" l="18322" r="15482" t="43935"/>
          <a:stretch/>
        </p:blipFill>
        <p:spPr>
          <a:xfrm>
            <a:off x="956200" y="1454775"/>
            <a:ext cx="10110101" cy="3948474"/>
          </a:xfrm>
          <a:prstGeom prst="rect">
            <a:avLst/>
          </a:prstGeom>
          <a:noFill/>
          <a:ln>
            <a:noFill/>
          </a:ln>
        </p:spPr>
      </p:pic>
      <p:sp>
        <p:nvSpPr>
          <p:cNvPr id="214" name="Google Shape;214;p27"/>
          <p:cNvSpPr txBox="1"/>
          <p:nvPr/>
        </p:nvSpPr>
        <p:spPr>
          <a:xfrm>
            <a:off x="2666975" y="2303325"/>
            <a:ext cx="7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2016</a:t>
            </a:r>
            <a:endParaRPr>
              <a:latin typeface="Calibri"/>
              <a:ea typeface="Calibri"/>
              <a:cs typeface="Calibri"/>
              <a:sym typeface="Calibri"/>
            </a:endParaRPr>
          </a:p>
        </p:txBody>
      </p:sp>
      <p:sp>
        <p:nvSpPr>
          <p:cNvPr id="215" name="Google Shape;215;p27"/>
          <p:cNvSpPr txBox="1"/>
          <p:nvPr/>
        </p:nvSpPr>
        <p:spPr>
          <a:xfrm>
            <a:off x="5812125" y="2303325"/>
            <a:ext cx="81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2017</a:t>
            </a:r>
            <a:endParaRPr>
              <a:latin typeface="Calibri"/>
              <a:ea typeface="Calibri"/>
              <a:cs typeface="Calibri"/>
              <a:sym typeface="Calibri"/>
            </a:endParaRPr>
          </a:p>
        </p:txBody>
      </p:sp>
      <p:sp>
        <p:nvSpPr>
          <p:cNvPr id="216" name="Google Shape;216;p27"/>
          <p:cNvSpPr txBox="1"/>
          <p:nvPr/>
        </p:nvSpPr>
        <p:spPr>
          <a:xfrm>
            <a:off x="8797650" y="2303325"/>
            <a:ext cx="7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2018</a:t>
            </a:r>
            <a:endParaRPr>
              <a:latin typeface="Calibri"/>
              <a:ea typeface="Calibri"/>
              <a:cs typeface="Calibri"/>
              <a:sym typeface="Calibri"/>
            </a:endParaRPr>
          </a:p>
        </p:txBody>
      </p:sp>
      <p:sp>
        <p:nvSpPr>
          <p:cNvPr id="217" name="Google Shape;217;p27"/>
          <p:cNvSpPr txBox="1"/>
          <p:nvPr/>
        </p:nvSpPr>
        <p:spPr>
          <a:xfrm>
            <a:off x="956200" y="5403250"/>
            <a:ext cx="9715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It can be seen that the higher consumption of the service in both companies increases as the year progresses, with the month of December being stronger.</a:t>
            </a:r>
            <a:endParaRPr>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Company Yellow has more consumption of its service at each stage of the year.</a:t>
            </a:r>
            <a:endParaRPr>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23" name="Google Shape;223;p28"/>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24" name="Google Shape;224;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25" name="Google Shape;225;p28"/>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Contextual Analysis</a:t>
            </a:r>
            <a:endParaRPr sz="5000">
              <a:latin typeface="Calibri"/>
              <a:ea typeface="Calibri"/>
              <a:cs typeface="Calibri"/>
              <a:sym typeface="Calibri"/>
            </a:endParaRPr>
          </a:p>
        </p:txBody>
      </p:sp>
      <p:pic>
        <p:nvPicPr>
          <p:cNvPr id="226" name="Google Shape;226;p28"/>
          <p:cNvPicPr preferRelativeResize="0"/>
          <p:nvPr/>
        </p:nvPicPr>
        <p:blipFill rotWithShape="1">
          <a:blip r:embed="rId4">
            <a:alphaModFix/>
          </a:blip>
          <a:srcRect b="14481" l="18467" r="15764" t="39134"/>
          <a:stretch/>
        </p:blipFill>
        <p:spPr>
          <a:xfrm>
            <a:off x="744675" y="1610600"/>
            <a:ext cx="6494326" cy="2240450"/>
          </a:xfrm>
          <a:prstGeom prst="rect">
            <a:avLst/>
          </a:prstGeom>
          <a:noFill/>
          <a:ln>
            <a:noFill/>
          </a:ln>
        </p:spPr>
      </p:pic>
      <p:pic>
        <p:nvPicPr>
          <p:cNvPr id="227" name="Google Shape;227;p28"/>
          <p:cNvPicPr preferRelativeResize="0"/>
          <p:nvPr/>
        </p:nvPicPr>
        <p:blipFill rotWithShape="1">
          <a:blip r:embed="rId5">
            <a:alphaModFix/>
          </a:blip>
          <a:srcRect b="10083" l="18469" r="16472" t="43935"/>
          <a:stretch/>
        </p:blipFill>
        <p:spPr>
          <a:xfrm>
            <a:off x="891875" y="3851050"/>
            <a:ext cx="6199926" cy="2386800"/>
          </a:xfrm>
          <a:prstGeom prst="rect">
            <a:avLst/>
          </a:prstGeom>
          <a:noFill/>
          <a:ln>
            <a:noFill/>
          </a:ln>
        </p:spPr>
      </p:pic>
      <p:sp>
        <p:nvSpPr>
          <p:cNvPr id="228" name="Google Shape;228;p28"/>
          <p:cNvSpPr txBox="1"/>
          <p:nvPr/>
        </p:nvSpPr>
        <p:spPr>
          <a:xfrm>
            <a:off x="7516075" y="2719350"/>
            <a:ext cx="3688800" cy="247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100"/>
              </a:spcBef>
              <a:spcAft>
                <a:spcPts val="0"/>
              </a:spcAft>
              <a:buNone/>
            </a:pPr>
            <a:r>
              <a:rPr lang="en-US" sz="1600">
                <a:solidFill>
                  <a:schemeClr val="dk1"/>
                </a:solidFill>
                <a:highlight>
                  <a:srgbClr val="FFFFFF"/>
                </a:highlight>
                <a:latin typeface="Calibri"/>
                <a:ea typeface="Calibri"/>
                <a:cs typeface="Calibri"/>
                <a:sym typeface="Calibri"/>
              </a:rPr>
              <a:t>It can be seen that the highest consumption of the service occurs on weekends (especially Friday and Saturday) and that on weekdays consumption is minimal, this pattern is repeated every week throughout the year and both companies</a:t>
            </a:r>
            <a:endParaRPr sz="1600">
              <a:solidFill>
                <a:schemeClr val="dk1"/>
              </a:solidFill>
              <a:highlight>
                <a:srgbClr val="FFFFFF"/>
              </a:highlight>
              <a:latin typeface="Calibri"/>
              <a:ea typeface="Calibri"/>
              <a:cs typeface="Calibri"/>
              <a:sym typeface="Calibri"/>
            </a:endParaRPr>
          </a:p>
          <a:p>
            <a:pPr indent="0" lvl="0" marL="0" rtl="0" algn="l">
              <a:spcBef>
                <a:spcPts val="70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34" name="Google Shape;234;p29"/>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35" name="Google Shape;235;p2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36" name="Google Shape;236;p29"/>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Contextual Analysis</a:t>
            </a:r>
            <a:endParaRPr sz="5000">
              <a:latin typeface="Calibri"/>
              <a:ea typeface="Calibri"/>
              <a:cs typeface="Calibri"/>
              <a:sym typeface="Calibri"/>
            </a:endParaRPr>
          </a:p>
        </p:txBody>
      </p:sp>
      <p:pic>
        <p:nvPicPr>
          <p:cNvPr id="237" name="Google Shape;237;p29"/>
          <p:cNvPicPr preferRelativeResize="0"/>
          <p:nvPr/>
        </p:nvPicPr>
        <p:blipFill>
          <a:blip r:embed="rId4">
            <a:alphaModFix/>
          </a:blip>
          <a:stretch>
            <a:fillRect/>
          </a:stretch>
        </p:blipFill>
        <p:spPr>
          <a:xfrm>
            <a:off x="2548541" y="1478688"/>
            <a:ext cx="4312109" cy="2187088"/>
          </a:xfrm>
          <a:prstGeom prst="rect">
            <a:avLst/>
          </a:prstGeom>
          <a:noFill/>
          <a:ln>
            <a:noFill/>
          </a:ln>
        </p:spPr>
      </p:pic>
      <p:pic>
        <p:nvPicPr>
          <p:cNvPr id="238" name="Google Shape;238;p29"/>
          <p:cNvPicPr preferRelativeResize="0"/>
          <p:nvPr/>
        </p:nvPicPr>
        <p:blipFill rotWithShape="1">
          <a:blip r:embed="rId5">
            <a:alphaModFix/>
          </a:blip>
          <a:srcRect b="10080" l="18753" r="35224" t="39894"/>
          <a:stretch/>
        </p:blipFill>
        <p:spPr>
          <a:xfrm>
            <a:off x="242450" y="3741675"/>
            <a:ext cx="3965874" cy="2423526"/>
          </a:xfrm>
          <a:prstGeom prst="rect">
            <a:avLst/>
          </a:prstGeom>
          <a:noFill/>
          <a:ln>
            <a:noFill/>
          </a:ln>
        </p:spPr>
      </p:pic>
      <p:pic>
        <p:nvPicPr>
          <p:cNvPr id="239" name="Google Shape;239;p29"/>
          <p:cNvPicPr preferRelativeResize="0"/>
          <p:nvPr/>
        </p:nvPicPr>
        <p:blipFill rotWithShape="1">
          <a:blip r:embed="rId6">
            <a:alphaModFix/>
          </a:blip>
          <a:srcRect b="16144" l="22795" r="34944" t="34589"/>
          <a:stretch/>
        </p:blipFill>
        <p:spPr>
          <a:xfrm>
            <a:off x="4169875" y="3741675"/>
            <a:ext cx="3852250" cy="2382900"/>
          </a:xfrm>
          <a:prstGeom prst="rect">
            <a:avLst/>
          </a:prstGeom>
          <a:noFill/>
          <a:ln>
            <a:noFill/>
          </a:ln>
        </p:spPr>
      </p:pic>
      <p:pic>
        <p:nvPicPr>
          <p:cNvPr id="240" name="Google Shape;240;p29"/>
          <p:cNvPicPr preferRelativeResize="0"/>
          <p:nvPr/>
        </p:nvPicPr>
        <p:blipFill rotWithShape="1">
          <a:blip r:embed="rId7">
            <a:alphaModFix/>
          </a:blip>
          <a:srcRect b="13112" l="22527" r="34942" t="36608"/>
          <a:stretch/>
        </p:blipFill>
        <p:spPr>
          <a:xfrm>
            <a:off x="7981950" y="3765325"/>
            <a:ext cx="3811700" cy="2423526"/>
          </a:xfrm>
          <a:prstGeom prst="rect">
            <a:avLst/>
          </a:prstGeom>
          <a:noFill/>
          <a:ln>
            <a:noFill/>
          </a:ln>
        </p:spPr>
      </p:pic>
      <p:sp>
        <p:nvSpPr>
          <p:cNvPr id="241" name="Google Shape;241;p29"/>
          <p:cNvSpPr txBox="1"/>
          <p:nvPr/>
        </p:nvSpPr>
        <p:spPr>
          <a:xfrm>
            <a:off x="7153275" y="1601738"/>
            <a:ext cx="4410000" cy="1725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Total number of customers : 46104</a:t>
            </a:r>
            <a:endParaRPr>
              <a:solidFill>
                <a:schemeClr val="dk1"/>
              </a:solidFill>
              <a:highlight>
                <a:srgbClr val="FFFFFF"/>
              </a:highlight>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 total number of clients of company Yellow is slightly higher than that of company Pink, which means that many of the users of company Yellow also use company Pink.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The number of Yellow Cab customers is greater than the number of Pink Cab customers in each year.</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47" name="Google Shape;247;p30"/>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48" name="Google Shape;248;p3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49" name="Google Shape;249;p30"/>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Contextual Analysis</a:t>
            </a:r>
            <a:endParaRPr sz="5000">
              <a:latin typeface="Calibri"/>
              <a:ea typeface="Calibri"/>
              <a:cs typeface="Calibri"/>
              <a:sym typeface="Calibri"/>
            </a:endParaRPr>
          </a:p>
        </p:txBody>
      </p:sp>
      <p:pic>
        <p:nvPicPr>
          <p:cNvPr id="250" name="Google Shape;250;p30"/>
          <p:cNvPicPr preferRelativeResize="0"/>
          <p:nvPr/>
        </p:nvPicPr>
        <p:blipFill>
          <a:blip r:embed="rId4">
            <a:alphaModFix/>
          </a:blip>
          <a:stretch>
            <a:fillRect/>
          </a:stretch>
        </p:blipFill>
        <p:spPr>
          <a:xfrm>
            <a:off x="796625" y="1885750"/>
            <a:ext cx="8306448" cy="4213025"/>
          </a:xfrm>
          <a:prstGeom prst="rect">
            <a:avLst/>
          </a:prstGeom>
          <a:noFill/>
          <a:ln>
            <a:noFill/>
          </a:ln>
        </p:spPr>
      </p:pic>
      <p:sp>
        <p:nvSpPr>
          <p:cNvPr id="251" name="Google Shape;251;p30"/>
          <p:cNvSpPr txBox="1"/>
          <p:nvPr/>
        </p:nvSpPr>
        <p:spPr>
          <a:xfrm>
            <a:off x="9183750" y="3086100"/>
            <a:ext cx="2251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The number of male customers  is greater than the number of female clients, but this occurs in both companies</a:t>
            </a:r>
            <a:endParaRPr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57" name="Google Shape;257;p31"/>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58" name="Google Shape;258;p3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59" name="Google Shape;259;p31"/>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Contextual Analysis</a:t>
            </a:r>
            <a:endParaRPr sz="5000">
              <a:latin typeface="Calibri"/>
              <a:ea typeface="Calibri"/>
              <a:cs typeface="Calibri"/>
              <a:sym typeface="Calibri"/>
            </a:endParaRPr>
          </a:p>
        </p:txBody>
      </p:sp>
      <p:pic>
        <p:nvPicPr>
          <p:cNvPr id="260" name="Google Shape;260;p31"/>
          <p:cNvPicPr preferRelativeResize="0"/>
          <p:nvPr/>
        </p:nvPicPr>
        <p:blipFill>
          <a:blip r:embed="rId4">
            <a:alphaModFix/>
          </a:blip>
          <a:stretch>
            <a:fillRect/>
          </a:stretch>
        </p:blipFill>
        <p:spPr>
          <a:xfrm>
            <a:off x="343450" y="1610600"/>
            <a:ext cx="8729125" cy="4427425"/>
          </a:xfrm>
          <a:prstGeom prst="rect">
            <a:avLst/>
          </a:prstGeom>
          <a:noFill/>
          <a:ln>
            <a:noFill/>
          </a:ln>
        </p:spPr>
      </p:pic>
      <p:sp>
        <p:nvSpPr>
          <p:cNvPr id="261" name="Google Shape;261;p31"/>
          <p:cNvSpPr txBox="1"/>
          <p:nvPr/>
        </p:nvSpPr>
        <p:spPr>
          <a:xfrm>
            <a:off x="9481925" y="2534475"/>
            <a:ext cx="2072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Upper-class clients are the ones that consume the most of the service and both companies have a greater number of clients in this sector.</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3"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67" name="Google Shape;267;p32"/>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268" name="Google Shape;268;p3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69" name="Google Shape;269;p32"/>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Contextual Analysis</a:t>
            </a:r>
            <a:endParaRPr sz="5000">
              <a:latin typeface="Calibri"/>
              <a:ea typeface="Calibri"/>
              <a:cs typeface="Calibri"/>
              <a:sym typeface="Calibri"/>
            </a:endParaRPr>
          </a:p>
        </p:txBody>
      </p:sp>
      <p:pic>
        <p:nvPicPr>
          <p:cNvPr id="270" name="Google Shape;270;p32"/>
          <p:cNvPicPr preferRelativeResize="0"/>
          <p:nvPr/>
        </p:nvPicPr>
        <p:blipFill>
          <a:blip r:embed="rId4">
            <a:alphaModFix/>
          </a:blip>
          <a:stretch>
            <a:fillRect/>
          </a:stretch>
        </p:blipFill>
        <p:spPr>
          <a:xfrm>
            <a:off x="606129" y="1841842"/>
            <a:ext cx="8068125" cy="4092125"/>
          </a:xfrm>
          <a:prstGeom prst="rect">
            <a:avLst/>
          </a:prstGeom>
          <a:noFill/>
          <a:ln>
            <a:noFill/>
          </a:ln>
        </p:spPr>
      </p:pic>
      <p:sp>
        <p:nvSpPr>
          <p:cNvPr id="271" name="Google Shape;271;p32"/>
          <p:cNvSpPr txBox="1"/>
          <p:nvPr/>
        </p:nvSpPr>
        <p:spPr>
          <a:xfrm>
            <a:off x="9198675" y="2847550"/>
            <a:ext cx="2117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The group of clients from 23 to 40 years old is the one that most consumes the service and both companies have their largest number of clients in that group.</a:t>
            </a:r>
            <a:endParaRPr sz="1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277" name="Google Shape;277;p33"/>
          <p:cNvSpPr txBox="1"/>
          <p:nvPr>
            <p:ph idx="1" type="subTitle"/>
          </p:nvPr>
        </p:nvSpPr>
        <p:spPr>
          <a:xfrm>
            <a:off x="415650" y="1923675"/>
            <a:ext cx="11360700" cy="4554600"/>
          </a:xfrm>
          <a:prstGeom prst="rect">
            <a:avLst/>
          </a:prstGeom>
          <a:noFill/>
          <a:ln>
            <a:noFill/>
          </a:ln>
        </p:spPr>
        <p:txBody>
          <a:bodyPr anchorCtr="0" anchor="t" bIns="45700" lIns="91425" spcFirstLastPara="1" rIns="91425" wrap="square" tIns="45700">
            <a:normAutofit fontScale="25000" lnSpcReduction="20000"/>
          </a:bodyPr>
          <a:lstStyle/>
          <a:p>
            <a:pPr indent="-352578" lvl="0" marL="457200" rtl="0" algn="l">
              <a:lnSpc>
                <a:spcPct val="115000"/>
              </a:lnSpc>
              <a:spcBef>
                <a:spcPts val="1100"/>
              </a:spcBef>
              <a:spcAft>
                <a:spcPts val="0"/>
              </a:spcAft>
              <a:buSzPct val="100000"/>
              <a:buChar char="●"/>
            </a:pPr>
            <a:r>
              <a:rPr b="1" lang="en-US" sz="7809">
                <a:highlight>
                  <a:srgbClr val="FFFFFF"/>
                </a:highlight>
              </a:rPr>
              <a:t>Presence in big cities</a:t>
            </a:r>
            <a:r>
              <a:rPr lang="en-US" sz="7809">
                <a:highlight>
                  <a:srgbClr val="FFFFFF"/>
                </a:highlight>
              </a:rPr>
              <a:t> : Yellow Cab has a greater market share than Pink Cab in the largest cities in the United States(New York,Chicago,Los Angeles,etc).Therefore, it is already well positioned in these cities and has a large number of potential clients since these cities have a large population.</a:t>
            </a:r>
            <a:endParaRPr sz="7809">
              <a:highlight>
                <a:srgbClr val="FFFFFF"/>
              </a:highlight>
            </a:endParaRPr>
          </a:p>
          <a:p>
            <a:pPr indent="-352578" lvl="0" marL="457200" rtl="0" algn="l">
              <a:lnSpc>
                <a:spcPct val="115000"/>
              </a:lnSpc>
              <a:spcBef>
                <a:spcPts val="0"/>
              </a:spcBef>
              <a:spcAft>
                <a:spcPts val="0"/>
              </a:spcAft>
              <a:buSzPct val="100000"/>
              <a:buChar char="●"/>
            </a:pPr>
            <a:r>
              <a:rPr b="1" lang="en-US" sz="7809">
                <a:highlight>
                  <a:srgbClr val="FFFFFF"/>
                </a:highlight>
              </a:rPr>
              <a:t>Demand throughout the year</a:t>
            </a:r>
            <a:r>
              <a:rPr lang="en-US" sz="7809">
                <a:highlight>
                  <a:srgbClr val="FFFFFF"/>
                </a:highlight>
              </a:rPr>
              <a:t> :Yellow Cab has a greater demand for its service than Pink Cab at each time of the year and in each year(2016,2017,2018).</a:t>
            </a:r>
            <a:endParaRPr sz="7809">
              <a:highlight>
                <a:srgbClr val="FFFFFF"/>
              </a:highlight>
            </a:endParaRPr>
          </a:p>
          <a:p>
            <a:pPr indent="-352578" lvl="0" marL="457200" rtl="0" algn="l">
              <a:lnSpc>
                <a:spcPct val="115000"/>
              </a:lnSpc>
              <a:spcBef>
                <a:spcPts val="0"/>
              </a:spcBef>
              <a:spcAft>
                <a:spcPts val="0"/>
              </a:spcAft>
              <a:buSzPct val="100000"/>
              <a:buChar char="●"/>
            </a:pPr>
            <a:r>
              <a:rPr b="1" lang="en-US" sz="7809">
                <a:highlight>
                  <a:srgbClr val="FFFFFF"/>
                </a:highlight>
              </a:rPr>
              <a:t>Number of customers</a:t>
            </a:r>
            <a:r>
              <a:rPr lang="en-US" sz="7809">
                <a:highlight>
                  <a:srgbClr val="FFFFFF"/>
                </a:highlight>
              </a:rPr>
              <a:t>: Yellow Cab has a greater number of clients in general and year after year that has not changed much.</a:t>
            </a:r>
            <a:endParaRPr sz="7809">
              <a:highlight>
                <a:srgbClr val="FFFFFF"/>
              </a:highlight>
            </a:endParaRPr>
          </a:p>
          <a:p>
            <a:pPr indent="-352578" lvl="0" marL="457200" rtl="0" algn="l">
              <a:lnSpc>
                <a:spcPct val="115000"/>
              </a:lnSpc>
              <a:spcBef>
                <a:spcPts val="0"/>
              </a:spcBef>
              <a:spcAft>
                <a:spcPts val="0"/>
              </a:spcAft>
              <a:buSzPct val="100000"/>
              <a:buChar char="●"/>
            </a:pPr>
            <a:r>
              <a:rPr b="1" lang="en-US" sz="7809">
                <a:highlight>
                  <a:srgbClr val="FFFFFF"/>
                </a:highlight>
              </a:rPr>
              <a:t>Profit according to customer income</a:t>
            </a:r>
            <a:r>
              <a:rPr lang="en-US" sz="7809">
                <a:highlight>
                  <a:srgbClr val="FFFFFF"/>
                </a:highlight>
              </a:rPr>
              <a:t>: Both companies cover well the segment of clients with high income, which are the ones that generate the greatest profit, even so, Yellow Cab has more clients in that segment.</a:t>
            </a:r>
            <a:endParaRPr sz="7809">
              <a:highlight>
                <a:srgbClr val="FFFFFF"/>
              </a:highlight>
            </a:endParaRPr>
          </a:p>
          <a:p>
            <a:pPr indent="-352578" lvl="0" marL="457200" rtl="0" algn="l">
              <a:lnSpc>
                <a:spcPct val="115000"/>
              </a:lnSpc>
              <a:spcBef>
                <a:spcPts val="0"/>
              </a:spcBef>
              <a:spcAft>
                <a:spcPts val="0"/>
              </a:spcAft>
              <a:buSzPct val="100000"/>
              <a:buChar char="●"/>
            </a:pPr>
            <a:r>
              <a:rPr b="1" lang="en-US" sz="7809">
                <a:highlight>
                  <a:srgbClr val="FFFFFF"/>
                </a:highlight>
              </a:rPr>
              <a:t>Profit according to the age of the client</a:t>
            </a:r>
            <a:r>
              <a:rPr lang="en-US" sz="7809">
                <a:highlight>
                  <a:srgbClr val="FFFFFF"/>
                </a:highlight>
              </a:rPr>
              <a:t>: The segment of customers aged 23 to 40 years are the ones that generate the most profits, and specifically in this segment is where there is the most difference in favor of company Yellow Cab.</a:t>
            </a:r>
            <a:endParaRPr sz="7809">
              <a:highlight>
                <a:srgbClr val="FFFFFF"/>
              </a:highlight>
            </a:endParaRPr>
          </a:p>
          <a:p>
            <a:pPr indent="0" lvl="0" marL="0" rtl="0" algn="l">
              <a:lnSpc>
                <a:spcPct val="115000"/>
              </a:lnSpc>
              <a:spcBef>
                <a:spcPts val="1100"/>
              </a:spcBef>
              <a:spcAft>
                <a:spcPts val="0"/>
              </a:spcAft>
              <a:buClr>
                <a:schemeClr val="dk1"/>
              </a:buClr>
              <a:buSzPts val="275"/>
              <a:buNone/>
            </a:pPr>
            <a:r>
              <a:rPr b="1" lang="en-US" sz="7809">
                <a:highlight>
                  <a:srgbClr val="FFFFFF"/>
                </a:highlight>
              </a:rPr>
              <a:t>Based on all the findings mentioned above, the recommendation is to invest in the Yellow Cab company.</a:t>
            </a:r>
            <a:endParaRPr b="1" sz="7809">
              <a:highlight>
                <a:srgbClr val="FFFFFF"/>
              </a:highlight>
            </a:endParaRPr>
          </a:p>
          <a:p>
            <a:pPr indent="0" lvl="0" marL="190500" marR="190500" rtl="0" algn="l">
              <a:lnSpc>
                <a:spcPct val="100000"/>
              </a:lnSpc>
              <a:spcBef>
                <a:spcPts val="1000"/>
              </a:spcBef>
              <a:spcAft>
                <a:spcPts val="0"/>
              </a:spcAft>
              <a:buClr>
                <a:schemeClr val="dk1"/>
              </a:buClr>
              <a:buSzPts val="275"/>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275"/>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278" name="Google Shape;278;p3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79" name="Google Shape;279;p33"/>
          <p:cNvSpPr txBox="1"/>
          <p:nvPr/>
        </p:nvSpPr>
        <p:spPr>
          <a:xfrm>
            <a:off x="796625" y="346375"/>
            <a:ext cx="9535200" cy="6834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US" sz="3600">
                <a:solidFill>
                  <a:srgbClr val="FF6600"/>
                </a:solidFill>
                <a:latin typeface="Calibri"/>
                <a:ea typeface="Calibri"/>
                <a:cs typeface="Calibri"/>
                <a:sym typeface="Calibri"/>
              </a:rPr>
              <a:t>EDA Summary and Recommendations</a:t>
            </a:r>
            <a:endParaRPr sz="5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85" name="Google Shape;285;p3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86" name="Google Shape;286;p34"/>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98" name="Google Shape;98;p15"/>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fontScale="25000" lnSpcReduction="20000"/>
          </a:bodyPr>
          <a:lstStyle/>
          <a:p>
            <a:pPr indent="0" lvl="0" marL="0" marR="190500" rtl="0" algn="just">
              <a:lnSpc>
                <a:spcPct val="100000"/>
              </a:lnSpc>
              <a:spcBef>
                <a:spcPts val="1000"/>
              </a:spcBef>
              <a:spcAft>
                <a:spcPts val="0"/>
              </a:spcAft>
              <a:buClr>
                <a:schemeClr val="dk1"/>
              </a:buClr>
              <a:buSzPts val="275"/>
              <a:buFont typeface="Arial"/>
              <a:buNone/>
            </a:pPr>
            <a:r>
              <a:rPr b="1" lang="en-US" sz="5864">
                <a:highlight>
                  <a:srgbClr val="FFFFFF"/>
                </a:highlight>
              </a:rPr>
              <a:t>The Client</a:t>
            </a:r>
            <a:endParaRPr b="1" sz="5864">
              <a:highlight>
                <a:srgbClr val="FFFFFF"/>
              </a:highlight>
            </a:endParaRPr>
          </a:p>
          <a:p>
            <a:pPr indent="0" lvl="0" marL="0" rtl="0" algn="just">
              <a:lnSpc>
                <a:spcPct val="115000"/>
              </a:lnSpc>
              <a:spcBef>
                <a:spcPts val="1100"/>
              </a:spcBef>
              <a:spcAft>
                <a:spcPts val="0"/>
              </a:spcAft>
              <a:buClr>
                <a:schemeClr val="dk1"/>
              </a:buClr>
              <a:buSzPts val="275"/>
              <a:buFont typeface="Arial"/>
              <a:buNone/>
            </a:pPr>
            <a:r>
              <a:rPr lang="en-US" sz="5864">
                <a:highlight>
                  <a:srgbClr val="FFFFFF"/>
                </a:highligh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b="1" sz="5864">
              <a:highlight>
                <a:srgbClr val="FFFFFF"/>
              </a:highlight>
            </a:endParaRPr>
          </a:p>
          <a:p>
            <a:pPr indent="0" lvl="0" marL="0" marR="190500" rtl="0" algn="just">
              <a:lnSpc>
                <a:spcPct val="100000"/>
              </a:lnSpc>
              <a:spcBef>
                <a:spcPts val="2000"/>
              </a:spcBef>
              <a:spcAft>
                <a:spcPts val="0"/>
              </a:spcAft>
              <a:buClr>
                <a:schemeClr val="dk1"/>
              </a:buClr>
              <a:buSzPts val="275"/>
              <a:buFont typeface="Arial"/>
              <a:buNone/>
            </a:pPr>
            <a:r>
              <a:rPr b="1" lang="en-US" sz="5864">
                <a:highlight>
                  <a:srgbClr val="FFFFFF"/>
                </a:highlight>
              </a:rPr>
              <a:t>Problem Statement</a:t>
            </a:r>
            <a:endParaRPr b="1" sz="5864">
              <a:highlight>
                <a:srgbClr val="FFFFFF"/>
              </a:highlight>
            </a:endParaRPr>
          </a:p>
          <a:p>
            <a:pPr indent="0" lvl="0" marL="0" rtl="0" algn="just">
              <a:lnSpc>
                <a:spcPct val="115000"/>
              </a:lnSpc>
              <a:spcBef>
                <a:spcPts val="1100"/>
              </a:spcBef>
              <a:spcAft>
                <a:spcPts val="0"/>
              </a:spcAft>
              <a:buClr>
                <a:schemeClr val="dk1"/>
              </a:buClr>
              <a:buSzPts val="275"/>
              <a:buFont typeface="Arial"/>
              <a:buNone/>
            </a:pPr>
            <a:r>
              <a:rPr lang="en-US" sz="5864">
                <a:highlight>
                  <a:srgbClr val="FFFFFF"/>
                </a:highlight>
              </a:rPr>
              <a:t>There are two cab companies which XYZ wants to invest in, so they require actionable insights to help them identify the right company to make their investment</a:t>
            </a:r>
            <a:r>
              <a:rPr lang="en-US" sz="2555">
                <a:highlight>
                  <a:srgbClr val="FFFFFF"/>
                </a:highlight>
              </a:rPr>
              <a:t>.</a:t>
            </a:r>
            <a:endParaRPr sz="2555">
              <a:highlight>
                <a:srgbClr val="FFFFFF"/>
              </a:highlight>
            </a:endParaRPr>
          </a:p>
          <a:p>
            <a:pPr indent="0" lvl="0" marL="0" rtl="0" algn="just">
              <a:lnSpc>
                <a:spcPct val="115000"/>
              </a:lnSpc>
              <a:spcBef>
                <a:spcPts val="1100"/>
              </a:spcBef>
              <a:spcAft>
                <a:spcPts val="0"/>
              </a:spcAft>
              <a:buClr>
                <a:schemeClr val="dk1"/>
              </a:buClr>
              <a:buSzPts val="275"/>
              <a:buFont typeface="Arial"/>
              <a:buNone/>
            </a:pPr>
            <a:r>
              <a:rPr b="1" lang="en-US" sz="5829">
                <a:highlight>
                  <a:srgbClr val="FFFFFF"/>
                </a:highlight>
              </a:rPr>
              <a:t>Cab Companies:</a:t>
            </a:r>
            <a:endParaRPr b="1" sz="5829">
              <a:highlight>
                <a:srgbClr val="FFFFFF"/>
              </a:highlight>
            </a:endParaRPr>
          </a:p>
          <a:p>
            <a:pPr indent="-321148" lvl="0" marL="457200" rtl="0" algn="just">
              <a:lnSpc>
                <a:spcPct val="115000"/>
              </a:lnSpc>
              <a:spcBef>
                <a:spcPts val="1100"/>
              </a:spcBef>
              <a:spcAft>
                <a:spcPts val="0"/>
              </a:spcAft>
              <a:buSzPct val="100000"/>
              <a:buFont typeface="Calibri"/>
              <a:buChar char="-"/>
            </a:pPr>
            <a:r>
              <a:rPr lang="en-US" sz="5829">
                <a:highlight>
                  <a:srgbClr val="FFFFFF"/>
                </a:highlight>
              </a:rPr>
              <a:t>Yellow Cab</a:t>
            </a:r>
            <a:endParaRPr sz="5829">
              <a:highlight>
                <a:srgbClr val="FFFFFF"/>
              </a:highlight>
            </a:endParaRPr>
          </a:p>
          <a:p>
            <a:pPr indent="-321148" lvl="0" marL="457200" rtl="0" algn="just">
              <a:lnSpc>
                <a:spcPct val="115000"/>
              </a:lnSpc>
              <a:spcBef>
                <a:spcPts val="0"/>
              </a:spcBef>
              <a:spcAft>
                <a:spcPts val="0"/>
              </a:spcAft>
              <a:buSzPct val="100000"/>
              <a:buFont typeface="Calibri"/>
              <a:buChar char="-"/>
            </a:pPr>
            <a:r>
              <a:rPr lang="en-US" sz="5829">
                <a:highlight>
                  <a:srgbClr val="FFFFFF"/>
                </a:highlight>
              </a:rPr>
              <a:t>Pink Cab</a:t>
            </a:r>
            <a:endParaRPr sz="5829">
              <a:highlight>
                <a:srgbClr val="FFFFFF"/>
              </a:highlight>
            </a:endParaRPr>
          </a:p>
          <a:p>
            <a:pPr indent="0" lvl="0" marL="0" rtl="0" algn="just">
              <a:lnSpc>
                <a:spcPct val="115000"/>
              </a:lnSpc>
              <a:spcBef>
                <a:spcPts val="1100"/>
              </a:spcBef>
              <a:spcAft>
                <a:spcPts val="0"/>
              </a:spcAft>
              <a:buNone/>
            </a:pPr>
            <a:r>
              <a:rPr b="1" lang="en-US" sz="5829">
                <a:highlight>
                  <a:srgbClr val="FFFFFF"/>
                </a:highlight>
              </a:rPr>
              <a:t>Analysis:</a:t>
            </a:r>
            <a:endParaRPr b="1" sz="5829">
              <a:highlight>
                <a:srgbClr val="FFFFFF"/>
              </a:highlight>
            </a:endParaRPr>
          </a:p>
          <a:p>
            <a:pPr indent="0" lvl="0" marL="0" rtl="0" algn="just">
              <a:lnSpc>
                <a:spcPct val="115000"/>
              </a:lnSpc>
              <a:spcBef>
                <a:spcPts val="1100"/>
              </a:spcBef>
              <a:spcAft>
                <a:spcPts val="0"/>
              </a:spcAft>
              <a:buNone/>
            </a:pPr>
            <a:r>
              <a:rPr lang="en-US" sz="5829">
                <a:highlight>
                  <a:srgbClr val="FFFFFF"/>
                </a:highlight>
              </a:rPr>
              <a:t>EDA </a:t>
            </a:r>
            <a:endParaRPr sz="5829">
              <a:highlight>
                <a:srgbClr val="FFFFFF"/>
              </a:highlight>
            </a:endParaRPr>
          </a:p>
          <a:p>
            <a:pPr indent="-321148" lvl="0" marL="457200" rtl="0" algn="just">
              <a:lnSpc>
                <a:spcPct val="115000"/>
              </a:lnSpc>
              <a:spcBef>
                <a:spcPts val="1100"/>
              </a:spcBef>
              <a:spcAft>
                <a:spcPts val="0"/>
              </a:spcAft>
              <a:buSzPct val="100000"/>
              <a:buChar char="-"/>
            </a:pPr>
            <a:r>
              <a:rPr lang="en-US" sz="5829">
                <a:highlight>
                  <a:srgbClr val="FFFFFF"/>
                </a:highlight>
              </a:rPr>
              <a:t>Descriptive Analysis.</a:t>
            </a:r>
            <a:endParaRPr sz="5829">
              <a:highlight>
                <a:srgbClr val="FFFFFF"/>
              </a:highlight>
            </a:endParaRPr>
          </a:p>
          <a:p>
            <a:pPr indent="-321148" lvl="0" marL="457200" rtl="0" algn="just">
              <a:lnSpc>
                <a:spcPct val="115000"/>
              </a:lnSpc>
              <a:spcBef>
                <a:spcPts val="0"/>
              </a:spcBef>
              <a:spcAft>
                <a:spcPts val="0"/>
              </a:spcAft>
              <a:buSzPct val="100000"/>
              <a:buChar char="-"/>
            </a:pPr>
            <a:r>
              <a:rPr lang="en-US" sz="5829">
                <a:highlight>
                  <a:srgbClr val="FFFFFF"/>
                </a:highlight>
              </a:rPr>
              <a:t>Correlation Analysis.</a:t>
            </a:r>
            <a:endParaRPr sz="5829">
              <a:highlight>
                <a:srgbClr val="FFFFFF"/>
              </a:highlight>
            </a:endParaRPr>
          </a:p>
          <a:p>
            <a:pPr indent="-321148" lvl="0" marL="457200" rtl="0" algn="just">
              <a:lnSpc>
                <a:spcPct val="115000"/>
              </a:lnSpc>
              <a:spcBef>
                <a:spcPts val="0"/>
              </a:spcBef>
              <a:spcAft>
                <a:spcPts val="0"/>
              </a:spcAft>
              <a:buSzPct val="100000"/>
              <a:buChar char="-"/>
            </a:pPr>
            <a:r>
              <a:rPr lang="en-US" sz="5829">
                <a:highlight>
                  <a:srgbClr val="FFFFFF"/>
                </a:highlight>
              </a:rPr>
              <a:t>Contextual Analysis.</a:t>
            </a:r>
            <a:endParaRPr sz="5829">
              <a:highlight>
                <a:srgbClr val="FFFFFF"/>
              </a:highlight>
            </a:endParaRPr>
          </a:p>
          <a:p>
            <a:pPr indent="-321148" lvl="0" marL="457200" rtl="0" algn="just">
              <a:lnSpc>
                <a:spcPct val="115000"/>
              </a:lnSpc>
              <a:spcBef>
                <a:spcPts val="0"/>
              </a:spcBef>
              <a:spcAft>
                <a:spcPts val="0"/>
              </a:spcAft>
              <a:buSzPct val="100000"/>
              <a:buChar char="-"/>
            </a:pPr>
            <a:r>
              <a:rPr lang="en-US" sz="5829">
                <a:highlight>
                  <a:srgbClr val="FFFFFF"/>
                </a:highlight>
              </a:rPr>
              <a:t>Recommendations.</a:t>
            </a:r>
            <a:endParaRPr sz="5829">
              <a:highlight>
                <a:srgbClr val="FFFFFF"/>
              </a:highlight>
            </a:endParaRPr>
          </a:p>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00" name="Google Shape;100;p15"/>
          <p:cNvSpPr txBox="1"/>
          <p:nvPr/>
        </p:nvSpPr>
        <p:spPr>
          <a:xfrm>
            <a:off x="796625" y="346375"/>
            <a:ext cx="7290900" cy="8634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rgbClr val="FF6600"/>
              </a:buClr>
              <a:buSzPts val="2800"/>
              <a:buFont typeface="Arial"/>
              <a:buNone/>
            </a:pPr>
            <a:r>
              <a:rPr lang="en-US" sz="4900">
                <a:solidFill>
                  <a:srgbClr val="FF6600"/>
                </a:solidFill>
                <a:latin typeface="Calibri"/>
                <a:ea typeface="Calibri"/>
                <a:cs typeface="Calibri"/>
                <a:sym typeface="Calibri"/>
              </a:rPr>
              <a:t>Executive Summary</a:t>
            </a:r>
            <a:endParaRPr sz="5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06" name="Google Shape;106;p16"/>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fontScale="25000" lnSpcReduction="20000"/>
          </a:bodyPr>
          <a:lstStyle/>
          <a:p>
            <a:pPr indent="0" lvl="0" marL="190500" marR="190500" rtl="0" algn="just">
              <a:lnSpc>
                <a:spcPct val="100000"/>
              </a:lnSpc>
              <a:spcBef>
                <a:spcPts val="1000"/>
              </a:spcBef>
              <a:spcAft>
                <a:spcPts val="0"/>
              </a:spcAft>
              <a:buClr>
                <a:schemeClr val="dk1"/>
              </a:buClr>
              <a:buSzPts val="275"/>
              <a:buNone/>
            </a:pPr>
            <a:r>
              <a:rPr b="1" lang="en-US" sz="6000">
                <a:highlight>
                  <a:srgbClr val="FFFFFF"/>
                </a:highlight>
              </a:rPr>
              <a:t>Duplicate values</a:t>
            </a:r>
            <a:endParaRPr b="1"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6000">
                <a:highlight>
                  <a:srgbClr val="FFFFFF"/>
                </a:highlight>
              </a:rPr>
              <a:t>A record in the data set will be considered duplicate if there is a transaction with the same kilometers traveled, the same city, the same company and the same day.</a:t>
            </a:r>
            <a:endParaRPr sz="6000">
              <a:highlight>
                <a:srgbClr val="FFFFFF"/>
              </a:highlight>
            </a:endParaRPr>
          </a:p>
          <a:p>
            <a:pPr indent="0" lvl="0" marL="190500" marR="190500" rtl="0" algn="just">
              <a:lnSpc>
                <a:spcPct val="100000"/>
              </a:lnSpc>
              <a:spcBef>
                <a:spcPts val="1000"/>
              </a:spcBef>
              <a:spcAft>
                <a:spcPts val="0"/>
              </a:spcAft>
              <a:buClr>
                <a:schemeClr val="dk1"/>
              </a:buClr>
              <a:buSzPts val="275"/>
              <a:buNone/>
            </a:pPr>
            <a:r>
              <a:t/>
            </a:r>
            <a:endParaRPr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b="1" lang="en-US" sz="6000">
                <a:highlight>
                  <a:srgbClr val="FFFFFF"/>
                </a:highlight>
              </a:rPr>
              <a:t>Join tables</a:t>
            </a:r>
            <a:endParaRPr b="1"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6000">
                <a:highlight>
                  <a:srgbClr val="FFFFFF"/>
                </a:highlight>
              </a:rPr>
              <a:t>The table Cab_Data.csv will be joined with the table Customer_ID.csv by the table Transaction_ID.csv since the latter has the Transaction ID (from Cab_Data.csv) and Customer ID (from Customer_ID.csv) attributes, then the table City.csv will also join them.</a:t>
            </a:r>
            <a:endParaRPr sz="6000">
              <a:highlight>
                <a:srgbClr val="FFFFFF"/>
              </a:highlight>
            </a:endParaRPr>
          </a:p>
          <a:p>
            <a:pPr indent="0" lvl="0" marL="190500" marR="190500" rtl="0" algn="just">
              <a:lnSpc>
                <a:spcPct val="100000"/>
              </a:lnSpc>
              <a:spcBef>
                <a:spcPts val="1000"/>
              </a:spcBef>
              <a:spcAft>
                <a:spcPts val="0"/>
              </a:spcAft>
              <a:buClr>
                <a:schemeClr val="dk1"/>
              </a:buClr>
              <a:buSzPts val="275"/>
              <a:buNone/>
            </a:pPr>
            <a:r>
              <a:t/>
            </a:r>
            <a:endParaRPr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b="1" lang="en-US" sz="6000">
                <a:highlight>
                  <a:srgbClr val="FFFFFF"/>
                </a:highlight>
              </a:rPr>
              <a:t>Null values</a:t>
            </a:r>
            <a:endParaRPr b="1"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6000">
                <a:highlight>
                  <a:srgbClr val="FFFFFF"/>
                </a:highlight>
              </a:rPr>
              <a:t>The Empty values, NaN values and values like “?” will be treated as Null values</a:t>
            </a:r>
            <a:endParaRPr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6000">
                <a:highlight>
                  <a:srgbClr val="FFFFFF"/>
                </a:highlight>
              </a:rPr>
              <a:t>Fields with too many null values would be removed or filled according to the following:</a:t>
            </a:r>
            <a:endParaRPr sz="6000">
              <a:highlight>
                <a:srgbClr val="FFFFFF"/>
              </a:highlight>
            </a:endParaRPr>
          </a:p>
          <a:p>
            <a:pPr indent="-323850" lvl="0" marL="457200" marR="190500" rtl="0" algn="just">
              <a:lnSpc>
                <a:spcPct val="100000"/>
              </a:lnSpc>
              <a:spcBef>
                <a:spcPts val="1000"/>
              </a:spcBef>
              <a:spcAft>
                <a:spcPts val="0"/>
              </a:spcAft>
              <a:buSzPct val="100000"/>
              <a:buFont typeface="Calibri"/>
              <a:buChar char="●"/>
            </a:pPr>
            <a:r>
              <a:rPr lang="en-US" sz="6000">
                <a:highlight>
                  <a:srgbClr val="FFFFFF"/>
                </a:highlight>
              </a:rPr>
              <a:t>Fields like Age, Gender, Income, Company and Users would be filled because they have missing values that depends on their hypothetical values or depend on other attributes.</a:t>
            </a:r>
            <a:endParaRPr sz="6000">
              <a:highlight>
                <a:srgbClr val="FFFFFF"/>
              </a:highlight>
            </a:endParaRPr>
          </a:p>
          <a:p>
            <a:pPr indent="-323850" lvl="0" marL="457200" marR="190500" rtl="0" algn="just">
              <a:lnSpc>
                <a:spcPct val="100000"/>
              </a:lnSpc>
              <a:spcBef>
                <a:spcPts val="0"/>
              </a:spcBef>
              <a:spcAft>
                <a:spcPts val="0"/>
              </a:spcAft>
              <a:buSzPct val="100000"/>
              <a:buFont typeface="Calibri"/>
              <a:buChar char="●"/>
            </a:pPr>
            <a:r>
              <a:rPr lang="en-US" sz="6000">
                <a:highlight>
                  <a:srgbClr val="FFFFFF"/>
                </a:highlight>
              </a:rPr>
              <a:t>The rest of fields would be removed because they have missing values due to bad configuration, issues with data collection, or untraceable random reasons.</a:t>
            </a:r>
            <a:endParaRPr sz="6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6000">
                <a:highlight>
                  <a:srgbClr val="FFFFFF"/>
                </a:highlight>
              </a:rPr>
              <a:t>After cleaning at the field level, rows with null values would be removed.</a:t>
            </a:r>
            <a:endParaRPr sz="6000">
              <a:highlight>
                <a:srgbClr val="FFFFFF"/>
              </a:highlight>
            </a:endParaRPr>
          </a:p>
          <a:p>
            <a:pPr indent="0" lvl="0" marL="190500" marR="190500" rtl="0" algn="l">
              <a:lnSpc>
                <a:spcPct val="100000"/>
              </a:lnSpc>
              <a:spcBef>
                <a:spcPts val="1000"/>
              </a:spcBef>
              <a:spcAft>
                <a:spcPts val="0"/>
              </a:spcAft>
              <a:buClr>
                <a:schemeClr val="dk1"/>
              </a:buClr>
              <a:buSzPts val="275"/>
              <a:buNone/>
            </a:pPr>
            <a:r>
              <a:t/>
            </a:r>
            <a:endParaRPr sz="600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275"/>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107" name="Google Shape;107;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08" name="Google Shape;108;p16"/>
          <p:cNvSpPr txBox="1"/>
          <p:nvPr/>
        </p:nvSpPr>
        <p:spPr>
          <a:xfrm>
            <a:off x="705375" y="262800"/>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US" sz="5000">
                <a:solidFill>
                  <a:srgbClr val="FF6600"/>
                </a:solidFill>
                <a:latin typeface="Calibri"/>
                <a:ea typeface="Calibri"/>
                <a:cs typeface="Calibri"/>
                <a:sym typeface="Calibri"/>
              </a:rPr>
              <a:t>Approach and Assumptions</a:t>
            </a:r>
            <a:endParaRPr sz="5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14" name="Google Shape;114;p17"/>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fontScale="25000" lnSpcReduction="20000"/>
          </a:bodyPr>
          <a:lstStyle/>
          <a:p>
            <a:pPr indent="0" lvl="0" marL="190500" marR="190500" rtl="0" algn="just">
              <a:lnSpc>
                <a:spcPct val="100000"/>
              </a:lnSpc>
              <a:spcBef>
                <a:spcPts val="1000"/>
              </a:spcBef>
              <a:spcAft>
                <a:spcPts val="0"/>
              </a:spcAft>
              <a:buClr>
                <a:schemeClr val="dk1"/>
              </a:buClr>
              <a:buSzPts val="275"/>
              <a:buNone/>
            </a:pPr>
            <a:r>
              <a:t/>
            </a:r>
            <a:endParaRPr b="1" sz="8000">
              <a:highlight>
                <a:srgbClr val="FFFFFF"/>
              </a:highlight>
            </a:endParaRPr>
          </a:p>
          <a:p>
            <a:pPr indent="0" lvl="0" marL="190500" marR="190500" rtl="0" algn="just">
              <a:lnSpc>
                <a:spcPct val="100000"/>
              </a:lnSpc>
              <a:spcBef>
                <a:spcPts val="1000"/>
              </a:spcBef>
              <a:spcAft>
                <a:spcPts val="0"/>
              </a:spcAft>
              <a:buClr>
                <a:schemeClr val="dk1"/>
              </a:buClr>
              <a:buSzPts val="275"/>
              <a:buNone/>
            </a:pPr>
            <a:r>
              <a:rPr b="1" lang="en-US" sz="8000">
                <a:highlight>
                  <a:srgbClr val="FFFFFF"/>
                </a:highlight>
              </a:rPr>
              <a:t>Outlier detection</a:t>
            </a:r>
            <a:endParaRPr b="1" sz="8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8000">
                <a:highlight>
                  <a:srgbClr val="FFFFFF"/>
                </a:highlight>
              </a:rPr>
              <a:t>Outliers will be removed from numerical fields so that they don’t negatively affect the analysis.</a:t>
            </a:r>
            <a:endParaRPr sz="8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8000">
                <a:highlight>
                  <a:srgbClr val="FFFFFF"/>
                </a:highlight>
              </a:rPr>
              <a:t>A fixed threshold would be used for the Age, Population and Users attribute to avoid inconsistent data, then the IQR Score will be used to filter out the outliers in all attributes.</a:t>
            </a:r>
            <a:endParaRPr sz="8000">
              <a:highlight>
                <a:srgbClr val="FFFFFF"/>
              </a:highlight>
            </a:endParaRPr>
          </a:p>
          <a:p>
            <a:pPr indent="0" lvl="0" marL="0" marR="190500" rtl="0" algn="just">
              <a:lnSpc>
                <a:spcPct val="100000"/>
              </a:lnSpc>
              <a:spcBef>
                <a:spcPts val="1000"/>
              </a:spcBef>
              <a:spcAft>
                <a:spcPts val="0"/>
              </a:spcAft>
              <a:buClr>
                <a:schemeClr val="dk1"/>
              </a:buClr>
              <a:buSzPts val="275"/>
              <a:buNone/>
            </a:pPr>
            <a:r>
              <a:t/>
            </a:r>
            <a:endParaRPr sz="8000">
              <a:highlight>
                <a:srgbClr val="FFFFFF"/>
              </a:highlight>
            </a:endParaRPr>
          </a:p>
          <a:p>
            <a:pPr indent="0" lvl="0" marL="190500" marR="190500" rtl="0" algn="just">
              <a:lnSpc>
                <a:spcPct val="100000"/>
              </a:lnSpc>
              <a:spcBef>
                <a:spcPts val="1000"/>
              </a:spcBef>
              <a:spcAft>
                <a:spcPts val="0"/>
              </a:spcAft>
              <a:buClr>
                <a:schemeClr val="dk1"/>
              </a:buClr>
              <a:buSzPts val="275"/>
              <a:buNone/>
            </a:pPr>
            <a:r>
              <a:rPr b="1" lang="en-US" sz="8000">
                <a:highlight>
                  <a:srgbClr val="FFFFFF"/>
                </a:highlight>
              </a:rPr>
              <a:t>Data Transformation</a:t>
            </a:r>
            <a:endParaRPr b="1" sz="8000">
              <a:highlight>
                <a:srgbClr val="FFFFFF"/>
              </a:highlight>
            </a:endParaRPr>
          </a:p>
          <a:p>
            <a:pPr indent="0" lvl="0" marL="190500" marR="190500" rtl="0" algn="just">
              <a:lnSpc>
                <a:spcPct val="100000"/>
              </a:lnSpc>
              <a:spcBef>
                <a:spcPts val="1000"/>
              </a:spcBef>
              <a:spcAft>
                <a:spcPts val="0"/>
              </a:spcAft>
              <a:buClr>
                <a:schemeClr val="dk1"/>
              </a:buClr>
              <a:buSzPts val="275"/>
              <a:buNone/>
            </a:pPr>
            <a:r>
              <a:rPr lang="en-US" sz="8000">
                <a:highlight>
                  <a:srgbClr val="FFFFFF"/>
                </a:highlight>
              </a:rPr>
              <a:t>The field Date of Travel from the table Cab_Data.csv could be transformed to a more readable format for better understanding.</a:t>
            </a:r>
            <a:endParaRPr sz="8000">
              <a:highlight>
                <a:srgbClr val="FFFFFF"/>
              </a:highlight>
            </a:endParaRPr>
          </a:p>
          <a:p>
            <a:pPr indent="0" lvl="0" marL="190500" marR="190500" rtl="0" algn="l">
              <a:lnSpc>
                <a:spcPct val="100000"/>
              </a:lnSpc>
              <a:spcBef>
                <a:spcPts val="1000"/>
              </a:spcBef>
              <a:spcAft>
                <a:spcPts val="0"/>
              </a:spcAft>
              <a:buClr>
                <a:schemeClr val="dk1"/>
              </a:buClr>
              <a:buSzPts val="275"/>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275"/>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115" name="Google Shape;115;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16" name="Google Shape;116;p17"/>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Approach and Assumptions</a:t>
            </a:r>
            <a:endParaRPr sz="5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5000">
                <a:solidFill>
                  <a:srgbClr val="FF6600"/>
                </a:solidFill>
              </a:rPr>
              <a:t>Exploratory Data Analysis</a:t>
            </a:r>
            <a:endParaRPr b="1"/>
          </a:p>
        </p:txBody>
      </p:sp>
      <p:sp>
        <p:nvSpPr>
          <p:cNvPr id="122" name="Google Shape;122;p18"/>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3500">
                <a:solidFill>
                  <a:srgbClr val="FF6600"/>
                </a:solidFill>
              </a:rPr>
              <a:t> Descriptive Analysis</a:t>
            </a:r>
            <a:endParaRPr sz="3100"/>
          </a:p>
          <a:p>
            <a:pPr indent="0" lvl="0" marL="0" rtl="0" algn="just">
              <a:lnSpc>
                <a:spcPct val="90000"/>
              </a:lnSpc>
              <a:spcBef>
                <a:spcPts val="1000"/>
              </a:spcBef>
              <a:spcAft>
                <a:spcPts val="0"/>
              </a:spcAft>
              <a:buClr>
                <a:srgbClr val="FF6600"/>
              </a:buClr>
              <a:buSzPts val="2800"/>
              <a:buNone/>
            </a:pPr>
            <a:r>
              <a:rPr lang="en-US" sz="3500">
                <a:solidFill>
                  <a:srgbClr val="FF6600"/>
                </a:solidFill>
              </a:rPr>
              <a:t>        </a:t>
            </a:r>
            <a:endParaRPr sz="3500">
              <a:solidFill>
                <a:srgbClr val="FF6600"/>
              </a:solidFill>
            </a:endParaRPr>
          </a:p>
          <a:p>
            <a:pPr indent="0" lvl="0" marL="457200" rtl="0" algn="just">
              <a:lnSpc>
                <a:spcPct val="90000"/>
              </a:lnSpc>
              <a:spcBef>
                <a:spcPts val="1000"/>
              </a:spcBef>
              <a:spcAft>
                <a:spcPts val="0"/>
              </a:spcAft>
              <a:buClr>
                <a:srgbClr val="FF6600"/>
              </a:buClr>
              <a:buSzPts val="2800"/>
              <a:buNone/>
            </a:pPr>
            <a:r>
              <a:rPr lang="en-US" sz="3500">
                <a:solidFill>
                  <a:srgbClr val="FF6600"/>
                </a:solidFill>
              </a:rPr>
              <a:t>   Correlation Analysis</a:t>
            </a:r>
            <a:endParaRPr sz="3100"/>
          </a:p>
          <a:p>
            <a:pPr indent="0" lvl="0" marL="0" rtl="0" algn="just">
              <a:lnSpc>
                <a:spcPct val="90000"/>
              </a:lnSpc>
              <a:spcBef>
                <a:spcPts val="1000"/>
              </a:spcBef>
              <a:spcAft>
                <a:spcPts val="0"/>
              </a:spcAft>
              <a:buClr>
                <a:srgbClr val="FF6600"/>
              </a:buClr>
              <a:buSzPts val="2800"/>
              <a:buNone/>
            </a:pPr>
            <a:r>
              <a:rPr lang="en-US" sz="3500">
                <a:solidFill>
                  <a:srgbClr val="FF6600"/>
                </a:solidFill>
              </a:rPr>
              <a:t>        </a:t>
            </a:r>
            <a:endParaRPr sz="3500">
              <a:solidFill>
                <a:srgbClr val="FF6600"/>
              </a:solidFill>
            </a:endParaRPr>
          </a:p>
          <a:p>
            <a:pPr indent="457200" lvl="0" marL="0" rtl="0" algn="just">
              <a:lnSpc>
                <a:spcPct val="90000"/>
              </a:lnSpc>
              <a:spcBef>
                <a:spcPts val="1000"/>
              </a:spcBef>
              <a:spcAft>
                <a:spcPts val="0"/>
              </a:spcAft>
              <a:buClr>
                <a:srgbClr val="FF6600"/>
              </a:buClr>
              <a:buSzPts val="2800"/>
              <a:buNone/>
            </a:pPr>
            <a:r>
              <a:rPr lang="en-US" sz="3500">
                <a:solidFill>
                  <a:srgbClr val="FF6600"/>
                </a:solidFill>
              </a:rPr>
              <a:t>   Contextual Analysis</a:t>
            </a:r>
            <a:endParaRPr sz="3100"/>
          </a:p>
          <a:p>
            <a:pPr indent="0" lvl="0" marL="0" rtl="0" algn="just">
              <a:lnSpc>
                <a:spcPct val="90000"/>
              </a:lnSpc>
              <a:spcBef>
                <a:spcPts val="1000"/>
              </a:spcBef>
              <a:spcAft>
                <a:spcPts val="0"/>
              </a:spcAft>
              <a:buClr>
                <a:srgbClr val="FF6600"/>
              </a:buClr>
              <a:buSzPts val="2800"/>
              <a:buNone/>
            </a:pPr>
            <a:r>
              <a:rPr lang="en-US" sz="3500">
                <a:solidFill>
                  <a:srgbClr val="FF6600"/>
                </a:solidFill>
              </a:rPr>
              <a:t>         </a:t>
            </a:r>
            <a:endParaRPr sz="31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23" name="Google Shape;123;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29" name="Google Shape;129;p19"/>
          <p:cNvSpPr txBox="1"/>
          <p:nvPr>
            <p:ph idx="1" type="subTitle"/>
          </p:nvPr>
        </p:nvSpPr>
        <p:spPr>
          <a:xfrm>
            <a:off x="328600" y="2341150"/>
            <a:ext cx="3771300" cy="4397700"/>
          </a:xfrm>
          <a:prstGeom prst="rect">
            <a:avLst/>
          </a:prstGeom>
          <a:noFill/>
          <a:ln>
            <a:noFill/>
          </a:ln>
        </p:spPr>
        <p:txBody>
          <a:bodyPr anchorCtr="0" anchor="t" bIns="45700" lIns="91425" spcFirstLastPara="1" rIns="91425" wrap="square" tIns="45700">
            <a:normAutofit fontScale="55000" lnSpcReduction="20000"/>
          </a:bodyPr>
          <a:lstStyle/>
          <a:p>
            <a:pPr indent="0" lvl="0" marL="190500" marR="190500" rtl="0" algn="l">
              <a:lnSpc>
                <a:spcPct val="100000"/>
              </a:lnSpc>
              <a:spcBef>
                <a:spcPts val="1000"/>
              </a:spcBef>
              <a:spcAft>
                <a:spcPts val="0"/>
              </a:spcAft>
              <a:buClr>
                <a:schemeClr val="dk1"/>
              </a:buClr>
              <a:buSzPct val="41911"/>
              <a:buNone/>
            </a:pPr>
            <a:r>
              <a:rPr lang="en-US" sz="2624">
                <a:highlight>
                  <a:srgbClr val="FFFFFF"/>
                </a:highlight>
              </a:rPr>
              <a:t>There are four datasets :</a:t>
            </a:r>
            <a:endParaRPr sz="2624">
              <a:highlight>
                <a:srgbClr val="FFFFFF"/>
              </a:highlight>
            </a:endParaRPr>
          </a:p>
          <a:p>
            <a:pPr indent="-313651" lvl="0" marL="457200" rtl="0" algn="l">
              <a:lnSpc>
                <a:spcPct val="115000"/>
              </a:lnSpc>
              <a:spcBef>
                <a:spcPts val="900"/>
              </a:spcBef>
              <a:spcAft>
                <a:spcPts val="0"/>
              </a:spcAft>
              <a:buClr>
                <a:srgbClr val="2D3B45"/>
              </a:buClr>
              <a:buSzPct val="100000"/>
              <a:buChar char="●"/>
            </a:pPr>
            <a:r>
              <a:rPr b="1" lang="en-US" sz="2435">
                <a:solidFill>
                  <a:srgbClr val="2D3B45"/>
                </a:solidFill>
                <a:highlight>
                  <a:srgbClr val="FFFFFF"/>
                </a:highlight>
              </a:rPr>
              <a:t>Cab_Data.csv – </a:t>
            </a:r>
            <a:r>
              <a:rPr lang="en-US" sz="2435">
                <a:solidFill>
                  <a:srgbClr val="2D3B45"/>
                </a:solidFill>
                <a:highlight>
                  <a:srgbClr val="FFFFFF"/>
                </a:highlight>
              </a:rPr>
              <a:t>this file includes details of transaction for 2 cab companies</a:t>
            </a:r>
            <a:endParaRPr sz="2435">
              <a:solidFill>
                <a:srgbClr val="2D3B45"/>
              </a:solidFill>
              <a:highlight>
                <a:srgbClr val="FFFFFF"/>
              </a:highlight>
            </a:endParaRPr>
          </a:p>
          <a:p>
            <a:pPr indent="-313651" lvl="0" marL="457200" rtl="0" algn="l">
              <a:lnSpc>
                <a:spcPct val="115000"/>
              </a:lnSpc>
              <a:spcBef>
                <a:spcPts val="0"/>
              </a:spcBef>
              <a:spcAft>
                <a:spcPts val="0"/>
              </a:spcAft>
              <a:buClr>
                <a:srgbClr val="2D3B45"/>
              </a:buClr>
              <a:buSzPct val="100000"/>
              <a:buChar char="●"/>
            </a:pPr>
            <a:r>
              <a:rPr b="1" lang="en-US" sz="2435">
                <a:solidFill>
                  <a:srgbClr val="2D3B45"/>
                </a:solidFill>
                <a:highlight>
                  <a:srgbClr val="FFFFFF"/>
                </a:highlight>
              </a:rPr>
              <a:t>Customer_ID.csv</a:t>
            </a:r>
            <a:r>
              <a:rPr lang="en-US" sz="2435">
                <a:solidFill>
                  <a:srgbClr val="2D3B45"/>
                </a:solidFill>
                <a:highlight>
                  <a:srgbClr val="FFFFFF"/>
                </a:highlight>
              </a:rPr>
              <a:t> – this is a mapping table that contains a unique identifier which links the customer’s demographic details</a:t>
            </a:r>
            <a:endParaRPr sz="2435">
              <a:solidFill>
                <a:srgbClr val="2D3B45"/>
              </a:solidFill>
              <a:highlight>
                <a:srgbClr val="FFFFFF"/>
              </a:highlight>
            </a:endParaRPr>
          </a:p>
          <a:p>
            <a:pPr indent="-313651" lvl="0" marL="457200" rtl="0" algn="l">
              <a:lnSpc>
                <a:spcPct val="115000"/>
              </a:lnSpc>
              <a:spcBef>
                <a:spcPts val="0"/>
              </a:spcBef>
              <a:spcAft>
                <a:spcPts val="0"/>
              </a:spcAft>
              <a:buClr>
                <a:srgbClr val="2D3B45"/>
              </a:buClr>
              <a:buSzPct val="100000"/>
              <a:buChar char="●"/>
            </a:pPr>
            <a:r>
              <a:rPr b="1" lang="en-US" sz="2435">
                <a:solidFill>
                  <a:srgbClr val="2D3B45"/>
                </a:solidFill>
                <a:highlight>
                  <a:srgbClr val="FFFFFF"/>
                </a:highlight>
              </a:rPr>
              <a:t>Transaction_ID.csv – </a:t>
            </a:r>
            <a:r>
              <a:rPr lang="en-US" sz="2435">
                <a:solidFill>
                  <a:srgbClr val="2D3B45"/>
                </a:solidFill>
                <a:highlight>
                  <a:srgbClr val="FFFFFF"/>
                </a:highlight>
              </a:rPr>
              <a:t>this is a mapping table that contains transaction to customer mapping and payment mode</a:t>
            </a:r>
            <a:endParaRPr sz="2435">
              <a:solidFill>
                <a:srgbClr val="2D3B45"/>
              </a:solidFill>
              <a:highlight>
                <a:srgbClr val="FFFFFF"/>
              </a:highlight>
            </a:endParaRPr>
          </a:p>
          <a:p>
            <a:pPr indent="-313651" lvl="0" marL="457200" rtl="0" algn="l">
              <a:lnSpc>
                <a:spcPct val="115000"/>
              </a:lnSpc>
              <a:spcBef>
                <a:spcPts val="0"/>
              </a:spcBef>
              <a:spcAft>
                <a:spcPts val="0"/>
              </a:spcAft>
              <a:buClr>
                <a:srgbClr val="2D3B45"/>
              </a:buClr>
              <a:buSzPct val="100000"/>
              <a:buChar char="●"/>
            </a:pPr>
            <a:r>
              <a:rPr b="1" lang="en-US" sz="2435">
                <a:solidFill>
                  <a:srgbClr val="2D3B45"/>
                </a:solidFill>
                <a:highlight>
                  <a:srgbClr val="FFFFFF"/>
                </a:highlight>
              </a:rPr>
              <a:t>City.csv – </a:t>
            </a:r>
            <a:r>
              <a:rPr lang="en-US" sz="2435">
                <a:solidFill>
                  <a:srgbClr val="2D3B45"/>
                </a:solidFill>
                <a:highlight>
                  <a:srgbClr val="FFFFFF"/>
                </a:highlight>
              </a:rPr>
              <a:t>this file contains list of US cities, their population and number of cab users</a:t>
            </a:r>
            <a:endParaRPr sz="2435">
              <a:solidFill>
                <a:srgbClr val="2D3B45"/>
              </a:solidFill>
              <a:highlight>
                <a:srgbClr val="FFFFFF"/>
              </a:highlight>
            </a:endParaRPr>
          </a:p>
          <a:p>
            <a:pPr indent="0" lvl="0" marL="0" rtl="0" algn="just">
              <a:lnSpc>
                <a:spcPct val="115000"/>
              </a:lnSpc>
              <a:spcBef>
                <a:spcPts val="1100"/>
              </a:spcBef>
              <a:spcAft>
                <a:spcPts val="0"/>
              </a:spcAft>
              <a:buClr>
                <a:schemeClr val="dk1"/>
              </a:buClr>
              <a:buSzPct val="41393"/>
              <a:buNone/>
            </a:pPr>
            <a:r>
              <a:rPr lang="en-US" sz="2657">
                <a:highlight>
                  <a:srgbClr val="FFFFFF"/>
                </a:highlight>
              </a:rPr>
              <a:t>Location:  https://github.com/DataGlacier/DataSets</a:t>
            </a:r>
            <a:endParaRPr sz="2371">
              <a:highlight>
                <a:srgbClr val="FFFFFF"/>
              </a:highlight>
            </a:endParaRPr>
          </a:p>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ct val="1000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130" name="Google Shape;130;p1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31" name="Google Shape;131;p19"/>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US" sz="5000">
                <a:solidFill>
                  <a:srgbClr val="FF6600"/>
                </a:solidFill>
                <a:latin typeface="Calibri"/>
                <a:ea typeface="Calibri"/>
                <a:cs typeface="Calibri"/>
                <a:sym typeface="Calibri"/>
              </a:rPr>
              <a:t>Data</a:t>
            </a:r>
            <a:endParaRPr sz="5000">
              <a:latin typeface="Calibri"/>
              <a:ea typeface="Calibri"/>
              <a:cs typeface="Calibri"/>
              <a:sym typeface="Calibri"/>
            </a:endParaRPr>
          </a:p>
        </p:txBody>
      </p:sp>
      <p:pic>
        <p:nvPicPr>
          <p:cNvPr id="132" name="Google Shape;132;p19"/>
          <p:cNvPicPr preferRelativeResize="0"/>
          <p:nvPr/>
        </p:nvPicPr>
        <p:blipFill rotWithShape="1">
          <a:blip r:embed="rId4">
            <a:alphaModFix/>
          </a:blip>
          <a:srcRect b="6499" l="17853" r="28340" t="39559"/>
          <a:stretch/>
        </p:blipFill>
        <p:spPr>
          <a:xfrm>
            <a:off x="5262775" y="2121700"/>
            <a:ext cx="6664174" cy="3742074"/>
          </a:xfrm>
          <a:prstGeom prst="rect">
            <a:avLst/>
          </a:prstGeom>
          <a:noFill/>
          <a:ln>
            <a:noFill/>
          </a:ln>
        </p:spPr>
      </p:pic>
      <p:sp>
        <p:nvSpPr>
          <p:cNvPr id="133" name="Google Shape;133;p19"/>
          <p:cNvSpPr/>
          <p:nvPr/>
        </p:nvSpPr>
        <p:spPr>
          <a:xfrm>
            <a:off x="4427875" y="3473725"/>
            <a:ext cx="834900" cy="5667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39" name="Google Shape;139;p20"/>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40" name="Google Shape;140;p2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41" name="Google Shape;141;p20"/>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lang="en-US" sz="5000">
                <a:solidFill>
                  <a:srgbClr val="FF6600"/>
                </a:solidFill>
                <a:latin typeface="Calibri"/>
                <a:ea typeface="Calibri"/>
                <a:cs typeface="Calibri"/>
                <a:sym typeface="Calibri"/>
              </a:rPr>
              <a:t>Descriptive Analysis</a:t>
            </a:r>
            <a:endParaRPr sz="5000">
              <a:latin typeface="Calibri"/>
              <a:ea typeface="Calibri"/>
              <a:cs typeface="Calibri"/>
              <a:sym typeface="Calibri"/>
            </a:endParaRPr>
          </a:p>
        </p:txBody>
      </p:sp>
      <p:pic>
        <p:nvPicPr>
          <p:cNvPr id="142" name="Google Shape;142;p20"/>
          <p:cNvPicPr preferRelativeResize="0"/>
          <p:nvPr/>
        </p:nvPicPr>
        <p:blipFill rotWithShape="1">
          <a:blip r:embed="rId4">
            <a:alphaModFix/>
          </a:blip>
          <a:srcRect b="12861" l="15196" r="6106" t="47219"/>
          <a:stretch/>
        </p:blipFill>
        <p:spPr>
          <a:xfrm>
            <a:off x="519575" y="2130125"/>
            <a:ext cx="11360701" cy="365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0" y="0"/>
            <a:ext cx="12192000" cy="1402800"/>
          </a:xfrm>
          <a:prstGeom prst="rect">
            <a:avLst/>
          </a:prstGeom>
          <a:solidFill>
            <a:srgbClr val="3B3B3B"/>
          </a:solidFill>
          <a:ln>
            <a:noFill/>
          </a:ln>
        </p:spPr>
        <p:txBody>
          <a:bodyPr anchorCtr="0" anchor="t" bIns="45700" lIns="91425" spcFirstLastPara="1" rIns="91425" wrap="square" tIns="45700">
            <a:normAutofit fontScale="90000"/>
          </a:bodyPr>
          <a:lstStyle/>
          <a:p>
            <a:pPr indent="0" lvl="0" marL="0" rtl="0" algn="just">
              <a:spcBef>
                <a:spcPts val="1000"/>
              </a:spcBef>
              <a:spcAft>
                <a:spcPts val="0"/>
              </a:spcAft>
              <a:buNone/>
            </a:pPr>
            <a:r>
              <a:t/>
            </a:r>
            <a:endParaRPr sz="2800">
              <a:solidFill>
                <a:srgbClr val="FF6600"/>
              </a:solidFill>
            </a:endParaRPr>
          </a:p>
          <a:p>
            <a:pPr indent="0" lvl="0" marL="0" rtl="0" algn="just">
              <a:spcBef>
                <a:spcPts val="1000"/>
              </a:spcBef>
              <a:spcAft>
                <a:spcPts val="0"/>
              </a:spcAft>
              <a:buNone/>
            </a:pPr>
            <a:r>
              <a:t/>
            </a:r>
            <a:endParaRPr/>
          </a:p>
        </p:txBody>
      </p:sp>
      <p:sp>
        <p:nvSpPr>
          <p:cNvPr id="148" name="Google Shape;148;p21"/>
          <p:cNvSpPr txBox="1"/>
          <p:nvPr>
            <p:ph idx="1" type="subTitle"/>
          </p:nvPr>
        </p:nvSpPr>
        <p:spPr>
          <a:xfrm>
            <a:off x="432950" y="1610600"/>
            <a:ext cx="11360700" cy="4554600"/>
          </a:xfrm>
          <a:prstGeom prst="rect">
            <a:avLst/>
          </a:prstGeom>
          <a:noFill/>
          <a:ln>
            <a:noFill/>
          </a:ln>
        </p:spPr>
        <p:txBody>
          <a:bodyPr anchorCtr="0" anchor="t" bIns="45700" lIns="91425" spcFirstLastPara="1" rIns="91425" wrap="square" tIns="45700">
            <a:normAutofit lnSpcReduction="10000"/>
          </a:bodyPr>
          <a:lstStyle/>
          <a:p>
            <a:pPr indent="0" lvl="0" marL="190500" marR="190500" rtl="0" algn="l">
              <a:lnSpc>
                <a:spcPct val="100000"/>
              </a:lnSpc>
              <a:spcBef>
                <a:spcPts val="1000"/>
              </a:spcBef>
              <a:spcAft>
                <a:spcPts val="0"/>
              </a:spcAft>
              <a:buClr>
                <a:schemeClr val="dk1"/>
              </a:buClr>
              <a:buSzPts val="1100"/>
              <a:buNone/>
            </a:pPr>
            <a:r>
              <a:t/>
            </a:r>
            <a:endParaRPr b="1" sz="8081">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None/>
            </a:pPr>
            <a:r>
              <a:t/>
            </a:r>
            <a:endParaRPr sz="4773">
              <a:highlight>
                <a:srgbClr val="FFFFFF"/>
              </a:highlight>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49" name="Google Shape;149;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50" name="Google Shape;150;p21"/>
          <p:cNvSpPr txBox="1"/>
          <p:nvPr/>
        </p:nvSpPr>
        <p:spPr>
          <a:xfrm>
            <a:off x="796625" y="346375"/>
            <a:ext cx="7290900" cy="877200"/>
          </a:xfrm>
          <a:prstGeom prst="rect">
            <a:avLst/>
          </a:prstGeom>
          <a:solidFill>
            <a:srgbClr val="3B3B3B"/>
          </a:solid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Clr>
                <a:schemeClr val="dk1"/>
              </a:buClr>
              <a:buSzPts val="1100"/>
              <a:buFont typeface="Arial"/>
              <a:buNone/>
            </a:pPr>
            <a:r>
              <a:rPr lang="en-US" sz="5000">
                <a:solidFill>
                  <a:srgbClr val="FF6600"/>
                </a:solidFill>
                <a:latin typeface="Calibri"/>
                <a:ea typeface="Calibri"/>
                <a:cs typeface="Calibri"/>
                <a:sym typeface="Calibri"/>
              </a:rPr>
              <a:t>Descriptive Analysis</a:t>
            </a:r>
            <a:endParaRPr sz="5000">
              <a:latin typeface="Calibri"/>
              <a:ea typeface="Calibri"/>
              <a:cs typeface="Calibri"/>
              <a:sym typeface="Calibri"/>
            </a:endParaRPr>
          </a:p>
        </p:txBody>
      </p:sp>
      <p:pic>
        <p:nvPicPr>
          <p:cNvPr id="151" name="Google Shape;151;p21"/>
          <p:cNvPicPr preferRelativeResize="0"/>
          <p:nvPr/>
        </p:nvPicPr>
        <p:blipFill rotWithShape="1">
          <a:blip r:embed="rId4">
            <a:alphaModFix/>
          </a:blip>
          <a:srcRect b="2758" l="18040" r="33095" t="36355"/>
          <a:stretch/>
        </p:blipFill>
        <p:spPr>
          <a:xfrm>
            <a:off x="6667500" y="3152225"/>
            <a:ext cx="4727825" cy="3312175"/>
          </a:xfrm>
          <a:prstGeom prst="rect">
            <a:avLst/>
          </a:prstGeom>
          <a:noFill/>
          <a:ln>
            <a:noFill/>
          </a:ln>
        </p:spPr>
      </p:pic>
      <p:pic>
        <p:nvPicPr>
          <p:cNvPr id="152" name="Google Shape;152;p21"/>
          <p:cNvPicPr preferRelativeResize="0"/>
          <p:nvPr/>
        </p:nvPicPr>
        <p:blipFill rotWithShape="1">
          <a:blip r:embed="rId5">
            <a:alphaModFix/>
          </a:blip>
          <a:srcRect b="1238" l="17615" r="33520" t="31809"/>
          <a:stretch/>
        </p:blipFill>
        <p:spPr>
          <a:xfrm>
            <a:off x="432950" y="1593250"/>
            <a:ext cx="5957474" cy="4589299"/>
          </a:xfrm>
          <a:prstGeom prst="rect">
            <a:avLst/>
          </a:prstGeom>
          <a:noFill/>
          <a:ln>
            <a:noFill/>
          </a:ln>
        </p:spPr>
      </p:pic>
      <p:sp>
        <p:nvSpPr>
          <p:cNvPr id="153" name="Google Shape;153;p21"/>
          <p:cNvSpPr txBox="1"/>
          <p:nvPr/>
        </p:nvSpPr>
        <p:spPr>
          <a:xfrm>
            <a:off x="6993063" y="1533525"/>
            <a:ext cx="4076700" cy="1879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It can be seen that the number of total transactions in Yellow Cab is much larger than Pink Cab</a:t>
            </a:r>
            <a:endParaRPr>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highlight>
                  <a:srgbClr val="FFFFFF"/>
                </a:highlight>
                <a:latin typeface="Calibri"/>
                <a:ea typeface="Calibri"/>
                <a:cs typeface="Calibri"/>
                <a:sym typeface="Calibri"/>
              </a:rPr>
              <a:t>There is a greater number of transactions in cities like New York, Chicago, Los Angeles, Washington DC and Boston.</a:t>
            </a:r>
            <a:endParaRPr>
              <a:solidFill>
                <a:schemeClr val="dk1"/>
              </a:solidFill>
              <a:highlight>
                <a:srgbClr val="FFFFFF"/>
              </a:highlight>
              <a:latin typeface="Calibri"/>
              <a:ea typeface="Calibri"/>
              <a:cs typeface="Calibri"/>
              <a:sym typeface="Calibri"/>
            </a:endParaRPr>
          </a:p>
          <a:p>
            <a:pPr indent="0" lvl="0" marL="0" rtl="0" algn="l">
              <a:spcBef>
                <a:spcPts val="70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