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5dcb953d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5dcb953d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51600a4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51600a4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51c76327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51c76327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51c76327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51c76327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51c763274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51c763274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1c763274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1c763274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33712c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33712c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Vedere nel file di testo che Sara ha mandato sul gruppo per considerazioni aggiuntive.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 voce si può aggiungere che, con i dataset di prova che possediamo, non si vede una significativa diminuzione del tempo di esecuzione, se aumentiamo la tolleranza. Si vede che il trend è quello che: tolleranza maggiore → tempo esecuzione minore, ma bisognerebbe confermarlo provandolo su delle mesh più grandi.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586a8080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586a808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51600a4c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51600a4c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51600a4c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51600a4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49ba52ba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49ba52ba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Cose che potrebbe servire segnalare: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L’id del point, edge e triangle corrisponde alla loro posizione all’interno del vettore points, edges, triangles.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Booleani dentro alle struct Edge, Triangle.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Booleano dentro Point perchè alcuni punti non sono veramente dentro al dataset.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Memorizzazione degli idTriangles dentro agli Edge.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49ba52ba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49ba52ba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51600a4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51600a4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51600a4c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51600a4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Osservare che nel nostro programma: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momento della creazione di un triangolo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/>
              <a:t>momento della sua aggiunta all’interno dei triagoli della mesh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sono momenti separati, in modo da non aggiungere triangoli degeneri nella mesh.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51600a4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51600a4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Osservare che la funziona che verifica Delaunay, se esegue il flip, risistema da sola i triangoli all’interno della mesh: disattiva i due triangoli vecchi, crea e aggiunge i nuovi triangoli flippati all’interno della mesh.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51600a4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51600a4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51600a4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51600a4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5dcb953d4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5dcb953d4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2" name="Google Shape;72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8" name="Google Shape;38;p4"/>
          <p:cNvPicPr preferRelativeResize="0"/>
          <p:nvPr/>
        </p:nvPicPr>
        <p:blipFill rotWithShape="1">
          <a:blip r:embed="rId2">
            <a:alphaModFix/>
          </a:blip>
          <a:srcRect b="20446" l="7040" r="50395" t="19819"/>
          <a:stretch/>
        </p:blipFill>
        <p:spPr>
          <a:xfrm>
            <a:off x="8145300" y="3906925"/>
            <a:ext cx="998700" cy="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3" name="Google Shape;53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hyperlink" Target="https://github.com/samuelebocco27/Progetto_PC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github.com/samuelebocco27/Progetto_PCS/blob/main/Projects/Delaunay/DocumentazioneDelaunay.md" TargetMode="External"/><Relationship Id="rId5" Type="http://schemas.openxmlformats.org/officeDocument/2006/relationships/hyperlink" Target="https://github.com/samuelebocco27/Progetto_PCS/blob/main/Projects/Delaunay/Diagramma%20PlantUML.p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238900" y="62825"/>
            <a:ext cx="63525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480"/>
              <a:t>PROGRAMMAZIONE E CALCOLO SCIENTIFICO</a:t>
            </a:r>
            <a:endParaRPr sz="14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522600" y="1530263"/>
            <a:ext cx="53583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it" sz="3500"/>
              <a:t>PROGETTO: DELAUNAY</a:t>
            </a:r>
            <a:endParaRPr b="1" sz="4642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18765" l="3702" r="4646" t="11240"/>
          <a:stretch/>
        </p:blipFill>
        <p:spPr>
          <a:xfrm>
            <a:off x="7567075" y="4292350"/>
            <a:ext cx="1576924" cy="85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7609" l="0" r="0" t="-7610"/>
          <a:stretch/>
        </p:blipFill>
        <p:spPr>
          <a:xfrm>
            <a:off x="154125" y="1530275"/>
            <a:ext cx="2117199" cy="21171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522600" y="3492163"/>
            <a:ext cx="3492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Annalisa Belloni	s281526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Samuele Bocco	s283197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Sara Bonino	s282836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522600" y="2406688"/>
            <a:ext cx="56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Struttura e descrizione dell’algoritmo e del costo computazionale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975675" y="4670050"/>
            <a:ext cx="25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Link</a:t>
            </a: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al repository di GitHub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296725" y="153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Regressione quadratica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6013"/>
            <a:ext cx="8839200" cy="349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44"/>
              <a:t>Una prima versione del nostro algoritmo</a:t>
            </a:r>
            <a:endParaRPr b="1" sz="2444"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135450" y="12939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it"/>
              <a:t>Ricerca del </a:t>
            </a:r>
            <a:r>
              <a:rPr lang="it">
                <a:solidFill>
                  <a:schemeClr val="accent4"/>
                </a:solidFill>
              </a:rPr>
              <a:t>triangolo di area massima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it"/>
              <a:t>Creazione di uno </a:t>
            </a:r>
            <a:r>
              <a:rPr lang="it">
                <a:solidFill>
                  <a:schemeClr val="accent4"/>
                </a:solidFill>
              </a:rPr>
              <a:t>pseudo-ConvexHull</a:t>
            </a:r>
            <a:r>
              <a:rPr lang="it"/>
              <a:t>, ottenuto “estendendo” il triangolo di area massima.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arenR"/>
            </a:pPr>
            <a:r>
              <a:rPr lang="it">
                <a:solidFill>
                  <a:schemeClr val="accent4"/>
                </a:solidFill>
              </a:rPr>
              <a:t>Inserimento </a:t>
            </a:r>
            <a:r>
              <a:rPr lang="it"/>
              <a:t>dei punti non ancora visitati all’interno della mesh,</a:t>
            </a:r>
            <a:r>
              <a:rPr lang="it">
                <a:solidFill>
                  <a:schemeClr val="accent4"/>
                </a:solidFill>
              </a:rPr>
              <a:t> verificando l</a:t>
            </a:r>
            <a:r>
              <a:rPr lang="it"/>
              <a:t>a condizione di </a:t>
            </a:r>
            <a:r>
              <a:rPr lang="it">
                <a:solidFill>
                  <a:schemeClr val="accent4"/>
                </a:solidFill>
              </a:rPr>
              <a:t>Delaunay</a:t>
            </a:r>
            <a:r>
              <a:rPr lang="it"/>
              <a:t>:</a:t>
            </a:r>
            <a:br>
              <a:rPr lang="it">
                <a:solidFill>
                  <a:schemeClr val="accent4"/>
                </a:solidFill>
              </a:rPr>
            </a:br>
            <a:r>
              <a:rPr lang="it"/>
              <a:t>se il punto è </a:t>
            </a:r>
            <a:r>
              <a:rPr lang="it">
                <a:solidFill>
                  <a:schemeClr val="accent4"/>
                </a:solidFill>
              </a:rPr>
              <a:t>interno</a:t>
            </a:r>
            <a:r>
              <a:rPr lang="it"/>
              <a:t> allo pseudo-ConvexHull → GenerateMesh()</a:t>
            </a:r>
            <a:br>
              <a:rPr lang="it"/>
            </a:br>
            <a:r>
              <a:rPr lang="it"/>
              <a:t>se il punto è </a:t>
            </a:r>
            <a:r>
              <a:rPr lang="it">
                <a:solidFill>
                  <a:schemeClr val="accent4"/>
                </a:solidFill>
              </a:rPr>
              <a:t>esterno</a:t>
            </a:r>
            <a:r>
              <a:rPr lang="it"/>
              <a:t> allo pseudo-ConvexHull → GestionePuntoEsterno().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265500" y="319025"/>
            <a:ext cx="4045200" cy="21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GetMaxAreaTriangle( ) </a:t>
            </a:r>
            <a:endParaRPr sz="3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e pseudo-ConvexHull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</p:txBody>
      </p:sp>
      <p:sp>
        <p:nvSpPr>
          <p:cNvPr id="165" name="Google Shape;165;p24"/>
          <p:cNvSpPr txBox="1"/>
          <p:nvPr>
            <p:ph idx="2" type="body"/>
          </p:nvPr>
        </p:nvSpPr>
        <p:spPr>
          <a:xfrm>
            <a:off x="487455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it" sz="2400"/>
              <a:t>Ricerca di MaxAreaTriangle. Algoritmo ricorsivo, che sfrutta il paradigma “divide et impera”. 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it" sz="2400"/>
              <a:t>Una volta trovati i punti più estremi nelle quattro direzioni cardinali, se diversi dai vertici di MaxAreaTriangle, questi si aggiungono alla mesh tramite la funzione GestionePuntoEsterno( ).</a:t>
            </a:r>
            <a:br>
              <a:rPr lang="it" sz="2400"/>
            </a:br>
            <a:r>
              <a:rPr lang="it" sz="2400"/>
              <a:t>I punti di bordo della mesh costituiscono lo pseudo-ConvexHull ricercato.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265500" y="2093725"/>
            <a:ext cx="4814100" cy="26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2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59"/>
              <a:buChar char="●"/>
            </a:pPr>
            <a:r>
              <a:rPr lang="it" sz="1758">
                <a:solidFill>
                  <a:srgbClr val="1F2328"/>
                </a:solidFill>
              </a:rPr>
              <a:t>Costo computazionale di </a:t>
            </a:r>
            <a:r>
              <a:rPr i="1" lang="it" sz="1758">
                <a:solidFill>
                  <a:srgbClr val="1F2328"/>
                </a:solidFill>
              </a:rPr>
              <a:t>GetMaxAreaTriangle( )</a:t>
            </a:r>
            <a:r>
              <a:rPr lang="it" sz="1758">
                <a:solidFill>
                  <a:srgbClr val="1F2328"/>
                </a:solidFill>
              </a:rPr>
              <a:t>:</a:t>
            </a:r>
            <a:r>
              <a:rPr lang="it" sz="1758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 O(n*log(n))</a:t>
            </a:r>
            <a:endParaRPr sz="1758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481">
                <a:solidFill>
                  <a:srgbClr val="1F2328"/>
                </a:solidFill>
              </a:rPr>
              <a:t>	Applicando il </a:t>
            </a:r>
            <a:r>
              <a:rPr lang="it" sz="1481" u="sng">
                <a:solidFill>
                  <a:srgbClr val="1F2328"/>
                </a:solidFill>
              </a:rPr>
              <a:t>Teorema delle Ricorrenze</a:t>
            </a:r>
            <a:r>
              <a:rPr lang="it" sz="1481">
                <a:solidFill>
                  <a:srgbClr val="1F2328"/>
                </a:solidFill>
              </a:rPr>
              <a:t>,</a:t>
            </a:r>
            <a:br>
              <a:rPr lang="it" sz="1481">
                <a:solidFill>
                  <a:srgbClr val="1F2328"/>
                </a:solidFill>
              </a:rPr>
            </a:br>
            <a:r>
              <a:rPr lang="it" sz="1481">
                <a:solidFill>
                  <a:srgbClr val="1F2328"/>
                </a:solidFill>
              </a:rPr>
              <a:t>	con alpha = beta = 2, f(n) = n.</a:t>
            </a:r>
            <a:endParaRPr sz="1481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81">
              <a:solidFill>
                <a:srgbClr val="1F2328"/>
              </a:solidFill>
            </a:endParaRPr>
          </a:p>
          <a:p>
            <a:pPr indent="-34028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59"/>
              <a:buChar char="●"/>
            </a:pPr>
            <a:r>
              <a:rPr lang="it" sz="1758">
                <a:solidFill>
                  <a:srgbClr val="1F2328"/>
                </a:solidFill>
              </a:rPr>
              <a:t>Costo computazionale di </a:t>
            </a:r>
            <a:r>
              <a:rPr i="1" lang="it" sz="1758">
                <a:solidFill>
                  <a:srgbClr val="1F2328"/>
                </a:solidFill>
              </a:rPr>
              <a:t>FindPointsEstremi( )</a:t>
            </a:r>
            <a:r>
              <a:rPr lang="it" sz="1758">
                <a:solidFill>
                  <a:srgbClr val="1F2328"/>
                </a:solidFill>
              </a:rPr>
              <a:t> +  </a:t>
            </a:r>
            <a:endParaRPr sz="1758">
              <a:solidFill>
                <a:srgbClr val="1F2328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758">
                <a:solidFill>
                  <a:srgbClr val="1F2328"/>
                </a:solidFill>
              </a:rPr>
              <a:t>AddCardinalPoints( )</a:t>
            </a:r>
            <a:r>
              <a:rPr lang="it" sz="1758">
                <a:solidFill>
                  <a:srgbClr val="1F2328"/>
                </a:solidFill>
              </a:rPr>
              <a:t>: </a:t>
            </a:r>
            <a:r>
              <a:rPr lang="it" sz="1758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 sz="1481">
              <a:solidFill>
                <a:srgbClr val="1F2328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249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 GestionePuntoEsterno( ) - parte I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93400" y="745400"/>
            <a:ext cx="8520600" cy="42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457200" lvl="0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if newPoint è esterno a tutti i triangoli già inseriti nella mesh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si cercano i punti di bordo che possono essere collegati con newPoint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si calcolano tutte le coppie ammissibili di punti di bordo, collegabili a newPoint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for coppia di punti ammissibili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	creo hypotheticTriangle che ha per vertici newPoint e i due punti della coppia 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	</a:t>
            </a:r>
            <a:r>
              <a:rPr lang="it" sz="6800">
                <a:solidFill>
                  <a:srgbClr val="32D278"/>
                </a:solidFill>
              </a:rPr>
              <a:t>//verifichiamo se hypotheticTriangle può essere aggiunto o meno alla mesh</a:t>
            </a:r>
            <a:endParaRPr sz="6800">
              <a:solidFill>
                <a:srgbClr val="32D278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	valido = true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	if hypotheticTriangle è degenere (ha area nulla)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		valido = false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	if (valido)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		for punto in PuntiDiBordo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			if punto è interno ad hypotheticTriangle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					valido = false</a:t>
            </a:r>
            <a:endParaRPr sz="6800"/>
          </a:p>
          <a:p>
            <a:pPr indent="457200" lvl="0" marL="18288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si memorizza punto come "non di bordo"</a:t>
            </a:r>
            <a:endParaRPr sz="68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5200"/>
              <a:t>		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281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 GestionePuntoEsterno( ) - parte II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75825" y="1069650"/>
            <a:ext cx="73527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827"/>
              <a:t>if (valido)</a:t>
            </a:r>
            <a:endParaRPr sz="1827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827"/>
              <a:t>		aggiungiamo hypotheticTriangle alla mesh e</a:t>
            </a:r>
            <a:br>
              <a:rPr lang="it" sz="1827"/>
            </a:br>
            <a:r>
              <a:rPr lang="it" sz="1827"/>
              <a:t>		verifichiamo Delaunay</a:t>
            </a:r>
            <a:endParaRPr sz="1827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27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827">
                <a:solidFill>
                  <a:srgbClr val="32D278"/>
                </a:solidFill>
              </a:rPr>
              <a:t>//terminato il ciclo sulle coppie di punti ammissibili</a:t>
            </a:r>
            <a:endParaRPr sz="1827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827"/>
              <a:t>eliminiamo da PuntiBordo tutti i punti che non lo sono più</a:t>
            </a:r>
            <a:endParaRPr sz="1827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827"/>
              <a:t>aggiungiamo newPoint a PuntiBordo</a:t>
            </a:r>
            <a:endParaRPr sz="1365"/>
          </a:p>
        </p:txBody>
      </p:sp>
      <p:sp>
        <p:nvSpPr>
          <p:cNvPr id="179" name="Google Shape;179;p26"/>
          <p:cNvSpPr txBox="1"/>
          <p:nvPr/>
        </p:nvSpPr>
        <p:spPr>
          <a:xfrm>
            <a:off x="231525" y="3403425"/>
            <a:ext cx="764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osto computazionale di </a:t>
            </a:r>
            <a:r>
              <a:rPr i="1"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GestionePuntoEsterno( ) x n_esterni</a:t>
            </a: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almeno O(n_esterni*n_bordo*n_edges_bordo) </a:t>
            </a:r>
            <a:r>
              <a:rPr lang="it" sz="2000">
                <a:latin typeface="Roboto"/>
                <a:ea typeface="Roboto"/>
                <a:cs typeface="Roboto"/>
                <a:sym typeface="Roboto"/>
              </a:rPr>
              <a:t> ≈</a:t>
            </a:r>
            <a:br>
              <a:rPr lang="it" sz="15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O(1/9 * n_esterni^3) </a:t>
            </a:r>
            <a:r>
              <a:rPr lang="it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ipotizzando n_bordo </a:t>
            </a:r>
            <a:r>
              <a:rPr lang="it" sz="1700">
                <a:latin typeface="Roboto"/>
                <a:ea typeface="Roboto"/>
                <a:cs typeface="Roboto"/>
                <a:sym typeface="Roboto"/>
              </a:rPr>
              <a:t> ≈</a:t>
            </a:r>
            <a:r>
              <a:rPr lang="it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n_esterni/3 -.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Confronto tra i Costi Computazionali dei due algoritmi </a:t>
            </a:r>
            <a:endParaRPr b="1"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</a:rPr>
              <a:t>Per n grande, al caso peggiore: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it" sz="1700">
                <a:solidFill>
                  <a:srgbClr val="000000"/>
                </a:solidFill>
              </a:rPr>
              <a:t>Il metodo dello </a:t>
            </a:r>
            <a:r>
              <a:rPr lang="it" sz="1700">
                <a:solidFill>
                  <a:schemeClr val="accent4"/>
                </a:solidFill>
              </a:rPr>
              <a:t>pseudo-convex hull</a:t>
            </a:r>
            <a:r>
              <a:rPr lang="it" sz="1700">
                <a:solidFill>
                  <a:srgbClr val="000000"/>
                </a:solidFill>
              </a:rPr>
              <a:t> ha costo </a:t>
            </a:r>
            <a:r>
              <a:rPr lang="it" sz="1700">
                <a:solidFill>
                  <a:srgbClr val="1F2328"/>
                </a:solidFill>
              </a:rPr>
              <a:t>O(n*log(n)) + </a:t>
            </a:r>
            <a:r>
              <a:rPr lang="it" sz="1700">
                <a:solidFill>
                  <a:srgbClr val="1F2328"/>
                </a:solidFill>
              </a:rPr>
              <a:t>O(n) + </a:t>
            </a:r>
            <a:r>
              <a:rPr lang="it" sz="1700">
                <a:solidFill>
                  <a:srgbClr val="1F2328"/>
                </a:solidFill>
              </a:rPr>
              <a:t>O(n</a:t>
            </a:r>
            <a:r>
              <a:rPr baseline="30000" lang="it" sz="1700">
                <a:solidFill>
                  <a:srgbClr val="1F2328"/>
                </a:solidFill>
              </a:rPr>
              <a:t>3</a:t>
            </a:r>
            <a:r>
              <a:rPr lang="it" sz="1700">
                <a:solidFill>
                  <a:srgbClr val="1F2328"/>
                </a:solidFill>
              </a:rPr>
              <a:t>) </a:t>
            </a:r>
            <a:r>
              <a:rPr lang="it" sz="1700">
                <a:solidFill>
                  <a:srgbClr val="000000"/>
                </a:solidFill>
              </a:rPr>
              <a:t> ≈</a:t>
            </a:r>
            <a:r>
              <a:rPr lang="it" sz="17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it" sz="1700">
                <a:solidFill>
                  <a:schemeClr val="accent4"/>
                </a:solidFill>
              </a:rPr>
              <a:t>O(n</a:t>
            </a:r>
            <a:r>
              <a:rPr baseline="30000" lang="it" sz="1700">
                <a:solidFill>
                  <a:schemeClr val="accent4"/>
                </a:solidFill>
              </a:rPr>
              <a:t>3</a:t>
            </a:r>
            <a:r>
              <a:rPr lang="it" sz="1700">
                <a:solidFill>
                  <a:schemeClr val="accent4"/>
                </a:solidFill>
              </a:rPr>
              <a:t>)</a:t>
            </a:r>
            <a:br>
              <a:rPr lang="it" sz="1700">
                <a:solidFill>
                  <a:schemeClr val="accent4"/>
                </a:solidFill>
              </a:rPr>
            </a:br>
            <a:r>
              <a:rPr lang="it" sz="1700">
                <a:solidFill>
                  <a:srgbClr val="1F2328"/>
                </a:solidFill>
              </a:rPr>
              <a:t>(nel caso peggiore la maggior parte dei punti non ancora inseriti è esterna allo pseudo-convex hull → n_esterni </a:t>
            </a:r>
            <a:r>
              <a:rPr lang="it" sz="1700">
                <a:solidFill>
                  <a:srgbClr val="000000"/>
                </a:solidFill>
              </a:rPr>
              <a:t> ≈</a:t>
            </a:r>
            <a:r>
              <a:rPr lang="it" sz="1700">
                <a:solidFill>
                  <a:srgbClr val="1F2328"/>
                </a:solidFill>
                <a:highlight>
                  <a:srgbClr val="FFFFFF"/>
                </a:highlight>
              </a:rPr>
              <a:t> n).</a:t>
            </a:r>
            <a:endParaRPr sz="1700">
              <a:solidFill>
                <a:srgbClr val="1F2328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it" sz="1700">
                <a:solidFill>
                  <a:srgbClr val="000000"/>
                </a:solidFill>
              </a:rPr>
              <a:t>Il metodo del </a:t>
            </a:r>
            <a:r>
              <a:rPr lang="it" sz="1700">
                <a:solidFill>
                  <a:schemeClr val="accent4"/>
                </a:solidFill>
              </a:rPr>
              <a:t>triangolo fittizio</a:t>
            </a:r>
            <a:r>
              <a:rPr lang="it" sz="1700">
                <a:solidFill>
                  <a:srgbClr val="000000"/>
                </a:solidFill>
              </a:rPr>
              <a:t> ha costo </a:t>
            </a:r>
            <a:r>
              <a:rPr lang="it" sz="1700">
                <a:solidFill>
                  <a:schemeClr val="accent4"/>
                </a:solidFill>
              </a:rPr>
              <a:t>O(n</a:t>
            </a:r>
            <a:r>
              <a:rPr baseline="30000" lang="it" sz="1700">
                <a:solidFill>
                  <a:schemeClr val="accent4"/>
                </a:solidFill>
              </a:rPr>
              <a:t>2</a:t>
            </a:r>
            <a:r>
              <a:rPr lang="it" sz="1700">
                <a:solidFill>
                  <a:schemeClr val="accent4"/>
                </a:solidFill>
              </a:rPr>
              <a:t>)</a:t>
            </a:r>
            <a:r>
              <a:rPr lang="it" sz="1700">
                <a:solidFill>
                  <a:srgbClr val="000000"/>
                </a:solidFill>
              </a:rPr>
              <a:t>.</a:t>
            </a:r>
            <a:br>
              <a:rPr lang="it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it" sz="1700">
                <a:solidFill>
                  <a:srgbClr val="000000"/>
                </a:solidFill>
              </a:rPr>
              <a:t>Il costo computazionale dell’algoritmo con triangolo fittizio è inferiore ed è la ragione per cui è stato preferito all’altro. 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Tolleranza Geometrica</a:t>
            </a:r>
            <a:endParaRPr b="1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static constexpr double geometricTol = 1.0e-12;</a:t>
            </a:r>
            <a:endParaRPr i="1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/>
              <a:t>static constexpr double geometricTol_Squared = </a:t>
            </a:r>
            <a:endParaRPr i="1"/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max_tolerance(Point::geometricTol * Point::geometricTol, </a:t>
            </a:r>
            <a:endParaRPr i="1"/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t"/>
              <a:t>numeric_limits&lt;double&gt;::epsilon( ));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Con i dataset dati in input, è sufficiente che la tolleranza sia dell’ordine di 10</a:t>
            </a:r>
            <a:r>
              <a:rPr baseline="30000" lang="it"/>
              <a:t>-5</a:t>
            </a:r>
            <a:r>
              <a:rPr lang="it"/>
              <a:t> per ottenere il risultato corretto.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Points.csv → massima tolleranza 1.0e-04,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Test2.csv → massima tolleranza 1.0e-05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265500" y="1151100"/>
            <a:ext cx="4045200" cy="12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Test</a:t>
            </a:r>
            <a:endParaRPr b="1" sz="3000"/>
          </a:p>
        </p:txBody>
      </p:sp>
      <p:sp>
        <p:nvSpPr>
          <p:cNvPr id="197" name="Google Shape;197;p2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/>
              <a:t>13 test per verificare le nostre funzioni. Tutti corretti</a:t>
            </a:r>
            <a:endParaRPr sz="1900"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725" y="727300"/>
            <a:ext cx="4101550" cy="36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19108" r="19841" t="0"/>
          <a:stretch/>
        </p:blipFill>
        <p:spPr>
          <a:xfrm>
            <a:off x="0" y="465588"/>
            <a:ext cx="4572000" cy="421232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subTitle"/>
          </p:nvPr>
        </p:nvSpPr>
        <p:spPr>
          <a:xfrm>
            <a:off x="4861575" y="1499125"/>
            <a:ext cx="40452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solidFill>
                  <a:schemeClr val="lt1"/>
                </a:solidFill>
              </a:rPr>
              <a:t>R</a:t>
            </a:r>
            <a:r>
              <a:rPr b="1" lang="it" sz="2700">
                <a:solidFill>
                  <a:schemeClr val="lt1"/>
                </a:solidFill>
              </a:rPr>
              <a:t>isultati</a:t>
            </a:r>
            <a:endParaRPr b="1" sz="2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91">
                <a:solidFill>
                  <a:schemeClr val="lt1"/>
                </a:solidFill>
              </a:rPr>
              <a:t>Dataset: Points.csv</a:t>
            </a:r>
            <a:endParaRPr sz="169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lt1"/>
                </a:solidFill>
              </a:rPr>
              <a:t>Stampato con Paraview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" type="subTitle"/>
          </p:nvPr>
        </p:nvSpPr>
        <p:spPr>
          <a:xfrm>
            <a:off x="4861575" y="1499125"/>
            <a:ext cx="40452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700">
                <a:solidFill>
                  <a:schemeClr val="lt1"/>
                </a:solidFill>
              </a:rPr>
              <a:t>R</a:t>
            </a:r>
            <a:r>
              <a:rPr b="1" lang="it" sz="2700">
                <a:solidFill>
                  <a:schemeClr val="lt1"/>
                </a:solidFill>
              </a:rPr>
              <a:t>isultati</a:t>
            </a:r>
            <a:endParaRPr b="1" sz="2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91">
                <a:solidFill>
                  <a:schemeClr val="lt1"/>
                </a:solidFill>
              </a:rPr>
              <a:t>Dataset: Test2.csv</a:t>
            </a:r>
            <a:endParaRPr sz="169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9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lt1"/>
                </a:solidFill>
              </a:rPr>
              <a:t>Stampato con Paraview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15298" r="23239" t="0"/>
          <a:stretch/>
        </p:blipFill>
        <p:spPr>
          <a:xfrm>
            <a:off x="0" y="479675"/>
            <a:ext cx="4572000" cy="418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Strutture Dati utilizzate </a:t>
            </a:r>
            <a:endParaRPr b="1"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highlight>
                  <a:srgbClr val="FFFFFF"/>
                </a:highlight>
              </a:rPr>
              <a:t>Namespace </a:t>
            </a:r>
            <a:r>
              <a:rPr b="1" i="1" lang="it" sz="2300">
                <a:solidFill>
                  <a:schemeClr val="accent4"/>
                </a:solidFill>
                <a:highlight>
                  <a:srgbClr val="FFFFFF"/>
                </a:highlight>
              </a:rPr>
              <a:t>DelaunayTriangle</a:t>
            </a:r>
            <a:endParaRPr b="1" i="1" sz="230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1908563"/>
            <a:ext cx="8715377" cy="17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248400" y="3959650"/>
            <a:ext cx="8647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Documentazione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Diagramma uml con note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Il nostro algoritmo</a:t>
            </a:r>
            <a:endParaRPr b="1"/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311700" y="14785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it"/>
              <a:t>Costruzione di un grande </a:t>
            </a:r>
            <a:r>
              <a:rPr lang="it">
                <a:solidFill>
                  <a:schemeClr val="accent4"/>
                </a:solidFill>
              </a:rPr>
              <a:t>triangolo fittizio</a:t>
            </a:r>
            <a:r>
              <a:rPr lang="it"/>
              <a:t> che contenga al suo interno (o sul bordo) tutti i punti.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it">
                <a:solidFill>
                  <a:schemeClr val="accent4"/>
                </a:solidFill>
              </a:rPr>
              <a:t>Inserimento </a:t>
            </a:r>
            <a:r>
              <a:rPr lang="it"/>
              <a:t>di tutti i punti all’interno della mesh, </a:t>
            </a:r>
            <a:r>
              <a:rPr lang="it">
                <a:solidFill>
                  <a:schemeClr val="accent4"/>
                </a:solidFill>
              </a:rPr>
              <a:t>verificando </a:t>
            </a:r>
            <a:r>
              <a:rPr lang="it"/>
              <a:t>la condizione di </a:t>
            </a:r>
            <a:r>
              <a:rPr lang="it">
                <a:solidFill>
                  <a:schemeClr val="accent4"/>
                </a:solidFill>
              </a:rPr>
              <a:t>Delaunay</a:t>
            </a:r>
            <a:r>
              <a:rPr lang="it"/>
              <a:t>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arenR"/>
            </a:pPr>
            <a:r>
              <a:rPr lang="it">
                <a:solidFill>
                  <a:schemeClr val="accent4"/>
                </a:solidFill>
              </a:rPr>
              <a:t>Disattivazione </a:t>
            </a:r>
            <a:r>
              <a:rPr lang="it"/>
              <a:t>di lati e triangoli che sono costruiti </a:t>
            </a:r>
            <a:r>
              <a:rPr lang="it">
                <a:solidFill>
                  <a:schemeClr val="accent4"/>
                </a:solidFill>
              </a:rPr>
              <a:t>a partire dai punti fittizi</a:t>
            </a:r>
            <a:r>
              <a:rPr lang="it"/>
              <a:t> del triangolo iniziale.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255488" y="71975"/>
            <a:ext cx="4045200" cy="21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Passo 1:</a:t>
            </a:r>
            <a:r>
              <a:rPr lang="it" sz="3200"/>
              <a:t> </a:t>
            </a:r>
            <a:endParaRPr sz="3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700"/>
              <a:t>FakeTriangleCover( )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4939500" y="4124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it" sz="2100"/>
              <a:t>Itero sui punti: trovo ascisse e ordinate minime e massime.</a:t>
            </a:r>
            <a:endParaRPr sz="2100"/>
          </a:p>
          <a:p>
            <a:pPr indent="-321945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arenR"/>
            </a:pPr>
            <a:r>
              <a:rPr lang="it" sz="2100"/>
              <a:t>Creo le coordinate (xMin, yMin), (xMin, 2 * yMax - yMin), (2 * xMax - xMin, yMin).</a:t>
            </a:r>
            <a:endParaRPr sz="2100"/>
          </a:p>
          <a:p>
            <a:pPr indent="-321945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arenR"/>
            </a:pPr>
            <a:r>
              <a:rPr lang="it" sz="2100"/>
              <a:t>Itero sui punti: controllo se ci sono punti reali con le coordinate trovate. Se ci sono, ne salvo l’id.</a:t>
            </a:r>
            <a:endParaRPr sz="2100"/>
          </a:p>
          <a:p>
            <a:pPr indent="-321945" lvl="0" marL="457200" rtl="0" algn="l">
              <a:spcBef>
                <a:spcPts val="1000"/>
              </a:spcBef>
              <a:spcAft>
                <a:spcPts val="0"/>
              </a:spcAft>
              <a:buSzPct val="100000"/>
              <a:buAutoNum type="arabicParenR"/>
            </a:pPr>
            <a:r>
              <a:rPr lang="it" sz="2100"/>
              <a:t>Per le coordinate fittizie che non coincidono con quelle di punti reali, creo dei nuovi punti. Ne prendo l’id.</a:t>
            </a:r>
            <a:endParaRPr sz="2100"/>
          </a:p>
          <a:p>
            <a:pPr indent="-321945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AutoNum type="arabicParenR"/>
            </a:pPr>
            <a:r>
              <a:rPr lang="it" sz="2100"/>
              <a:t>Costruisco il triangolo fittizio con gli id salvati.</a:t>
            </a:r>
            <a:endParaRPr sz="2100"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4835388" y="4554050"/>
            <a:ext cx="4045200" cy="1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Costo computazionale: O(2n)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8" y="1938900"/>
            <a:ext cx="4444324" cy="2929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 flipH="1" rot="10800000">
            <a:off x="5341275" y="4961975"/>
            <a:ext cx="801300" cy="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Passo 2: GenerateMesh( )   -   parte I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punto in punti: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alreadyEntered = false    </a:t>
            </a:r>
            <a:r>
              <a:rPr lang="it">
                <a:solidFill>
                  <a:srgbClr val="32D278"/>
                </a:solidFill>
              </a:rPr>
              <a:t>// serve per i punti di bordo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 for triangolo in triangoli: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if triangolo è attivo e punto non è esterno a triangolo: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disattivo triangolo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creo i tre nuovi triangoli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</a:t>
            </a:r>
            <a:r>
              <a:rPr lang="it">
                <a:solidFill>
                  <a:srgbClr val="32D278"/>
                </a:solidFill>
              </a:rPr>
              <a:t>// per tutti e tre i nuovi triangoli</a:t>
            </a:r>
            <a:endParaRPr>
              <a:solidFill>
                <a:srgbClr val="32D27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if triangolo_nuovo ha area non nulla   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aggiungo triangolo_nuovo ai triangoli della mesh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aggiungo triangolo_nuovo ai triangoli su cui verificare Delaunay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else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</a:t>
            </a:r>
            <a:r>
              <a:rPr lang="it">
                <a:solidFill>
                  <a:srgbClr val="32D278"/>
                </a:solidFill>
              </a:rPr>
              <a:t>// il punto è su un lato di triangolo</a:t>
            </a:r>
            <a:endParaRPr>
              <a:solidFill>
                <a:srgbClr val="00FF00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disattivo il lato di triangolo su cui il punto è di bordo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Passo 2: GenerateMesh( )   -   parte II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29875"/>
            <a:ext cx="8520600" cy="37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while ci sono triangoli su cui verificare Delaunay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estraggo l’ultimo triangolo dal vettore delle verifiche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cerco i triangoli adiacenti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for adiacente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	verifica Delaunay tra adiacente e triangolo da verificare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	if è avvenuto il flip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		aggiungi i due nuovi triangoli a quelli da verificare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		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</a:t>
            </a:r>
            <a:r>
              <a:rPr lang="it">
                <a:solidFill>
                  <a:srgbClr val="32D278"/>
                </a:solidFill>
              </a:rPr>
              <a:t>// se il punto è sul bordo di due triangoli,  il suo inserimento non è </a:t>
            </a:r>
            <a:r>
              <a:rPr lang="it">
                <a:solidFill>
                  <a:srgbClr val="32D278"/>
                </a:solidFill>
              </a:rPr>
              <a:t>ancora terminato</a:t>
            </a:r>
            <a:r>
              <a:rPr lang="it">
                <a:solidFill>
                  <a:srgbClr val="00FF00"/>
                </a:solidFill>
              </a:rPr>
              <a:t>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if !alreadyEntered e punto è di bordo per triangolo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alreadyEntered = true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	continue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break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4715150" y="724200"/>
            <a:ext cx="42534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for lato in lati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if (lato attivo e almeno uno dei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due punti estremi è fittizio)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</a:t>
            </a:r>
            <a:r>
              <a:rPr lang="it"/>
              <a:t>disattiva lato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		disattiva i triangoli costruiti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						   con lato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265500" y="883400"/>
            <a:ext cx="4045200" cy="21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777"/>
              <a:t>Passo 3: </a:t>
            </a:r>
            <a:endParaRPr sz="2777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777"/>
              <a:t>DeactivateFakeTriangles</a:t>
            </a:r>
            <a:r>
              <a:rPr lang="it" sz="2777"/>
              <a:t>( )</a:t>
            </a:r>
            <a:endParaRPr sz="27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0" y="3056000"/>
            <a:ext cx="463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Roboto"/>
                <a:ea typeface="Roboto"/>
                <a:cs typeface="Roboto"/>
                <a:sym typeface="Roboto"/>
              </a:rPr>
              <a:t>Costo Computazionale:</a:t>
            </a:r>
            <a:br>
              <a:rPr lang="it" sz="1600">
                <a:latin typeface="Roboto"/>
                <a:ea typeface="Roboto"/>
                <a:cs typeface="Roboto"/>
                <a:sym typeface="Roboto"/>
              </a:rPr>
            </a:br>
            <a:r>
              <a:rPr lang="it" sz="1600">
                <a:latin typeface="Roboto"/>
                <a:ea typeface="Roboto"/>
                <a:cs typeface="Roboto"/>
                <a:sym typeface="Roboto"/>
              </a:rPr>
              <a:t>O(num_edges) = O(c * n), </a:t>
            </a:r>
            <a:r>
              <a:rPr lang="it" sz="1600">
                <a:latin typeface="Roboto"/>
                <a:ea typeface="Roboto"/>
                <a:cs typeface="Roboto"/>
                <a:sym typeface="Roboto"/>
              </a:rPr>
              <a:t>c ≈ 4, 5.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249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Costo computazionale teorico</a:t>
            </a:r>
            <a:endParaRPr b="1"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191550" y="902250"/>
            <a:ext cx="8760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F2328"/>
                </a:solidFill>
              </a:rPr>
              <a:t>Abbiamo già visto:</a:t>
            </a:r>
            <a:br>
              <a:rPr lang="it">
                <a:solidFill>
                  <a:srgbClr val="1F2328"/>
                </a:solidFill>
              </a:rPr>
            </a:br>
            <a:r>
              <a:rPr lang="it">
                <a:solidFill>
                  <a:srgbClr val="1F2328"/>
                </a:solidFill>
              </a:rPr>
              <a:t>Costo computazionale di FakeTriangleCover( ) = </a:t>
            </a:r>
            <a:r>
              <a:rPr b="1" lang="it">
                <a:solidFill>
                  <a:srgbClr val="1F2328"/>
                </a:solidFill>
              </a:rPr>
              <a:t>O(2*n)</a:t>
            </a:r>
            <a:r>
              <a:rPr lang="it">
                <a:solidFill>
                  <a:srgbClr val="1F2328"/>
                </a:solidFill>
              </a:rPr>
              <a:t>.</a:t>
            </a:r>
            <a:br>
              <a:rPr lang="it">
                <a:solidFill>
                  <a:srgbClr val="1F2328"/>
                </a:solidFill>
              </a:rPr>
            </a:br>
            <a:r>
              <a:rPr lang="it">
                <a:solidFill>
                  <a:srgbClr val="1F2328"/>
                </a:solidFill>
              </a:rPr>
              <a:t>Costo computazionale di DeactivateFakeTriangles( ) = </a:t>
            </a:r>
            <a:r>
              <a:rPr b="1" lang="it">
                <a:solidFill>
                  <a:srgbClr val="1F2328"/>
                </a:solidFill>
              </a:rPr>
              <a:t>O(c*n)</a:t>
            </a:r>
            <a:r>
              <a:rPr lang="it">
                <a:solidFill>
                  <a:srgbClr val="1F2328"/>
                </a:solidFill>
              </a:rPr>
              <a:t>.</a:t>
            </a:r>
            <a:endParaRPr>
              <a:solidFill>
                <a:srgbClr val="1F232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1F2328"/>
                </a:solidFill>
              </a:rPr>
              <a:t>Nella funzione GenerateMesh( ):</a:t>
            </a:r>
            <a:endParaRPr>
              <a:solidFill>
                <a:srgbClr val="1F2328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it">
                <a:solidFill>
                  <a:srgbClr val="1F2328"/>
                </a:solidFill>
              </a:rPr>
              <a:t>2 for annidati che scorrono rispettivamente sui punti non ancora inseriti e sui triangoli, hanno un costo computazionale di O(n*num_triangoli) </a:t>
            </a:r>
            <a:r>
              <a:rPr lang="it" sz="1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~ </a:t>
            </a:r>
            <a:r>
              <a:rPr lang="it">
                <a:solidFill>
                  <a:srgbClr val="1F2328"/>
                </a:solidFill>
              </a:rPr>
              <a:t>O(n</a:t>
            </a:r>
            <a:r>
              <a:rPr baseline="30000" lang="it">
                <a:solidFill>
                  <a:srgbClr val="1F2328"/>
                </a:solidFill>
              </a:rPr>
              <a:t>2</a:t>
            </a:r>
            <a:r>
              <a:rPr lang="it">
                <a:solidFill>
                  <a:srgbClr val="1F2328"/>
                </a:solidFill>
              </a:rPr>
              <a:t>).</a:t>
            </a:r>
            <a:endParaRPr>
              <a:solidFill>
                <a:srgbClr val="1F2328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it">
                <a:solidFill>
                  <a:srgbClr val="1F2328"/>
                </a:solidFill>
              </a:rPr>
              <a:t>Costo della verifica di Delaunay, che avviene per ogni nuovo punto inserito, (corrispondente al while sui </a:t>
            </a:r>
            <a:r>
              <a:rPr i="1" lang="it">
                <a:solidFill>
                  <a:srgbClr val="1F2328"/>
                </a:solidFill>
              </a:rPr>
              <a:t>triangoli da verificare</a:t>
            </a:r>
            <a:r>
              <a:rPr lang="it">
                <a:solidFill>
                  <a:srgbClr val="1F2328"/>
                </a:solidFill>
              </a:rPr>
              <a:t>, in numero &lt;&lt; n) che si stima essere O(n*k), con k costante.</a:t>
            </a:r>
            <a:br>
              <a:rPr lang="it">
                <a:solidFill>
                  <a:srgbClr val="1F2328"/>
                </a:solidFill>
              </a:rPr>
            </a:br>
            <a:r>
              <a:rPr lang="it">
                <a:solidFill>
                  <a:srgbClr val="1F2328"/>
                </a:solidFill>
              </a:rPr>
              <a:t>Dunque, Costo computazionale di GenerateMesh( ) = </a:t>
            </a:r>
            <a:r>
              <a:rPr b="1" lang="it">
                <a:solidFill>
                  <a:srgbClr val="1F2328"/>
                </a:solidFill>
              </a:rPr>
              <a:t>O(n</a:t>
            </a:r>
            <a:r>
              <a:rPr b="1" baseline="30000" lang="it">
                <a:solidFill>
                  <a:srgbClr val="1F2328"/>
                </a:solidFill>
              </a:rPr>
              <a:t>2</a:t>
            </a:r>
            <a:r>
              <a:rPr b="1" lang="it">
                <a:solidFill>
                  <a:srgbClr val="1F2328"/>
                </a:solidFill>
              </a:rPr>
              <a:t>)</a:t>
            </a:r>
            <a:r>
              <a:rPr lang="it">
                <a:solidFill>
                  <a:srgbClr val="1F2328"/>
                </a:solidFill>
              </a:rPr>
              <a:t>.</a:t>
            </a:r>
            <a:endParaRPr>
              <a:solidFill>
                <a:srgbClr val="1F232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191550" y="3856300"/>
            <a:ext cx="5870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9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Complessivamente, il costo computazionale di tutto l’algoritmo è dell’ordine di </a:t>
            </a:r>
            <a:r>
              <a:rPr b="1" lang="it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O(n</a:t>
            </a:r>
            <a:r>
              <a:rPr b="1" baseline="30000" lang="it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it" sz="1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it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215550" y="2497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Costo computazionale sperimentale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215550" y="9895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900"/>
              <a:t>Abbiamo messo in relazione la cardinalità del dataset di punti iniziali, con il tempo di esecuzione del programma (trascurando l’operazione di esportazione degli edge).</a:t>
            </a:r>
            <a:br>
              <a:rPr lang="it" sz="1900"/>
            </a:br>
            <a:r>
              <a:rPr lang="it" sz="1900"/>
              <a:t>Tramite una funzione generatrice di DataSet casuali di punti, abbiamo fatto variare la cardinalità n del set e allo stesso tempo abbiamo memorizzato, tramite dei clock, l’execution time.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900"/>
              <a:t>Infine, provando ad approssimare i dati così raccolti tramite regressione, abbiamo confermato i risultati teorici: la curva che meglio approssima i dati è proprio una parabola!  </a:t>
            </a:r>
            <a:endParaRPr sz="1900"/>
          </a:p>
        </p:txBody>
      </p:sp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