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80" r:id="rId9"/>
    <p:sldId id="284" r:id="rId10"/>
    <p:sldId id="283" r:id="rId11"/>
    <p:sldId id="292" r:id="rId12"/>
    <p:sldId id="285" r:id="rId13"/>
    <p:sldId id="287" r:id="rId14"/>
    <p:sldId id="288" r:id="rId15"/>
    <p:sldId id="293" r:id="rId16"/>
    <p:sldId id="274" r:id="rId17"/>
    <p:sldId id="286" r:id="rId18"/>
    <p:sldId id="289" r:id="rId19"/>
    <p:sldId id="290" r:id="rId20"/>
    <p:sldId id="294" r:id="rId21"/>
    <p:sldId id="279" r:id="rId22"/>
    <p:sldId id="282" r:id="rId23"/>
    <p:sldId id="28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DBA"/>
    <a:srgbClr val="0CABA8"/>
    <a:srgbClr val="F95959"/>
    <a:srgbClr val="FA7B7B"/>
    <a:srgbClr val="616161"/>
    <a:srgbClr val="4B98D1"/>
    <a:srgbClr val="367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4A097-6A5E-4750-A9D2-903BBF264A0F}" v="160" dt="2024-10-30T15:30:55.846"/>
    <p1510:client id="{70C10C48-09F2-414F-A7E8-3528DFB95568}" v="183" dt="2024-10-30T16:16:05.551"/>
    <p1510:client id="{AAEBD079-A876-4FE9-80AF-701F72CBDD48}" v="201" dt="2024-10-30T15:27:21.878"/>
    <p1510:client id="{B3EE7C5B-58BF-4AA8-BB8E-73D59A6462DF}" v="562" dt="2024-10-30T16:26:18.379"/>
    <p1510:client id="{C3EFC468-2F3C-5841-079F-61B9AF515D1A}" v="1032" dt="2024-10-30T16:26:23.282"/>
    <p1510:client id="{D92CC456-B5CE-BB5F-DA2C-924D8A0BE240}" v="10" dt="2024-10-30T15:26:34.387"/>
    <p1510:client id="{F4B2B940-EB5E-4E37-863F-73A1A793C105}" v="2261" dt="2024-10-30T16:31:2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8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37C81-EFC4-477E-B9FF-682ABA656A66}" type="datetimeFigureOut">
              <a:t>05/11/2024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AA235-5817-4B69-BDEE-FC35867FAE9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16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548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23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694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281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3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75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alibri"/>
              <a:buNone/>
            </a:pPr>
            <a:r>
              <a:rPr lang="en-US" dirty="0">
                <a:cs typeface="Calibri"/>
              </a:rPr>
              <a:t>Entire dev process: 6 weeks, totaling around 160 work hours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652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alibri"/>
              <a:buNone/>
            </a:pPr>
            <a:r>
              <a:rPr lang="en-US" dirty="0">
                <a:cs typeface="Calibri"/>
              </a:rPr>
              <a:t>- Quickly spot any delays and make adjustments to stay on schedule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24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u="sng" dirty="0">
                <a:cs typeface="Calibri"/>
              </a:rPr>
              <a:t>To ensure clear responsibility for each activity</a:t>
            </a:r>
          </a:p>
          <a:p>
            <a:pPr marL="171450" indent="-171450">
              <a:buFontTx/>
              <a:buChar char="-"/>
            </a:pPr>
            <a:r>
              <a:rPr lang="en-US" u="sng" dirty="0">
                <a:cs typeface="Calibri"/>
              </a:rPr>
              <a:t>Co </a:t>
            </a:r>
            <a:r>
              <a:rPr lang="en-US" u="sng" dirty="0" err="1">
                <a:cs typeface="Calibri"/>
              </a:rPr>
              <a:t>mpprehensive</a:t>
            </a:r>
            <a:r>
              <a:rPr lang="en-US" u="sng" dirty="0">
                <a:cs typeface="Calibri"/>
              </a:rPr>
              <a:t> view of the work to be done, the priorities and individual responsibilities, helping us to keep the project on track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88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07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66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1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71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58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12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0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54B2F-2B9E-505C-C52B-1658643A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000A97-F966-31F7-96F2-70649785C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F9FB13-2000-2904-8218-3565EA75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CFA83-A8B3-374E-94D9-5D1CF3AA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2CC308-EAE9-6809-7BE4-D01B2C9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BDB64-E16E-AC17-2242-280C6BCB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A773B9-C08F-AC0B-4A43-CE6D99CA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6950C5-78B8-1994-31CC-8A2411D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4DC23-C207-FFAB-4040-128F85CC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ECB7D-6798-48E3-18B7-04F74551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C144D7-AEA5-3A0B-EF60-B40A8FED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AD840F-E2C9-8EA4-C65F-16AA038EF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F138F-79C3-4338-B6A9-FD397F0E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902FBB-AB4D-57BF-1236-116A7E68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193EED-195F-8BDD-3317-ED8547E2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A28AA-3639-B7E4-C8DB-F3331D70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DF9AE1-88B3-1A89-CA3B-E9E5B8DD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30975B-47BA-AAC4-9728-604F42D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21893-68A5-A1F9-F885-3CC9C497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34B18-8F8F-BDE8-91AE-93D29C1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CC60E-AB63-7835-394B-3E75E073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964A37-28FE-A253-6EC1-6BF92CA1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102642-15F2-86AD-2FB0-05B56760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E75B5E-B25B-D4A7-3DEC-619E17CC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3B4181-80D9-E8A8-DA3C-E7AE8FE7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8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DC28E-F3CD-96F9-513A-CD940C32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1D2EF0-7C22-37EE-CDB1-1B28B9FB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39B76F-92E5-70BA-858B-FEABABB57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CFECF6-813F-20DD-E96C-E016D63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A4A86A-25B8-2862-5CF5-674E7059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4FABD7-D2FC-6327-EA1F-A2DC31BC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705B6-89E2-435D-CC14-D145761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FFD1D6-1E3D-7B2A-9619-83DADF6B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CE550F-4B28-4960-1AF0-A2F8B792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59682B-1488-F5AD-06DF-875C1D30F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453FBB-68A6-99BB-C607-B4B02A282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833A52F-A898-AB44-C755-8A871611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DFC319-A9D4-3FA7-9C52-DC440D19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7945A8-075C-B903-5199-2988C1A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85669-A8D3-4CD1-D20D-88B7A4FA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DC2FB2-2CC4-3294-F4BE-01641AC6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898D56-A671-23F0-D6B0-213C1FBE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0DFFC5-B892-7777-7371-1479E759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4C60D4-CB23-8069-AB58-C939EBE1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C1D9A8-999D-8E86-2E8D-173CC208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82130F-CF60-524E-C72B-EE3A28F0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5425C-54E1-02FF-F530-4A5800E8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A6EFBF-DBA8-C5E0-18B3-FEE0D837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893C08-4289-47D6-C760-F25FF5A53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66BF81-0AA0-F238-9A8A-2C0A7E55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F911D3-5FC1-BAFB-17C7-856A1776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4864DA-B96F-FDF5-1DA1-15DFB733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7C46A-1074-606E-DB67-9683067D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94C7A2-2FBE-EA73-C314-8709995BB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0E7792-83A2-59E0-3EFA-97521C062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4BF8D0-370C-B9A2-F7E4-E6A61FFF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6E2CAA-4CC5-3093-1FAC-BD9FBB4D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77318-3200-FEC9-D617-8B65DB0A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76DC4A-DBE0-FA6D-CF5F-6E4D154C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C1B33E-FF08-DB2F-F92F-75C2CF91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B28F7C-9DA0-4EE4-DE3B-2582BC18E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19C78-162A-4509-85F0-AC9BE1C0F86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1C17AD-0B4E-DA19-EF4F-133D5D852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55BBF4-9796-581F-6B87-4A6B7F92B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3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58B746E-E4E1-018A-E21B-41EDCB5DD2D7}"/>
              </a:ext>
            </a:extLst>
          </p:cNvPr>
          <p:cNvSpPr/>
          <p:nvPr/>
        </p:nvSpPr>
        <p:spPr>
          <a:xfrm>
            <a:off x="0" y="0"/>
            <a:ext cx="7860894" cy="6858000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CCC515-5BAF-1090-8971-F057151625AA}"/>
              </a:ext>
            </a:extLst>
          </p:cNvPr>
          <p:cNvSpPr txBox="1"/>
          <p:nvPr/>
        </p:nvSpPr>
        <p:spPr>
          <a:xfrm>
            <a:off x="319128" y="2353482"/>
            <a:ext cx="321514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400" dirty="0" err="1">
                <a:solidFill>
                  <a:schemeClr val="bg1"/>
                </a:solidFill>
                <a:latin typeface="Franklin Gothic Medium"/>
              </a:rPr>
              <a:t>MediTREX</a:t>
            </a:r>
            <a:endParaRPr lang="en-US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C35E1F-0A58-D8B7-A495-6BD7E1760BCB}"/>
              </a:ext>
            </a:extLst>
          </p:cNvPr>
          <p:cNvSpPr txBox="1"/>
          <p:nvPr/>
        </p:nvSpPr>
        <p:spPr>
          <a:xfrm>
            <a:off x="319128" y="3129436"/>
            <a:ext cx="617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" panose="020B0603020102020204" pitchFamily="34" charset="0"/>
              </a:rPr>
              <a:t>Laboratory of Advanced Programming Report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22EB0AD-B78A-6980-BD2F-42F3F82527D2}"/>
              </a:ext>
            </a:extLst>
          </p:cNvPr>
          <p:cNvCxnSpPr>
            <a:cxnSpLocks/>
          </p:cNvCxnSpPr>
          <p:nvPr/>
        </p:nvCxnSpPr>
        <p:spPr>
          <a:xfrm>
            <a:off x="417451" y="3618901"/>
            <a:ext cx="60763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BE2566C-CF1D-C15E-3B10-EE49FB2EC914}"/>
              </a:ext>
            </a:extLst>
          </p:cNvPr>
          <p:cNvSpPr txBox="1"/>
          <p:nvPr/>
        </p:nvSpPr>
        <p:spPr>
          <a:xfrm>
            <a:off x="319128" y="5507244"/>
            <a:ext cx="53196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Agnese Maria Capparelli	1794326</a:t>
            </a:r>
          </a:p>
          <a:p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Andrea Orlandi		1847682</a:t>
            </a:r>
          </a:p>
          <a:p>
            <a:r>
              <a:rPr lang="it-IT" sz="1600" err="1">
                <a:solidFill>
                  <a:schemeClr val="bg1"/>
                </a:solidFill>
                <a:latin typeface="Franklin Gothic Medium" panose="020B0603020102020204" pitchFamily="34" charset="0"/>
              </a:rPr>
              <a:t>Rosapia</a:t>
            </a:r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 Laudati		1894372</a:t>
            </a:r>
          </a:p>
          <a:p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Samuele Cervo 		1883147</a:t>
            </a:r>
            <a:endParaRPr lang="en-US" sz="16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D2210DF-FF47-BC7F-9FC9-18325B317C0A}"/>
              </a:ext>
            </a:extLst>
          </p:cNvPr>
          <p:cNvSpPr txBox="1"/>
          <p:nvPr/>
        </p:nvSpPr>
        <p:spPr>
          <a:xfrm>
            <a:off x="5809626" y="5993173"/>
            <a:ext cx="222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</a:rPr>
              <a:t>A.Y.</a:t>
            </a:r>
          </a:p>
          <a:p>
            <a:pPr algn="ctr"/>
            <a:r>
              <a:rPr lang="it-IT" sz="1600">
                <a:solidFill>
                  <a:schemeClr val="bg1"/>
                </a:solidFill>
              </a:rPr>
              <a:t>2023-2024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22" name="Immagine 21" descr="Immagine che contiene mammifero, dinosauro, Animali giocattolo, cane&#10;&#10;Descrizione generata automaticamente">
            <a:extLst>
              <a:ext uri="{FF2B5EF4-FFF2-40B4-BE49-F238E27FC236}">
                <a16:creationId xmlns:a16="http://schemas.microsoft.com/office/drawing/2014/main" id="{A26F6DBD-82DE-7057-EC1B-DB8BC97AF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r="5610"/>
          <a:stretch/>
        </p:blipFill>
        <p:spPr>
          <a:xfrm>
            <a:off x="5896045" y="0"/>
            <a:ext cx="6376978" cy="77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572745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78963" y="3126744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DOCTOR'S LIST 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40041" cy="88375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visualize a list of all the doctors so that I can add my</a:t>
              </a:r>
              <a:endParaRPr lang="it-IT"/>
            </a:p>
            <a:p>
              <a:r>
                <a:rPr lang="en-US">
                  <a:ea typeface="+mn-lt"/>
                  <a:cs typeface="+mn-lt"/>
                </a:rPr>
                <a:t>GP and choose the best specialists for me..</a:t>
              </a:r>
              <a:endParaRPr lang="en-US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224373"/>
            <a:ext cx="7541892" cy="984989"/>
            <a:chOff x="5161044" y="2749174"/>
            <a:chExt cx="6750465" cy="1315476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90418"/>
              <a:ext cx="6742706" cy="12742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send a request to a doctor so that I add them to my</a:t>
              </a:r>
              <a:endParaRPr lang="it-IT">
                <a:ea typeface="+mn-lt"/>
                <a:cs typeface="+mn-lt"/>
              </a:endParaRPr>
            </a:p>
            <a:p>
              <a:r>
                <a:rPr lang="en-US">
                  <a:ea typeface="+mn-lt"/>
                  <a:cs typeface="+mn-lt"/>
                </a:rPr>
                <a:t>doctors.</a:t>
              </a: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Immagine 1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D141B5F5-3616-E56D-50F8-9BA845CF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39" y="2496262"/>
            <a:ext cx="6452419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572745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78963" y="3126744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PATIENT CHAT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50479" cy="768934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send a request to a doctor so that I can start chatting with them.</a:t>
              </a:r>
              <a:endParaRPr lang="en-US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151305"/>
            <a:ext cx="7551034" cy="964113"/>
            <a:chOff x="5161044" y="2749174"/>
            <a:chExt cx="6758648" cy="1287595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62536"/>
              <a:ext cx="6742706" cy="12742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communicate with my GP and any specialist I follow so that I can ask questions and report concerns.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58648" cy="104557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971F0E70-4E00-843A-E441-408FDF01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87" y="2242408"/>
            <a:ext cx="6774493" cy="40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3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562306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89401" y="2794399"/>
            <a:ext cx="365760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en-US" sz="2800" b="1">
                <a:solidFill>
                  <a:schemeClr val="bg1"/>
                </a:solidFill>
                <a:latin typeface="Aptos Display"/>
              </a:rPr>
              <a:t>PATIENT MEDICAL RECORD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597567"/>
            <a:ext cx="7541892" cy="984990"/>
            <a:chOff x="5161044" y="2749174"/>
            <a:chExt cx="6750465" cy="1315477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90418"/>
              <a:ext cx="6742706" cy="12742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view my complete medical record, including medical history and allergies.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D662AB4E-66B1-8D9A-C898-4EAE6660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74" y="1900085"/>
            <a:ext cx="5724016" cy="44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3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645813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119366" y="2793727"/>
            <a:ext cx="365760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DASHBOARD – DOCTOR'S SIDE 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37572" y="347048"/>
            <a:ext cx="7540041" cy="766997"/>
            <a:chOff x="5161044" y="2749174"/>
            <a:chExt cx="6749305" cy="103877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43912"/>
              <a:ext cx="6733694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access my Dashboard so that I can prescribe medications for my patients.</a:t>
              </a:r>
              <a:endParaRPr lang="en-US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03877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37572" y="1248954"/>
            <a:ext cx="7541892" cy="1052586"/>
            <a:chOff x="5161044" y="2749174"/>
            <a:chExt cx="6750465" cy="1315477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90418"/>
              <a:ext cx="6742706" cy="12742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doctor (either specialized or GP) I want to access my calendar so that I can view and manage my upcoming appointments with my patients.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Parallelo, numero&#10;&#10;Descrizione generata automaticamente">
            <a:extLst>
              <a:ext uri="{FF2B5EF4-FFF2-40B4-BE49-F238E27FC236}">
                <a16:creationId xmlns:a16="http://schemas.microsoft.com/office/drawing/2014/main" id="{5AB6FC6B-3C65-3227-C70B-6E62FDAA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10" y="2364380"/>
            <a:ext cx="6421693" cy="41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1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" y="0"/>
            <a:ext cx="3666690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544" y="3012932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PATIENTS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4123808" y="408505"/>
            <a:ext cx="7550450" cy="665304"/>
            <a:chOff x="5146226" y="2880511"/>
            <a:chExt cx="6764123" cy="888689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46226" y="2893847"/>
              <a:ext cx="6755696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Doctor, I want to be able to see my patients, so that I can keep track of them.</a:t>
              </a:r>
              <a:endParaRPr lang="it-IT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880511"/>
              <a:ext cx="6749305" cy="852149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4140362" y="1138341"/>
            <a:ext cx="7548037" cy="960409"/>
            <a:chOff x="5161044" y="2749174"/>
            <a:chExt cx="6750465" cy="1299062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3303" y="2774004"/>
              <a:ext cx="6748206" cy="12742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access my patient page so that I can view their medical records.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DEE88521-4FA9-F32F-87DC-C61F66D8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84" y="3269614"/>
            <a:ext cx="3840272" cy="2793591"/>
          </a:xfrm>
          <a:prstGeom prst="rect">
            <a:avLst/>
          </a:prstGeom>
        </p:spPr>
      </p:pic>
      <p:pic>
        <p:nvPicPr>
          <p:cNvPr id="9" name="Immagine 8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095A25DA-47FB-9766-52C0-4D0F42BB6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187" y="3350343"/>
            <a:ext cx="4412227" cy="2630309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22F4A430-7CF0-F85C-D76A-DCD55903E40C}"/>
              </a:ext>
            </a:extLst>
          </p:cNvPr>
          <p:cNvGrpSpPr/>
          <p:nvPr/>
        </p:nvGrpSpPr>
        <p:grpSpPr>
          <a:xfrm>
            <a:off x="4146507" y="1918776"/>
            <a:ext cx="7548037" cy="972464"/>
            <a:chOff x="5161044" y="2749174"/>
            <a:chExt cx="6750465" cy="1315368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EFB316E-DD83-EDF2-4D5D-BA3D75BCF211}"/>
                </a:ext>
              </a:extLst>
            </p:cNvPr>
            <p:cNvSpPr txBox="1"/>
            <p:nvPr/>
          </p:nvSpPr>
          <p:spPr>
            <a:xfrm>
              <a:off x="5163303" y="2774004"/>
              <a:ext cx="6748206" cy="129053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specialized doctor I want to review my patient medical records so that I have a comprehensive understanding of their medical histories.</a:t>
              </a:r>
              <a:endParaRPr lang="en-US"/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AC258E9E-5087-7F16-58A1-F4DF90A9B612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15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" y="0"/>
            <a:ext cx="3666690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544" y="3012932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DOCTOR'S CHAT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40041" cy="88375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accept my patient requests so that I can add new patients.</a:t>
              </a:r>
              <a:endParaRPr lang="it-IT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224372"/>
            <a:ext cx="7583646" cy="584565"/>
            <a:chOff x="5161044" y="2749174"/>
            <a:chExt cx="6797245" cy="934047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215583" y="2973886"/>
              <a:ext cx="6742706" cy="49325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access my messages so that I can chat with my patients.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9531BBF6-D323-339B-5A82-932096D5B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79" y="2248037"/>
            <a:ext cx="6743178" cy="40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0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AAD67C1-2B9A-5AAD-6D8D-FB569ABA0A4B}"/>
              </a:ext>
            </a:extLst>
          </p:cNvPr>
          <p:cNvSpPr/>
          <p:nvPr/>
        </p:nvSpPr>
        <p:spPr>
          <a:xfrm>
            <a:off x="586866" y="1250066"/>
            <a:ext cx="11018269" cy="5276583"/>
          </a:xfrm>
          <a:prstGeom prst="roundRect">
            <a:avLst>
              <a:gd name="adj" fmla="val 15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8A8AAA-DDC4-AFE2-5922-C4B01C2FBAB2}"/>
              </a:ext>
            </a:extLst>
          </p:cNvPr>
          <p:cNvSpPr txBox="1"/>
          <p:nvPr/>
        </p:nvSpPr>
        <p:spPr>
          <a:xfrm>
            <a:off x="9102009" y="3416905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EIF</a:t>
            </a:r>
            <a:endParaRPr lang="en-US" dirty="0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4DFBC27-E60A-30C4-C3A0-EA8899A65606}"/>
              </a:ext>
            </a:extLst>
          </p:cNvPr>
          <p:cNvSpPr/>
          <p:nvPr/>
        </p:nvSpPr>
        <p:spPr>
          <a:xfrm>
            <a:off x="3103880" y="1752600"/>
            <a:ext cx="5984240" cy="39217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Database PNG transparent image download, size: 2400x2400px">
            <a:extLst>
              <a:ext uri="{FF2B5EF4-FFF2-40B4-BE49-F238E27FC236}">
                <a16:creationId xmlns:a16="http://schemas.microsoft.com/office/drawing/2014/main" id="{6B107DAA-5783-96A9-C2F1-DACE310BD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18" y="2809651"/>
            <a:ext cx="2614964" cy="261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EFFCEA-24F5-BED7-CBE9-38FE5A594F97}"/>
              </a:ext>
            </a:extLst>
          </p:cNvPr>
          <p:cNvSpPr txBox="1"/>
          <p:nvPr/>
        </p:nvSpPr>
        <p:spPr>
          <a:xfrm>
            <a:off x="3103881" y="1832972"/>
            <a:ext cx="598423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 err="1">
                <a:solidFill>
                  <a:srgbClr val="0CABA8"/>
                </a:solidFill>
                <a:latin typeface="Arial"/>
                <a:cs typeface="Arial"/>
              </a:rPr>
              <a:t>MediTREX</a:t>
            </a:r>
            <a:r>
              <a:rPr lang="en-US" sz="2000" b="1" dirty="0">
                <a:solidFill>
                  <a:srgbClr val="0CABA8"/>
                </a:solidFill>
                <a:latin typeface="Arial"/>
                <a:cs typeface="Arial"/>
              </a:rPr>
              <a:t> DB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2" descr="Database PNG transparent image download, size: 2400x2400px">
            <a:extLst>
              <a:ext uri="{FF2B5EF4-FFF2-40B4-BE49-F238E27FC236}">
                <a16:creationId xmlns:a16="http://schemas.microsoft.com/office/drawing/2014/main" id="{88114E57-0882-8740-3502-B0639BDC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57" y="2902260"/>
            <a:ext cx="1622441" cy="162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6C1175-7494-91A4-983D-ADED30B2FBEF}"/>
              </a:ext>
            </a:extLst>
          </p:cNvPr>
          <p:cNvSpPr txBox="1"/>
          <p:nvPr/>
        </p:nvSpPr>
        <p:spPr>
          <a:xfrm>
            <a:off x="5616094" y="2528382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ILF</a:t>
            </a:r>
            <a:endParaRPr lang="en-US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C1623C1-28F1-3006-275B-BDD1BC51DC09}"/>
              </a:ext>
            </a:extLst>
          </p:cNvPr>
          <p:cNvCxnSpPr>
            <a:cxnSpLocks/>
          </p:cNvCxnSpPr>
          <p:nvPr/>
        </p:nvCxnSpPr>
        <p:spPr>
          <a:xfrm>
            <a:off x="2305126" y="3713480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C41B05-EDD5-3BFF-9783-8A6AA064F043}"/>
              </a:ext>
            </a:extLst>
          </p:cNvPr>
          <p:cNvSpPr txBox="1"/>
          <p:nvPr/>
        </p:nvSpPr>
        <p:spPr>
          <a:xfrm>
            <a:off x="1238171" y="3513425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EQ</a:t>
            </a:r>
            <a:endParaRPr lang="en-US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4ABD3D3-E330-5BE7-DF40-D08EC34D8D70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745AF06-47C3-4550-4586-0ABF633CA185}"/>
              </a:ext>
            </a:extLst>
          </p:cNvPr>
          <p:cNvSpPr txBox="1">
            <a:spLocks/>
          </p:cNvSpPr>
          <p:nvPr/>
        </p:nvSpPr>
        <p:spPr>
          <a:xfrm>
            <a:off x="485172" y="386454"/>
            <a:ext cx="749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0EAD414-0251-9D03-0D47-1246CC50C6C0}"/>
              </a:ext>
            </a:extLst>
          </p:cNvPr>
          <p:cNvCxnSpPr>
            <a:cxnSpLocks/>
          </p:cNvCxnSpPr>
          <p:nvPr/>
        </p:nvCxnSpPr>
        <p:spPr>
          <a:xfrm>
            <a:off x="2274646" y="2257455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393BD80-EA6F-F373-4212-0E52A17AF9EB}"/>
              </a:ext>
            </a:extLst>
          </p:cNvPr>
          <p:cNvSpPr txBox="1"/>
          <p:nvPr/>
        </p:nvSpPr>
        <p:spPr>
          <a:xfrm>
            <a:off x="1207691" y="2057400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EI</a:t>
            </a:r>
            <a:endParaRPr lang="en-US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960AE5A-0315-9D9B-6498-249F5DEEDB9C}"/>
              </a:ext>
            </a:extLst>
          </p:cNvPr>
          <p:cNvCxnSpPr>
            <a:cxnSpLocks/>
          </p:cNvCxnSpPr>
          <p:nvPr/>
        </p:nvCxnSpPr>
        <p:spPr>
          <a:xfrm>
            <a:off x="2264486" y="5159345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DA6A9EB-EFA8-0F28-EC7B-8B20A51D1291}"/>
              </a:ext>
            </a:extLst>
          </p:cNvPr>
          <p:cNvSpPr txBox="1"/>
          <p:nvPr/>
        </p:nvSpPr>
        <p:spPr>
          <a:xfrm>
            <a:off x="1197531" y="4959290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EO</a:t>
            </a:r>
            <a:endParaRPr lang="en-US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CC4627-9EFA-6DE7-D6D2-FB513A2C5603}"/>
              </a:ext>
            </a:extLst>
          </p:cNvPr>
          <p:cNvCxnSpPr>
            <a:cxnSpLocks/>
          </p:cNvCxnSpPr>
          <p:nvPr/>
        </p:nvCxnSpPr>
        <p:spPr>
          <a:xfrm>
            <a:off x="9193605" y="3750351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5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9C23-07AB-1C3E-37C2-BF819EE61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uppo 1046">
            <a:extLst>
              <a:ext uri="{FF2B5EF4-FFF2-40B4-BE49-F238E27FC236}">
                <a16:creationId xmlns:a16="http://schemas.microsoft.com/office/drawing/2014/main" id="{A8F16B9A-04B1-82BB-858F-27148BB816BE}"/>
              </a:ext>
            </a:extLst>
          </p:cNvPr>
          <p:cNvGrpSpPr/>
          <p:nvPr/>
        </p:nvGrpSpPr>
        <p:grpSpPr>
          <a:xfrm>
            <a:off x="304800" y="1732974"/>
            <a:ext cx="4805680" cy="805557"/>
            <a:chOff x="304800" y="1732974"/>
            <a:chExt cx="4805680" cy="805557"/>
          </a:xfrm>
        </p:grpSpPr>
        <p:sp>
          <p:nvSpPr>
            <p:cNvPr id="1048" name="Rettangolo con angoli arrotondati 1047">
              <a:extLst>
                <a:ext uri="{FF2B5EF4-FFF2-40B4-BE49-F238E27FC236}">
                  <a16:creationId xmlns:a16="http://schemas.microsoft.com/office/drawing/2014/main" id="{7841BA33-100B-712E-CF39-FEB38623462C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49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DBCAB1F8-4D6B-58E2-EA53-3F95DC43C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CasellaDiTesto 1049">
              <a:extLst>
                <a:ext uri="{FF2B5EF4-FFF2-40B4-BE49-F238E27FC236}">
                  <a16:creationId xmlns:a16="http://schemas.microsoft.com/office/drawing/2014/main" id="{06F76893-C641-310C-51AD-205C817AF5B3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SPECIALTIES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3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1" name="CasellaDiTesto 1050">
              <a:extLst>
                <a:ext uri="{FF2B5EF4-FFF2-40B4-BE49-F238E27FC236}">
                  <a16:creationId xmlns:a16="http://schemas.microsoft.com/office/drawing/2014/main" id="{B9D821E4-3B6A-C779-F120-5D0C1EC7ACE3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52" name="Connettore 2 1051">
              <a:extLst>
                <a:ext uri="{FF2B5EF4-FFF2-40B4-BE49-F238E27FC236}">
                  <a16:creationId xmlns:a16="http://schemas.microsoft.com/office/drawing/2014/main" id="{8B29BC54-ACC9-0958-178D-70FADB4BB467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5CBD0E7F-2FC9-3E75-A56C-D9481044A4C4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9CDE19-8D1C-EB27-E5B4-DC172EA9E2A5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INTERNAL LOGICAL FILE (ILF)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339F07D-28E7-D22D-9780-353066C47562}"/>
              </a:ext>
            </a:extLst>
          </p:cNvPr>
          <p:cNvGrpSpPr/>
          <p:nvPr/>
        </p:nvGrpSpPr>
        <p:grpSpPr>
          <a:xfrm>
            <a:off x="304800" y="2668089"/>
            <a:ext cx="4805680" cy="805557"/>
            <a:chOff x="304800" y="1732974"/>
            <a:chExt cx="4805680" cy="805557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A972CAA0-4275-CBBE-5E61-D5736A6C7556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E93B3181-A9AD-D5EC-2B3F-3EEFE78FE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D80CC0C-243D-309B-B145-4FD258164E0D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PRESCRPITIONS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8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A6779CC-39BC-7E12-8BC0-724A03FCEBAC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17D243B5-A9B7-0755-81B3-9C3A3FE62A0A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0AAD25BD-571D-6B97-1760-14CE9CFA5904}"/>
              </a:ext>
            </a:extLst>
          </p:cNvPr>
          <p:cNvGrpSpPr/>
          <p:nvPr/>
        </p:nvGrpSpPr>
        <p:grpSpPr>
          <a:xfrm>
            <a:off x="304800" y="3603204"/>
            <a:ext cx="4805680" cy="805557"/>
            <a:chOff x="304800" y="1732974"/>
            <a:chExt cx="4805680" cy="805557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5B562357-EAD1-27CB-D849-8700109DADC0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FC89DD19-6E88-17C3-A98D-A94412BED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74CB6E19-BBE8-6107-8A04-246B24A2DA8E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MESSAGES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5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C77421B7-B3AA-624B-6158-DDE34D59B70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837126D1-82BD-B50C-0609-177472FA6190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54D6B17-B5A5-6454-D6F7-750D2F559C72}"/>
              </a:ext>
            </a:extLst>
          </p:cNvPr>
          <p:cNvGrpSpPr/>
          <p:nvPr/>
        </p:nvGrpSpPr>
        <p:grpSpPr>
          <a:xfrm>
            <a:off x="304800" y="4538319"/>
            <a:ext cx="4805680" cy="805557"/>
            <a:chOff x="304800" y="1732974"/>
            <a:chExt cx="4805680" cy="805557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55F14050-3041-913C-6F9D-9DF48D9E7A75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8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1EACE581-B900-A665-839F-7F7E34694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1B2F65D-A09B-6A9C-A308-7E57365E515B}"/>
                </a:ext>
              </a:extLst>
            </p:cNvPr>
            <p:cNvSpPr txBox="1"/>
            <p:nvPr/>
          </p:nvSpPr>
          <p:spPr>
            <a:xfrm>
              <a:off x="879163" y="1812587"/>
              <a:ext cx="2280598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USERS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13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FB19BCAB-F343-8DEA-72AA-775CCD68E71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800BC710-1FE4-15D2-1849-3EFF2F0E7163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95D0CC0C-8F13-A4B1-91D4-90A0FF2E24F9}"/>
              </a:ext>
            </a:extLst>
          </p:cNvPr>
          <p:cNvGrpSpPr/>
          <p:nvPr/>
        </p:nvGrpSpPr>
        <p:grpSpPr>
          <a:xfrm>
            <a:off x="304800" y="5473435"/>
            <a:ext cx="4805680" cy="805557"/>
            <a:chOff x="304800" y="1732974"/>
            <a:chExt cx="4805680" cy="805557"/>
          </a:xfrm>
        </p:grpSpPr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2997C9D0-B0C6-238A-29A8-75EC19EC9F23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4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DFFB3306-B282-F963-7CD3-BB5FB7573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DED0E2A5-B59C-96C9-F7F5-CCA86524EC03}"/>
                </a:ext>
              </a:extLst>
            </p:cNvPr>
            <p:cNvSpPr txBox="1"/>
            <p:nvPr/>
          </p:nvSpPr>
          <p:spPr>
            <a:xfrm>
              <a:off x="879163" y="1812587"/>
              <a:ext cx="2280598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TAKEN PRESCRIPTIONS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C612E870-45A7-8340-0E9C-97A30C2173C7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9FC66606-C92E-62D0-E0D5-B9105FD07411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88E3A33F-2F23-BCEF-2573-B35BB24AA899}"/>
              </a:ext>
            </a:extLst>
          </p:cNvPr>
          <p:cNvGrpSpPr/>
          <p:nvPr/>
        </p:nvGrpSpPr>
        <p:grpSpPr>
          <a:xfrm>
            <a:off x="7101841" y="1730133"/>
            <a:ext cx="4805680" cy="805557"/>
            <a:chOff x="304800" y="1732974"/>
            <a:chExt cx="4805680" cy="805557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A17B7182-45D4-2A08-8151-2318A1E2481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0A9846C9-53C2-13FF-472D-879667E95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0F0BE119-51F5-7E4E-02FB-F5039E8070FE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IN TREATMENT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5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4440FEA6-FB62-F628-41D1-48C4607DA4B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12D2FF36-9DFB-9EED-4D1E-A9DEC3C3B96D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CE79D423-DE32-63C4-428A-8FFCD7439BFB}"/>
              </a:ext>
            </a:extLst>
          </p:cNvPr>
          <p:cNvGrpSpPr/>
          <p:nvPr/>
        </p:nvGrpSpPr>
        <p:grpSpPr>
          <a:xfrm>
            <a:off x="7101841" y="2664852"/>
            <a:ext cx="4805680" cy="805557"/>
            <a:chOff x="304800" y="1732974"/>
            <a:chExt cx="4805680" cy="805557"/>
          </a:xfrm>
        </p:grpSpPr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4C90F342-0198-4953-8A17-54BF3A49209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506283EE-74F5-F81A-38BB-6C9A5BA50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FF68C2C6-114E-ACF9-8663-761702FE48EE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SYMPTOMS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4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4" name="CasellaDiTesto 1023">
              <a:extLst>
                <a:ext uri="{FF2B5EF4-FFF2-40B4-BE49-F238E27FC236}">
                  <a16:creationId xmlns:a16="http://schemas.microsoft.com/office/drawing/2014/main" id="{EA9FC6EF-F06E-14E9-3824-01B735831B8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5" name="Connettore 2 1024">
              <a:extLst>
                <a:ext uri="{FF2B5EF4-FFF2-40B4-BE49-F238E27FC236}">
                  <a16:creationId xmlns:a16="http://schemas.microsoft.com/office/drawing/2014/main" id="{0ECE57F2-DE7F-A49F-26F1-A75E45B77079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uppo 1032">
            <a:extLst>
              <a:ext uri="{FF2B5EF4-FFF2-40B4-BE49-F238E27FC236}">
                <a16:creationId xmlns:a16="http://schemas.microsoft.com/office/drawing/2014/main" id="{FB8DDBE3-EFF7-FDA9-9573-49494F1357BA}"/>
              </a:ext>
            </a:extLst>
          </p:cNvPr>
          <p:cNvGrpSpPr/>
          <p:nvPr/>
        </p:nvGrpSpPr>
        <p:grpSpPr>
          <a:xfrm>
            <a:off x="7101841" y="3599571"/>
            <a:ext cx="4805680" cy="805557"/>
            <a:chOff x="304800" y="1732974"/>
            <a:chExt cx="4805680" cy="805557"/>
          </a:xfrm>
        </p:grpSpPr>
        <p:sp>
          <p:nvSpPr>
            <p:cNvPr id="1034" name="Rettangolo con angoli arrotondati 1033">
              <a:extLst>
                <a:ext uri="{FF2B5EF4-FFF2-40B4-BE49-F238E27FC236}">
                  <a16:creationId xmlns:a16="http://schemas.microsoft.com/office/drawing/2014/main" id="{80203FDA-F6B5-430A-4506-19D26021AA1B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35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364B4E4E-3143-01A4-B875-4B321A86F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CasellaDiTesto 1035">
              <a:extLst>
                <a:ext uri="{FF2B5EF4-FFF2-40B4-BE49-F238E27FC236}">
                  <a16:creationId xmlns:a16="http://schemas.microsoft.com/office/drawing/2014/main" id="{A0E28420-7299-B76D-6257-2C7959004052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APPOINTMENTS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7" name="CasellaDiTesto 1036">
              <a:extLst>
                <a:ext uri="{FF2B5EF4-FFF2-40B4-BE49-F238E27FC236}">
                  <a16:creationId xmlns:a16="http://schemas.microsoft.com/office/drawing/2014/main" id="{C43BB376-5B66-872A-6F22-C4C59E499D49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38" name="Connettore 2 1037">
              <a:extLst>
                <a:ext uri="{FF2B5EF4-FFF2-40B4-BE49-F238E27FC236}">
                  <a16:creationId xmlns:a16="http://schemas.microsoft.com/office/drawing/2014/main" id="{980FE634-9B8E-BF2E-3527-52AFE311C49B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Gruppo 1038">
            <a:extLst>
              <a:ext uri="{FF2B5EF4-FFF2-40B4-BE49-F238E27FC236}">
                <a16:creationId xmlns:a16="http://schemas.microsoft.com/office/drawing/2014/main" id="{A7033A49-AD1A-8114-CC87-1178E1712891}"/>
              </a:ext>
            </a:extLst>
          </p:cNvPr>
          <p:cNvGrpSpPr/>
          <p:nvPr/>
        </p:nvGrpSpPr>
        <p:grpSpPr>
          <a:xfrm>
            <a:off x="7081522" y="4534290"/>
            <a:ext cx="4825999" cy="805557"/>
            <a:chOff x="284481" y="1795839"/>
            <a:chExt cx="4825999" cy="805557"/>
          </a:xfrm>
        </p:grpSpPr>
        <p:sp>
          <p:nvSpPr>
            <p:cNvPr id="1040" name="Rettangolo con angoli arrotondati 1039">
              <a:extLst>
                <a:ext uri="{FF2B5EF4-FFF2-40B4-BE49-F238E27FC236}">
                  <a16:creationId xmlns:a16="http://schemas.microsoft.com/office/drawing/2014/main" id="{783E051B-776E-60B8-F671-C77FF6EC930C}"/>
                </a:ext>
              </a:extLst>
            </p:cNvPr>
            <p:cNvSpPr/>
            <p:nvPr/>
          </p:nvSpPr>
          <p:spPr>
            <a:xfrm>
              <a:off x="284481" y="1795839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41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CCC9C888-A3F8-06F7-FA9A-0C26467F8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2" name="CasellaDiTesto 1041">
              <a:extLst>
                <a:ext uri="{FF2B5EF4-FFF2-40B4-BE49-F238E27FC236}">
                  <a16:creationId xmlns:a16="http://schemas.microsoft.com/office/drawing/2014/main" id="{8149E026-69FA-0446-5E4C-2E76726CCAA0}"/>
                </a:ext>
              </a:extLst>
            </p:cNvPr>
            <p:cNvSpPr txBox="1"/>
            <p:nvPr/>
          </p:nvSpPr>
          <p:spPr>
            <a:xfrm>
              <a:off x="879163" y="1875452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MEDICAL RECORD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8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3" name="CasellaDiTesto 1042">
              <a:extLst>
                <a:ext uri="{FF2B5EF4-FFF2-40B4-BE49-F238E27FC236}">
                  <a16:creationId xmlns:a16="http://schemas.microsoft.com/office/drawing/2014/main" id="{A43B359D-EF9E-E4AB-890B-347548E64174}"/>
                </a:ext>
              </a:extLst>
            </p:cNvPr>
            <p:cNvSpPr txBox="1"/>
            <p:nvPr/>
          </p:nvSpPr>
          <p:spPr>
            <a:xfrm>
              <a:off x="3850639" y="2013951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44" name="Connettore 2 1043">
              <a:extLst>
                <a:ext uri="{FF2B5EF4-FFF2-40B4-BE49-F238E27FC236}">
                  <a16:creationId xmlns:a16="http://schemas.microsoft.com/office/drawing/2014/main" id="{FAD87CCF-BCEB-F51F-0B42-55C512A1AFFC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98617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897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4972-451A-C32F-F801-F4C4CFBBD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uppo 1046">
            <a:extLst>
              <a:ext uri="{FF2B5EF4-FFF2-40B4-BE49-F238E27FC236}">
                <a16:creationId xmlns:a16="http://schemas.microsoft.com/office/drawing/2014/main" id="{68432A7F-B4CB-9B10-E865-0EAD0CBD5C13}"/>
              </a:ext>
            </a:extLst>
          </p:cNvPr>
          <p:cNvGrpSpPr/>
          <p:nvPr/>
        </p:nvGrpSpPr>
        <p:grpSpPr>
          <a:xfrm>
            <a:off x="304800" y="1732974"/>
            <a:ext cx="4805680" cy="805557"/>
            <a:chOff x="304800" y="1732974"/>
            <a:chExt cx="4805680" cy="805557"/>
          </a:xfrm>
        </p:grpSpPr>
        <p:sp>
          <p:nvSpPr>
            <p:cNvPr id="1048" name="Rettangolo con angoli arrotondati 1047">
              <a:extLst>
                <a:ext uri="{FF2B5EF4-FFF2-40B4-BE49-F238E27FC236}">
                  <a16:creationId xmlns:a16="http://schemas.microsoft.com/office/drawing/2014/main" id="{78365B27-51FB-AFCA-1B22-88D7A1C042EB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49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337F68CD-FACE-90CE-A3AC-8271794A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CasellaDiTesto 1049">
              <a:extLst>
                <a:ext uri="{FF2B5EF4-FFF2-40B4-BE49-F238E27FC236}">
                  <a16:creationId xmlns:a16="http://schemas.microsoft.com/office/drawing/2014/main" id="{A78273CE-D4D7-554C-477C-15F3D7146075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SIGN-UP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2 RET – 13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1" name="CasellaDiTesto 1050">
              <a:extLst>
                <a:ext uri="{FF2B5EF4-FFF2-40B4-BE49-F238E27FC236}">
                  <a16:creationId xmlns:a16="http://schemas.microsoft.com/office/drawing/2014/main" id="{DBE29A14-F0A4-6FF6-3509-F5B995CA1A6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4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52" name="Connettore 2 1051">
              <a:extLst>
                <a:ext uri="{FF2B5EF4-FFF2-40B4-BE49-F238E27FC236}">
                  <a16:creationId xmlns:a16="http://schemas.microsoft.com/office/drawing/2014/main" id="{7CAE5529-BE06-D400-0D4E-3F75011F3126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DA7D67FD-3861-BF43-F3FF-EF97D9681D5F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7F22C16-9CD8-6D9A-3A56-D17048BE2135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EXTERNAL INPUT (EI)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70617ED-4613-2C84-804C-1D0D9A128B8C}"/>
              </a:ext>
            </a:extLst>
          </p:cNvPr>
          <p:cNvGrpSpPr/>
          <p:nvPr/>
        </p:nvGrpSpPr>
        <p:grpSpPr>
          <a:xfrm>
            <a:off x="304800" y="2668089"/>
            <a:ext cx="4805680" cy="805557"/>
            <a:chOff x="304800" y="1732974"/>
            <a:chExt cx="4805680" cy="805557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716281BD-6262-1976-E82F-CAADCA2D8F6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429242E3-D6D7-F57B-5EDF-9867C6B44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72F8B81-AC0F-0CC9-4ED4-AEB23F448899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SIGN-IN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2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83E65EF-F991-1EC1-3BF8-4FE539D20696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CE3585C7-D60E-63A9-C68A-84655FE8D93B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1A692D9-C6F1-0E01-3424-B8A415FB1EEC}"/>
              </a:ext>
            </a:extLst>
          </p:cNvPr>
          <p:cNvGrpSpPr/>
          <p:nvPr/>
        </p:nvGrpSpPr>
        <p:grpSpPr>
          <a:xfrm>
            <a:off x="304800" y="3603204"/>
            <a:ext cx="4805680" cy="805557"/>
            <a:chOff x="304800" y="1732974"/>
            <a:chExt cx="4805680" cy="805557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32B5F801-2222-64A7-A7E8-B727E84AC2DF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2FC5A4A8-73A9-D56C-CFB9-00F6C8A5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8197D5A1-1067-03BF-8299-77AC0FCB13AB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LOGOUT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1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916069EF-530D-F760-303A-3B7315CC337C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06824588-F563-A7EE-C80A-6D1BA7E8DF28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12170AE0-0E9A-4213-0EA1-61E5D44A3260}"/>
              </a:ext>
            </a:extLst>
          </p:cNvPr>
          <p:cNvGrpSpPr/>
          <p:nvPr/>
        </p:nvGrpSpPr>
        <p:grpSpPr>
          <a:xfrm>
            <a:off x="304800" y="4538319"/>
            <a:ext cx="4805680" cy="805557"/>
            <a:chOff x="304800" y="1732974"/>
            <a:chExt cx="4805680" cy="805557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B942F9D7-DD39-99F1-9FC3-407CD7A83E7E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8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25AD96FE-F2FD-64A2-1894-DBD300E00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F464AC27-33BD-A60C-2E2F-6BD5F78FC938}"/>
                </a:ext>
              </a:extLst>
            </p:cNvPr>
            <p:cNvSpPr txBox="1"/>
            <p:nvPr/>
          </p:nvSpPr>
          <p:spPr>
            <a:xfrm>
              <a:off x="879163" y="1812587"/>
              <a:ext cx="2280598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PATIENT DASHBOARD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2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1392FD47-A476-47F8-386B-04F664662CCD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8B041D77-4DF0-D2A6-789D-3D7583F3A7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59A6D348-D10D-FB1A-5FC9-2B4D7802B039}"/>
              </a:ext>
            </a:extLst>
          </p:cNvPr>
          <p:cNvGrpSpPr/>
          <p:nvPr/>
        </p:nvGrpSpPr>
        <p:grpSpPr>
          <a:xfrm>
            <a:off x="7101841" y="1730133"/>
            <a:ext cx="4805680" cy="805557"/>
            <a:chOff x="304800" y="1732974"/>
            <a:chExt cx="4805680" cy="805557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A0A96836-A331-7159-19AC-2C83BE3A05F0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6C2AED24-B738-2373-DE47-5FAF34841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EAFAE5DD-C27A-EDAB-A44F-1941729F5AA7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MEDICAL RECORD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2 RET – 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E9403218-D6F7-4681-58CA-07663FE3A757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4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F2F46C0F-3AB5-E1AF-B133-1FBD4B38AC6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27BB5D5B-ACCE-9C0F-E539-07BEE14D31AF}"/>
              </a:ext>
            </a:extLst>
          </p:cNvPr>
          <p:cNvGrpSpPr/>
          <p:nvPr/>
        </p:nvGrpSpPr>
        <p:grpSpPr>
          <a:xfrm>
            <a:off x="7101841" y="2664852"/>
            <a:ext cx="4805680" cy="805557"/>
            <a:chOff x="304800" y="1732974"/>
            <a:chExt cx="4805680" cy="805557"/>
          </a:xfrm>
        </p:grpSpPr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775C1994-5D49-B06D-5601-54668E123157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3952B340-A772-AF72-5FD2-C598778F0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583E1C9-36CE-AD42-040E-F9CAEFBDEB33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DOCTOR PROFILE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3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4" name="CasellaDiTesto 1023">
              <a:extLst>
                <a:ext uri="{FF2B5EF4-FFF2-40B4-BE49-F238E27FC236}">
                  <a16:creationId xmlns:a16="http://schemas.microsoft.com/office/drawing/2014/main" id="{9DB3BF02-0FE3-B147-52AD-5A8B747D615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5" name="Connettore 2 1024">
              <a:extLst>
                <a:ext uri="{FF2B5EF4-FFF2-40B4-BE49-F238E27FC236}">
                  <a16:creationId xmlns:a16="http://schemas.microsoft.com/office/drawing/2014/main" id="{7F3F71BE-D178-82A9-2F47-6BCD1D0EDD6A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uppo 1032">
            <a:extLst>
              <a:ext uri="{FF2B5EF4-FFF2-40B4-BE49-F238E27FC236}">
                <a16:creationId xmlns:a16="http://schemas.microsoft.com/office/drawing/2014/main" id="{FDA8C611-F6D5-7653-CC52-AE224B8C821D}"/>
              </a:ext>
            </a:extLst>
          </p:cNvPr>
          <p:cNvGrpSpPr/>
          <p:nvPr/>
        </p:nvGrpSpPr>
        <p:grpSpPr>
          <a:xfrm>
            <a:off x="7101841" y="3599571"/>
            <a:ext cx="4805680" cy="805557"/>
            <a:chOff x="304800" y="1732974"/>
            <a:chExt cx="4805680" cy="805557"/>
          </a:xfrm>
        </p:grpSpPr>
        <p:sp>
          <p:nvSpPr>
            <p:cNvPr id="1034" name="Rettangolo con angoli arrotondati 1033">
              <a:extLst>
                <a:ext uri="{FF2B5EF4-FFF2-40B4-BE49-F238E27FC236}">
                  <a16:creationId xmlns:a16="http://schemas.microsoft.com/office/drawing/2014/main" id="{0D8630DE-2DF7-98AC-1EF9-162646303A6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35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698D9D9A-83FC-6F9F-18C3-2E781732B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CasellaDiTesto 1035">
              <a:extLst>
                <a:ext uri="{FF2B5EF4-FFF2-40B4-BE49-F238E27FC236}">
                  <a16:creationId xmlns:a16="http://schemas.microsoft.com/office/drawing/2014/main" id="{13057395-F5AF-3E81-2EAE-DF8D1A184974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P-D COMMUNICATION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5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7" name="CasellaDiTesto 1036">
              <a:extLst>
                <a:ext uri="{FF2B5EF4-FFF2-40B4-BE49-F238E27FC236}">
                  <a16:creationId xmlns:a16="http://schemas.microsoft.com/office/drawing/2014/main" id="{8981351C-388B-1B9E-A7C7-21559DFB62AB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38" name="Connettore 2 1037">
              <a:extLst>
                <a:ext uri="{FF2B5EF4-FFF2-40B4-BE49-F238E27FC236}">
                  <a16:creationId xmlns:a16="http://schemas.microsoft.com/office/drawing/2014/main" id="{A3907A53-A8C3-0469-B090-94BE54E30C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Gruppo 1038">
            <a:extLst>
              <a:ext uri="{FF2B5EF4-FFF2-40B4-BE49-F238E27FC236}">
                <a16:creationId xmlns:a16="http://schemas.microsoft.com/office/drawing/2014/main" id="{40CF87B7-C5CE-F414-023B-0B5B90033FE5}"/>
              </a:ext>
            </a:extLst>
          </p:cNvPr>
          <p:cNvGrpSpPr/>
          <p:nvPr/>
        </p:nvGrpSpPr>
        <p:grpSpPr>
          <a:xfrm>
            <a:off x="7081522" y="4534290"/>
            <a:ext cx="4825999" cy="805557"/>
            <a:chOff x="284481" y="1795839"/>
            <a:chExt cx="4825999" cy="805557"/>
          </a:xfrm>
        </p:grpSpPr>
        <p:sp>
          <p:nvSpPr>
            <p:cNvPr id="1040" name="Rettangolo con angoli arrotondati 1039">
              <a:extLst>
                <a:ext uri="{FF2B5EF4-FFF2-40B4-BE49-F238E27FC236}">
                  <a16:creationId xmlns:a16="http://schemas.microsoft.com/office/drawing/2014/main" id="{835374C6-D5B9-F57B-FCB4-6099103944C1}"/>
                </a:ext>
              </a:extLst>
            </p:cNvPr>
            <p:cNvSpPr/>
            <p:nvPr/>
          </p:nvSpPr>
          <p:spPr>
            <a:xfrm>
              <a:off x="284481" y="1795839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41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BA1EF8D6-9ED8-C8B5-F2C0-A2F47DCE0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2" name="CasellaDiTesto 1041">
              <a:extLst>
                <a:ext uri="{FF2B5EF4-FFF2-40B4-BE49-F238E27FC236}">
                  <a16:creationId xmlns:a16="http://schemas.microsoft.com/office/drawing/2014/main" id="{40ADF3E7-699C-85CA-5B28-04BE0963B3AC}"/>
                </a:ext>
              </a:extLst>
            </p:cNvPr>
            <p:cNvSpPr txBox="1"/>
            <p:nvPr/>
          </p:nvSpPr>
          <p:spPr>
            <a:xfrm>
              <a:off x="879163" y="1875452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GP REQUEST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3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3" name="CasellaDiTesto 1042">
              <a:extLst>
                <a:ext uri="{FF2B5EF4-FFF2-40B4-BE49-F238E27FC236}">
                  <a16:creationId xmlns:a16="http://schemas.microsoft.com/office/drawing/2014/main" id="{25743613-8EAC-0D2E-A483-8A4BB2455333}"/>
                </a:ext>
              </a:extLst>
            </p:cNvPr>
            <p:cNvSpPr txBox="1"/>
            <p:nvPr/>
          </p:nvSpPr>
          <p:spPr>
            <a:xfrm>
              <a:off x="3850639" y="2013951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44" name="Connettore 2 1043">
              <a:extLst>
                <a:ext uri="{FF2B5EF4-FFF2-40B4-BE49-F238E27FC236}">
                  <a16:creationId xmlns:a16="http://schemas.microsoft.com/office/drawing/2014/main" id="{095A623E-CFE0-A096-5961-2B3D579E8E9B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98617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86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414FD-CCE5-3967-C9D3-9D68F82BE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uppo 1046">
            <a:extLst>
              <a:ext uri="{FF2B5EF4-FFF2-40B4-BE49-F238E27FC236}">
                <a16:creationId xmlns:a16="http://schemas.microsoft.com/office/drawing/2014/main" id="{04C82BD6-9077-AFC7-D448-DC71B8F522A9}"/>
              </a:ext>
            </a:extLst>
          </p:cNvPr>
          <p:cNvGrpSpPr/>
          <p:nvPr/>
        </p:nvGrpSpPr>
        <p:grpSpPr>
          <a:xfrm>
            <a:off x="304800" y="1732974"/>
            <a:ext cx="4805680" cy="805557"/>
            <a:chOff x="304800" y="1732974"/>
            <a:chExt cx="4805680" cy="805557"/>
          </a:xfrm>
        </p:grpSpPr>
        <p:sp>
          <p:nvSpPr>
            <p:cNvPr id="1048" name="Rettangolo con angoli arrotondati 1047">
              <a:extLst>
                <a:ext uri="{FF2B5EF4-FFF2-40B4-BE49-F238E27FC236}">
                  <a16:creationId xmlns:a16="http://schemas.microsoft.com/office/drawing/2014/main" id="{8ABFF4BE-2A56-32B3-F5AE-AA40530581CC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49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FD26661B-E840-E217-FBC2-51165F7DD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CasellaDiTesto 1049">
              <a:extLst>
                <a:ext uri="{FF2B5EF4-FFF2-40B4-BE49-F238E27FC236}">
                  <a16:creationId xmlns:a16="http://schemas.microsoft.com/office/drawing/2014/main" id="{39361076-BC20-A44A-5058-3DDBDF3741CB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MAIN ARTICLE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1" name="CasellaDiTesto 1050">
              <a:extLst>
                <a:ext uri="{FF2B5EF4-FFF2-40B4-BE49-F238E27FC236}">
                  <a16:creationId xmlns:a16="http://schemas.microsoft.com/office/drawing/2014/main" id="{3119AF55-F7C9-709F-1C21-BD624E124099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52" name="Connettore 2 1051">
              <a:extLst>
                <a:ext uri="{FF2B5EF4-FFF2-40B4-BE49-F238E27FC236}">
                  <a16:creationId xmlns:a16="http://schemas.microsoft.com/office/drawing/2014/main" id="{8EE9C77D-834A-C0CF-BE7F-837AC672E827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FE60B3CB-4D7A-B50B-9111-BCC0881C7BE6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78ACA21-288B-F21B-B65D-165A45456407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EXTERNAL INQUIRY (EQ)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06294D8-E666-2C24-C8D9-BCD5C24A88E1}"/>
              </a:ext>
            </a:extLst>
          </p:cNvPr>
          <p:cNvGrpSpPr/>
          <p:nvPr/>
        </p:nvGrpSpPr>
        <p:grpSpPr>
          <a:xfrm>
            <a:off x="304800" y="2668089"/>
            <a:ext cx="4805680" cy="805557"/>
            <a:chOff x="304800" y="1732974"/>
            <a:chExt cx="4805680" cy="805557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ACA4192A-9794-9251-BBB2-0B10E39072AE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E42A44D4-54FE-F76B-510A-A3B1A4FDF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A428287-3705-B61C-DF62-278E7CAF0EAF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ARTICLE PAGE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2C4D4C9-FBBF-C200-4A41-481CFEEB576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9FAA11CC-AFC2-BE0E-80FA-2E9020799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CE4B3442-547F-B784-F18D-0D61FA213A7B}"/>
              </a:ext>
            </a:extLst>
          </p:cNvPr>
          <p:cNvGrpSpPr/>
          <p:nvPr/>
        </p:nvGrpSpPr>
        <p:grpSpPr>
          <a:xfrm>
            <a:off x="7101841" y="1730133"/>
            <a:ext cx="4805680" cy="805557"/>
            <a:chOff x="304800" y="1732974"/>
            <a:chExt cx="4805680" cy="805557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D000FF70-4C3D-0FD7-1ADA-89FDA0747F49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C9B7408B-BCB9-77CC-49B3-750586333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049F9FB0-E3D5-E094-39A7-ECF0131ECAAB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PATIENT DASHBOARD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RET – 9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2DD0C718-576B-04B0-D9C6-CD73997985E6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4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FD37F0A5-1EA6-1339-70A6-A00286299A2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512F751-CB13-39A4-0107-512DF70709C0}"/>
              </a:ext>
            </a:extLst>
          </p:cNvPr>
          <p:cNvGrpSpPr/>
          <p:nvPr/>
        </p:nvGrpSpPr>
        <p:grpSpPr>
          <a:xfrm>
            <a:off x="7101841" y="2664852"/>
            <a:ext cx="4805680" cy="805557"/>
            <a:chOff x="304800" y="1732974"/>
            <a:chExt cx="4805680" cy="805557"/>
          </a:xfrm>
        </p:grpSpPr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91C35311-D952-13D9-B69C-74D3DC6C2021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FD9B56E2-84E1-13F6-6616-4617E3CD6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25C9E17A-C2E5-A30F-1912-1A81EDFB0CEA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MEDICAL RECORD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5 RET – 16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4" name="CasellaDiTesto 1023">
              <a:extLst>
                <a:ext uri="{FF2B5EF4-FFF2-40B4-BE49-F238E27FC236}">
                  <a16:creationId xmlns:a16="http://schemas.microsoft.com/office/drawing/2014/main" id="{E885E9AD-FBD0-3F14-434A-2A7B027F544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6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5" name="Connettore 2 1024">
              <a:extLst>
                <a:ext uri="{FF2B5EF4-FFF2-40B4-BE49-F238E27FC236}">
                  <a16:creationId xmlns:a16="http://schemas.microsoft.com/office/drawing/2014/main" id="{85B6CB0E-2F60-9249-3A5C-14F2C0B83E15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E69AD69C-8E06-9636-B599-C09939119E58}"/>
              </a:ext>
            </a:extLst>
          </p:cNvPr>
          <p:cNvSpPr/>
          <p:nvPr/>
        </p:nvSpPr>
        <p:spPr>
          <a:xfrm>
            <a:off x="0" y="3773055"/>
            <a:ext cx="12192000" cy="106209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D7B2F6D-9CD3-BA38-CE3A-7946736FAE59}"/>
              </a:ext>
            </a:extLst>
          </p:cNvPr>
          <p:cNvSpPr txBox="1">
            <a:spLocks/>
          </p:cNvSpPr>
          <p:nvPr/>
        </p:nvSpPr>
        <p:spPr>
          <a:xfrm>
            <a:off x="104172" y="3971540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EXTERNAL OUTPUT (EO)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BBDFE68-2BAF-1C97-FF59-7F6244AD718E}"/>
              </a:ext>
            </a:extLst>
          </p:cNvPr>
          <p:cNvGrpSpPr/>
          <p:nvPr/>
        </p:nvGrpSpPr>
        <p:grpSpPr>
          <a:xfrm>
            <a:off x="304800" y="5234643"/>
            <a:ext cx="4805680" cy="805557"/>
            <a:chOff x="304800" y="1732974"/>
            <a:chExt cx="4805680" cy="805557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467AD85-3512-5D09-780E-733F4FEC0DF9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A44A8A36-683C-8CCE-27C3-ACCF8D2B3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9BCAE21E-CCC0-4341-D3CF-4C00B54B8DF5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DOCTOR LIST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RET – 8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7849287-E0F4-D16D-8E5C-76BCE62C2546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5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7AB01324-9804-CDE9-0288-65351631C57F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079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A1BEFB1A-3DC2-482A-2559-0AAC4DB7D7DF}"/>
              </a:ext>
            </a:extLst>
          </p:cNvPr>
          <p:cNvGrpSpPr/>
          <p:nvPr/>
        </p:nvGrpSpPr>
        <p:grpSpPr>
          <a:xfrm>
            <a:off x="181405" y="293522"/>
            <a:ext cx="1850108" cy="1081548"/>
            <a:chOff x="668286" y="387576"/>
            <a:chExt cx="1425678" cy="1081548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2DA8B2CE-CDEB-ECAC-5661-71D3E97A3B62}"/>
                </a:ext>
              </a:extLst>
            </p:cNvPr>
            <p:cNvCxnSpPr>
              <a:cxnSpLocks/>
            </p:cNvCxnSpPr>
            <p:nvPr/>
          </p:nvCxnSpPr>
          <p:spPr>
            <a:xfrm>
              <a:off x="668286" y="387576"/>
              <a:ext cx="142567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A05BF837-7F46-D136-A6FA-46E77B4D1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575" y="387576"/>
              <a:ext cx="0" cy="10815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 descr="Immagine che contiene logo, simbolo, silhouette&#10;&#10;Descrizione generata automaticamente">
            <a:extLst>
              <a:ext uri="{FF2B5EF4-FFF2-40B4-BE49-F238E27FC236}">
                <a16:creationId xmlns:a16="http://schemas.microsoft.com/office/drawing/2014/main" id="{125D5202-9A17-6A98-628B-B2EF822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6" y="746425"/>
            <a:ext cx="634921" cy="63492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BEB244-9DC1-AB4D-B781-5A78B76B8B39}"/>
              </a:ext>
            </a:extLst>
          </p:cNvPr>
          <p:cNvSpPr txBox="1"/>
          <p:nvPr/>
        </p:nvSpPr>
        <p:spPr>
          <a:xfrm>
            <a:off x="1221614" y="684832"/>
            <a:ext cx="1076722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Aptos Display"/>
              </a:rPr>
              <a:t>MediTREX</a:t>
            </a:r>
            <a:r>
              <a:rPr lang="en-US" sz="2400" dirty="0">
                <a:solidFill>
                  <a:schemeClr val="bg1"/>
                </a:solidFill>
                <a:latin typeface="Aptos Display"/>
              </a:rPr>
              <a:t> is a web app aimed to improve the management of medical treatments and personal health conditions.</a:t>
            </a:r>
          </a:p>
        </p:txBody>
      </p:sp>
      <p:pic>
        <p:nvPicPr>
          <p:cNvPr id="16" name="Immagine 15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D4D1E8A3-8403-70EC-7B61-90C9892C9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09" y="3091788"/>
            <a:ext cx="634921" cy="634921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E4F69B5-D59D-947C-6FD8-48B8A95597B7}"/>
              </a:ext>
            </a:extLst>
          </p:cNvPr>
          <p:cNvSpPr/>
          <p:nvPr/>
        </p:nvSpPr>
        <p:spPr>
          <a:xfrm>
            <a:off x="220385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121A743-7930-7EF2-B799-EDEC057067CF}"/>
              </a:ext>
            </a:extLst>
          </p:cNvPr>
          <p:cNvSpPr txBox="1"/>
          <p:nvPr/>
        </p:nvSpPr>
        <p:spPr>
          <a:xfrm>
            <a:off x="4952651" y="1844040"/>
            <a:ext cx="38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  <a:latin typeface="Aptos Display" panose="020B0004020202020204" pitchFamily="34" charset="0"/>
              </a:rPr>
              <a:t>MAIN FEATURES</a:t>
            </a:r>
            <a:endParaRPr lang="en-US" sz="240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BFC6456F-88A4-347A-226D-01B4217082A4}"/>
              </a:ext>
            </a:extLst>
          </p:cNvPr>
          <p:cNvSpPr/>
          <p:nvPr/>
        </p:nvSpPr>
        <p:spPr>
          <a:xfrm>
            <a:off x="3251562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5BC1B726-5DDC-5DB1-63A0-676686A3D488}"/>
              </a:ext>
            </a:extLst>
          </p:cNvPr>
          <p:cNvSpPr/>
          <p:nvPr/>
        </p:nvSpPr>
        <p:spPr>
          <a:xfrm>
            <a:off x="6346614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F6454A9-300B-6B37-CE61-17192ADEE134}"/>
              </a:ext>
            </a:extLst>
          </p:cNvPr>
          <p:cNvSpPr/>
          <p:nvPr/>
        </p:nvSpPr>
        <p:spPr>
          <a:xfrm>
            <a:off x="9300352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magine 28" descr="Immagine che contiene Rettangolo, bianco, design&#10;&#10;Descrizione generata automaticamente">
            <a:extLst>
              <a:ext uri="{FF2B5EF4-FFF2-40B4-BE49-F238E27FC236}">
                <a16:creationId xmlns:a16="http://schemas.microsoft.com/office/drawing/2014/main" id="{E7B170B6-2588-5F78-41F6-DB76F9D57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84" y="3142520"/>
            <a:ext cx="634921" cy="634921"/>
          </a:xfrm>
          <a:prstGeom prst="rect">
            <a:avLst/>
          </a:prstGeom>
        </p:spPr>
      </p:pic>
      <p:pic>
        <p:nvPicPr>
          <p:cNvPr id="31" name="Immagine 3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961CEB6C-A5DF-54E0-8A17-A6D66D25D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74" y="3047343"/>
            <a:ext cx="634921" cy="634921"/>
          </a:xfrm>
          <a:prstGeom prst="rect">
            <a:avLst/>
          </a:prstGeom>
        </p:spPr>
      </p:pic>
      <p:pic>
        <p:nvPicPr>
          <p:cNvPr id="33" name="Immagine 32" descr="Immagine che contiene simbolo, logo, bianco, design&#10;&#10;Descrizione generata automaticamente">
            <a:extLst>
              <a:ext uri="{FF2B5EF4-FFF2-40B4-BE49-F238E27FC236}">
                <a16:creationId xmlns:a16="http://schemas.microsoft.com/office/drawing/2014/main" id="{4C2611CC-C840-9958-CC06-1A58EA2D4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2" y="3002899"/>
            <a:ext cx="723810" cy="72381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F430EE0-CC88-97B2-DE32-45A8EE3B5050}"/>
              </a:ext>
            </a:extLst>
          </p:cNvPr>
          <p:cNvSpPr txBox="1"/>
          <p:nvPr/>
        </p:nvSpPr>
        <p:spPr>
          <a:xfrm>
            <a:off x="368434" y="4233672"/>
            <a:ext cx="2398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 Display" panose="020B0004020202020204" pitchFamily="34" charset="0"/>
              </a:rPr>
              <a:t>DOCTOR – PATIENT COMMUNICATION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66C2918-F803-0723-7A61-AFDD8269BF1C}"/>
              </a:ext>
            </a:extLst>
          </p:cNvPr>
          <p:cNvSpPr txBox="1"/>
          <p:nvPr/>
        </p:nvSpPr>
        <p:spPr>
          <a:xfrm>
            <a:off x="3600716" y="4212393"/>
            <a:ext cx="1939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 Display" panose="020B0004020202020204" pitchFamily="34" charset="0"/>
              </a:rPr>
              <a:t>APPOINTMENT BOOKING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5D47962-07AE-82B1-2897-C570D89DCE4C}"/>
              </a:ext>
            </a:extLst>
          </p:cNvPr>
          <p:cNvSpPr txBox="1"/>
          <p:nvPr/>
        </p:nvSpPr>
        <p:spPr>
          <a:xfrm>
            <a:off x="6695769" y="4187375"/>
            <a:ext cx="1939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  <a:latin typeface="Aptos Display" panose="020B0004020202020204" pitchFamily="34" charset="0"/>
              </a:rPr>
              <a:t>MEDICAL RECORDS MANAGEMENT</a:t>
            </a:r>
            <a:endParaRPr lang="en-US" b="1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6BAFD58-5881-ECB9-B3F0-F5CFF32D5DA8}"/>
              </a:ext>
            </a:extLst>
          </p:cNvPr>
          <p:cNvSpPr txBox="1"/>
          <p:nvPr/>
        </p:nvSpPr>
        <p:spPr>
          <a:xfrm>
            <a:off x="9300350" y="4233672"/>
            <a:ext cx="2637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  <a:latin typeface="Aptos Display" panose="020B0004020202020204" pitchFamily="34" charset="0"/>
              </a:rPr>
              <a:t>NEWS AND DAILY PAPERS ABOUT THE MEDICAL FIELD </a:t>
            </a:r>
            <a:endParaRPr lang="en-US" b="1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6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FF373-FA15-D496-64B8-5915F9496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F7E4FD28-BA53-4795-8AFF-85E643107F45}"/>
              </a:ext>
            </a:extLst>
          </p:cNvPr>
          <p:cNvGrpSpPr/>
          <p:nvPr/>
        </p:nvGrpSpPr>
        <p:grpSpPr>
          <a:xfrm>
            <a:off x="8007064" y="2020932"/>
            <a:ext cx="2852624" cy="3921760"/>
            <a:chOff x="1853338" y="2020932"/>
            <a:chExt cx="2852624" cy="3921760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438BA4DB-ACB8-7B2C-526C-0EB6DE48A634}"/>
                </a:ext>
              </a:extLst>
            </p:cNvPr>
            <p:cNvSpPr/>
            <p:nvPr/>
          </p:nvSpPr>
          <p:spPr>
            <a:xfrm>
              <a:off x="1853338" y="2020932"/>
              <a:ext cx="2852624" cy="3921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5B3421AA-29A7-157C-91D1-871C428D29C6}"/>
                </a:ext>
              </a:extLst>
            </p:cNvPr>
            <p:cNvSpPr txBox="1"/>
            <p:nvPr/>
          </p:nvSpPr>
          <p:spPr>
            <a:xfrm>
              <a:off x="1853339" y="3248721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ESTIMATED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TIME</a:t>
              </a:r>
              <a:endParaRPr lang="en-US" dirty="0">
                <a:solidFill>
                  <a:srgbClr val="278DBA"/>
                </a:solidFill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0947EE4D-8A04-BFB1-56C2-8CC0629078A1}"/>
                </a:ext>
              </a:extLst>
            </p:cNvPr>
            <p:cNvSpPr txBox="1"/>
            <p:nvPr/>
          </p:nvSpPr>
          <p:spPr>
            <a:xfrm>
              <a:off x="1853339" y="4476510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9.8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months</a:t>
              </a:r>
              <a:endParaRPr lang="en-US" dirty="0">
                <a:solidFill>
                  <a:srgbClr val="278DBA"/>
                </a:solidFill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4552D51-F7DA-47D7-B39C-92A3E7C5C7B2}"/>
              </a:ext>
            </a:extLst>
          </p:cNvPr>
          <p:cNvGrpSpPr/>
          <p:nvPr/>
        </p:nvGrpSpPr>
        <p:grpSpPr>
          <a:xfrm>
            <a:off x="4930201" y="2020932"/>
            <a:ext cx="2852624" cy="3921760"/>
            <a:chOff x="1853338" y="2020932"/>
            <a:chExt cx="2852624" cy="3921760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7D24859F-4081-4FD2-AC88-09AD74DF4F9A}"/>
                </a:ext>
              </a:extLst>
            </p:cNvPr>
            <p:cNvSpPr/>
            <p:nvPr/>
          </p:nvSpPr>
          <p:spPr>
            <a:xfrm>
              <a:off x="1853338" y="2020932"/>
              <a:ext cx="2852624" cy="3921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96220726-A1B3-DB51-CCFB-262BD7989DB4}"/>
                </a:ext>
              </a:extLst>
            </p:cNvPr>
            <p:cNvSpPr txBox="1"/>
            <p:nvPr/>
          </p:nvSpPr>
          <p:spPr>
            <a:xfrm>
              <a:off x="1853339" y="3248721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LINES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OF CODE</a:t>
              </a:r>
              <a:endParaRPr lang="en-US" dirty="0">
                <a:solidFill>
                  <a:srgbClr val="278DBA"/>
                </a:solidFill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89F95E5-0C7A-29CC-1678-F0AF3E86D5F8}"/>
                </a:ext>
              </a:extLst>
            </p:cNvPr>
            <p:cNvSpPr txBox="1"/>
            <p:nvPr/>
          </p:nvSpPr>
          <p:spPr>
            <a:xfrm>
              <a:off x="1853339" y="4476510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8800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SLOC</a:t>
              </a:r>
              <a:endParaRPr lang="en-US" dirty="0">
                <a:solidFill>
                  <a:srgbClr val="278DBA"/>
                </a:solidFill>
              </a:endParaRPr>
            </a:p>
          </p:txBody>
        </p:sp>
      </p:grpSp>
      <p:pic>
        <p:nvPicPr>
          <p:cNvPr id="7" name="Google Shape;515;p40">
            <a:extLst>
              <a:ext uri="{FF2B5EF4-FFF2-40B4-BE49-F238E27FC236}">
                <a16:creationId xmlns:a16="http://schemas.microsoft.com/office/drawing/2014/main" id="{DB351C20-54FB-7EEB-D859-FEB36B6BD33B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3602" y="2384015"/>
            <a:ext cx="925822" cy="78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8E8F8910-C4F7-6DC8-ED9B-EC0F4352FFA0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F6D7A0F-2FB2-7185-0B2C-6C64F034F666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749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COCOMO II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1" name="Google Shape;516;p40">
            <a:extLst>
              <a:ext uri="{FF2B5EF4-FFF2-40B4-BE49-F238E27FC236}">
                <a16:creationId xmlns:a16="http://schemas.microsoft.com/office/drawing/2014/main" id="{77863FC2-4B30-D45D-F04D-14B6BFB2BA16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2314" y="2426548"/>
            <a:ext cx="822125" cy="78511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596BD68A-5E59-2B3B-6C4F-F1544542AC69}"/>
              </a:ext>
            </a:extLst>
          </p:cNvPr>
          <p:cNvGrpSpPr/>
          <p:nvPr/>
        </p:nvGrpSpPr>
        <p:grpSpPr>
          <a:xfrm>
            <a:off x="1853338" y="2020932"/>
            <a:ext cx="2852624" cy="3921760"/>
            <a:chOff x="1853338" y="2020932"/>
            <a:chExt cx="2852624" cy="3921760"/>
          </a:xfrm>
        </p:grpSpPr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15A92684-5CAD-A001-C440-AFBADA4ED73E}"/>
                </a:ext>
              </a:extLst>
            </p:cNvPr>
            <p:cNvSpPr/>
            <p:nvPr/>
          </p:nvSpPr>
          <p:spPr>
            <a:xfrm>
              <a:off x="1853338" y="2020932"/>
              <a:ext cx="2852624" cy="3921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C30E9CA-E400-E31B-1D23-5CC3B70EA20A}"/>
                </a:ext>
              </a:extLst>
            </p:cNvPr>
            <p:cNvSpPr txBox="1"/>
            <p:nvPr/>
          </p:nvSpPr>
          <p:spPr>
            <a:xfrm>
              <a:off x="1853339" y="3248721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FUNCTION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POINTS</a:t>
              </a:r>
              <a:endParaRPr lang="en-US" dirty="0">
                <a:solidFill>
                  <a:srgbClr val="278DBA"/>
                </a:solidFill>
              </a:endParaRPr>
            </a:p>
          </p:txBody>
        </p:sp>
        <p:pic>
          <p:nvPicPr>
            <p:cNvPr id="5" name="Google Shape;514;p40">
              <a:extLst>
                <a:ext uri="{FF2B5EF4-FFF2-40B4-BE49-F238E27FC236}">
                  <a16:creationId xmlns:a16="http://schemas.microsoft.com/office/drawing/2014/main" id="{9CBE5C31-12C8-EEF2-3DE1-A4B13F8EA38A}"/>
                </a:ext>
              </a:extLst>
            </p:cNvPr>
            <p:cNvPicPr preferRelativeResize="0"/>
            <p:nvPr/>
          </p:nvPicPr>
          <p:blipFill>
            <a:blip r:embed="rId4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8584" y="2371698"/>
              <a:ext cx="822133" cy="7851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A3BE402-9582-E5D4-E423-A35D15AA7EF8}"/>
                </a:ext>
              </a:extLst>
            </p:cNvPr>
            <p:cNvSpPr txBox="1"/>
            <p:nvPr/>
          </p:nvSpPr>
          <p:spPr>
            <a:xfrm>
              <a:off x="1853339" y="4476510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110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unadjusted FP</a:t>
              </a:r>
              <a:endParaRPr lang="en-US" dirty="0">
                <a:solidFill>
                  <a:srgbClr val="278DB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345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3B8AF12-A53C-9771-00F9-40D45A32D883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9C3AC3-4A81-AA3E-88DB-071FE582BFA3}"/>
              </a:ext>
            </a:extLst>
          </p:cNvPr>
          <p:cNvSpPr txBox="1"/>
          <p:nvPr/>
        </p:nvSpPr>
        <p:spPr>
          <a:xfrm>
            <a:off x="104172" y="386454"/>
            <a:ext cx="859677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3600" b="1">
                <a:solidFill>
                  <a:schemeClr val="bg1"/>
                </a:solidFill>
                <a:latin typeface="Aptos Display"/>
              </a:rPr>
              <a:t>SCRUM: WORKFLOW ORGANIZATION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226C08-DDCD-4DC0-0F9A-677485E996DC}"/>
              </a:ext>
            </a:extLst>
          </p:cNvPr>
          <p:cNvSpPr txBox="1"/>
          <p:nvPr/>
        </p:nvSpPr>
        <p:spPr>
          <a:xfrm>
            <a:off x="2777834" y="2738503"/>
            <a:ext cx="989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CABA8"/>
                </a:solidFill>
              </a:rPr>
              <a:t>Sprint 1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44ED945-C89D-0248-6243-E12FC610EDDF}"/>
              </a:ext>
            </a:extLst>
          </p:cNvPr>
          <p:cNvSpPr/>
          <p:nvPr/>
        </p:nvSpPr>
        <p:spPr>
          <a:xfrm>
            <a:off x="2681072" y="2375644"/>
            <a:ext cx="1088572" cy="1100668"/>
          </a:xfrm>
          <a:prstGeom prst="ellipse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D788B5-3661-EEA8-9134-A1210A58276C}"/>
              </a:ext>
            </a:extLst>
          </p:cNvPr>
          <p:cNvSpPr txBox="1"/>
          <p:nvPr/>
        </p:nvSpPr>
        <p:spPr>
          <a:xfrm>
            <a:off x="2160977" y="3476312"/>
            <a:ext cx="22231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solidFill>
                  <a:srgbClr val="0CABA8"/>
                </a:solidFill>
              </a:rPr>
              <a:t>Account Management</a:t>
            </a:r>
            <a:endParaRPr lang="it-IT" sz="1600" b="1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40034F-EBB3-F885-3E9B-0CB18FC40365}"/>
              </a:ext>
            </a:extLst>
          </p:cNvPr>
          <p:cNvCxnSpPr/>
          <p:nvPr/>
        </p:nvCxnSpPr>
        <p:spPr>
          <a:xfrm flipV="1">
            <a:off x="4127559" y="2917776"/>
            <a:ext cx="986971" cy="4837"/>
          </a:xfrm>
          <a:prstGeom prst="straightConnector1">
            <a:avLst/>
          </a:prstGeom>
          <a:ln>
            <a:solidFill>
              <a:srgbClr val="0CAB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1A151E-520D-90D9-DDF7-60BDA99788FF}"/>
              </a:ext>
            </a:extLst>
          </p:cNvPr>
          <p:cNvSpPr txBox="1"/>
          <p:nvPr/>
        </p:nvSpPr>
        <p:spPr>
          <a:xfrm>
            <a:off x="5589123" y="2703925"/>
            <a:ext cx="983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CABA8"/>
                </a:solidFill>
              </a:rPr>
              <a:t>Sprint 2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F2E9549-E156-6579-A3F6-0ABA64FCE9A1}"/>
              </a:ext>
            </a:extLst>
          </p:cNvPr>
          <p:cNvSpPr/>
          <p:nvPr/>
        </p:nvSpPr>
        <p:spPr>
          <a:xfrm>
            <a:off x="5486116" y="2353557"/>
            <a:ext cx="1088572" cy="1100668"/>
          </a:xfrm>
          <a:prstGeom prst="ellipse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0CC188-B6DF-1280-F2BE-F8B94C6DEE44}"/>
              </a:ext>
            </a:extLst>
          </p:cNvPr>
          <p:cNvSpPr txBox="1"/>
          <p:nvPr/>
        </p:nvSpPr>
        <p:spPr>
          <a:xfrm>
            <a:off x="5330456" y="3476312"/>
            <a:ext cx="14942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solidFill>
                  <a:srgbClr val="0CABA8"/>
                </a:solidFill>
              </a:rPr>
              <a:t>Personal Area</a:t>
            </a:r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D509E0D-714A-BF2D-E912-B62BD35873AA}"/>
              </a:ext>
            </a:extLst>
          </p:cNvPr>
          <p:cNvCxnSpPr>
            <a:cxnSpLocks/>
          </p:cNvCxnSpPr>
          <p:nvPr/>
        </p:nvCxnSpPr>
        <p:spPr>
          <a:xfrm flipV="1">
            <a:off x="6811125" y="2906732"/>
            <a:ext cx="986971" cy="4837"/>
          </a:xfrm>
          <a:prstGeom prst="straightConnector1">
            <a:avLst/>
          </a:prstGeom>
          <a:ln>
            <a:solidFill>
              <a:srgbClr val="0CAB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B3A4BB-7196-23DD-9AB7-0DCEC6A9DC28}"/>
              </a:ext>
            </a:extLst>
          </p:cNvPr>
          <p:cNvSpPr txBox="1"/>
          <p:nvPr/>
        </p:nvSpPr>
        <p:spPr>
          <a:xfrm>
            <a:off x="8260196" y="2705372"/>
            <a:ext cx="989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CABA8"/>
                </a:solidFill>
              </a:rPr>
              <a:t>Sprint 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57B4F0D-DE84-8C63-682B-C3AC4E45B0DD}"/>
              </a:ext>
            </a:extLst>
          </p:cNvPr>
          <p:cNvSpPr/>
          <p:nvPr/>
        </p:nvSpPr>
        <p:spPr>
          <a:xfrm>
            <a:off x="8169681" y="2342513"/>
            <a:ext cx="1088572" cy="1100668"/>
          </a:xfrm>
          <a:prstGeom prst="ellipse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8B53BA5-CB04-81E2-C0CA-0BE000DD85B9}"/>
              </a:ext>
            </a:extLst>
          </p:cNvPr>
          <p:cNvSpPr txBox="1"/>
          <p:nvPr/>
        </p:nvSpPr>
        <p:spPr>
          <a:xfrm>
            <a:off x="7494976" y="3465268"/>
            <a:ext cx="25212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solidFill>
                  <a:srgbClr val="0CABA8"/>
                </a:solidFill>
              </a:rPr>
              <a:t>Treatment Management</a:t>
            </a:r>
            <a:endParaRPr lang="it-IT" sz="1600" b="1"/>
          </a:p>
        </p:txBody>
      </p:sp>
      <p:pic>
        <p:nvPicPr>
          <p:cNvPr id="15" name="Immagine 14" descr="Immagine che contiene testo, schermata, linea, Rettangolo&#10;&#10;Descrizione generata automaticamente">
            <a:extLst>
              <a:ext uri="{FF2B5EF4-FFF2-40B4-BE49-F238E27FC236}">
                <a16:creationId xmlns:a16="http://schemas.microsoft.com/office/drawing/2014/main" id="{DA479A94-C525-B27F-507E-7F740A3B8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00"/>
          <a:stretch/>
        </p:blipFill>
        <p:spPr>
          <a:xfrm>
            <a:off x="856938" y="4726278"/>
            <a:ext cx="10480622" cy="8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3B8AF12-A53C-9771-00F9-40D45A32D883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9C3AC3-4A81-AA3E-88DB-071FE582BFA3}"/>
              </a:ext>
            </a:extLst>
          </p:cNvPr>
          <p:cNvSpPr txBox="1"/>
          <p:nvPr/>
        </p:nvSpPr>
        <p:spPr>
          <a:xfrm>
            <a:off x="104172" y="386454"/>
            <a:ext cx="859677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3600" b="1">
                <a:solidFill>
                  <a:schemeClr val="bg1"/>
                </a:solidFill>
                <a:latin typeface="Aptos Display"/>
              </a:rPr>
              <a:t>SCRUM: BURNDOWN CHART</a:t>
            </a:r>
            <a:endParaRPr lang="it-IT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linea, Parallelo, pendio, schermata&#10;&#10;Descrizione generata automaticamente">
            <a:extLst>
              <a:ext uri="{FF2B5EF4-FFF2-40B4-BE49-F238E27FC236}">
                <a16:creationId xmlns:a16="http://schemas.microsoft.com/office/drawing/2014/main" id="{CC0573B5-4576-9B32-584F-E3200171D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269"/>
            <a:ext cx="12192000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D650617-35D0-2E9B-4455-D478E16C1D43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F7FB88-3426-24FD-788B-352F9C2D6A6C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SCRUM: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PRODUCT BACKLOG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pic>
        <p:nvPicPr>
          <p:cNvPr id="2" name="Immagine 1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3C50A45-6BE6-7DAC-2FF7-AA083145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"/>
          <a:stretch/>
        </p:blipFill>
        <p:spPr>
          <a:xfrm>
            <a:off x="4019386" y="1195657"/>
            <a:ext cx="8013494" cy="42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ADF7386-D645-6CAB-BE13-858414FF8A7D}"/>
              </a:ext>
            </a:extLst>
          </p:cNvPr>
          <p:cNvCxnSpPr>
            <a:cxnSpLocks/>
          </p:cNvCxnSpPr>
          <p:nvPr/>
        </p:nvCxnSpPr>
        <p:spPr>
          <a:xfrm>
            <a:off x="1421296" y="4154557"/>
            <a:ext cx="9442174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73FDA3-BAE5-1169-D793-D78F0B73DF67}"/>
              </a:ext>
            </a:extLst>
          </p:cNvPr>
          <p:cNvSpPr txBox="1"/>
          <p:nvPr/>
        </p:nvSpPr>
        <p:spPr>
          <a:xfrm>
            <a:off x="1628899" y="2921168"/>
            <a:ext cx="8934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chemeClr val="bg1"/>
                </a:solidFill>
                <a:latin typeface="Franklin Gothic Medium" panose="020B0603020102020204" pitchFamily="34" charset="0"/>
              </a:rPr>
              <a:t>Thanks for your attention!</a:t>
            </a:r>
            <a:endParaRPr lang="en-US" sz="40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71FCFA-95AA-A9D5-7A9F-0ECA62D39886}"/>
              </a:ext>
            </a:extLst>
          </p:cNvPr>
          <p:cNvSpPr txBox="1"/>
          <p:nvPr/>
        </p:nvSpPr>
        <p:spPr>
          <a:xfrm>
            <a:off x="4724400" y="4203007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TREX Team</a:t>
            </a:r>
            <a:endParaRPr lang="en-US" sz="16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6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3B8AF12-A53C-9771-00F9-40D45A32D883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9C3AC3-4A81-AA3E-88DB-071FE582BFA3}"/>
              </a:ext>
            </a:extLst>
          </p:cNvPr>
          <p:cNvSpPr txBox="1"/>
          <p:nvPr/>
        </p:nvSpPr>
        <p:spPr>
          <a:xfrm>
            <a:off x="104172" y="386454"/>
            <a:ext cx="749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>
                <a:solidFill>
                  <a:schemeClr val="bg1"/>
                </a:solidFill>
                <a:latin typeface="Aptos Display" panose="020B0004020202020204" pitchFamily="34" charset="0"/>
              </a:rPr>
              <a:t>THE ARCHITECTURE</a:t>
            </a:r>
            <a:endParaRPr lang="en-US" sz="3600" b="1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8DC5DB-A0CD-8D8E-8EF4-EAA3C954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" b="3901"/>
          <a:stretch/>
        </p:blipFill>
        <p:spPr>
          <a:xfrm>
            <a:off x="1045765" y="1435882"/>
            <a:ext cx="9906779" cy="54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7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D650617-35D0-2E9B-4455-D478E16C1D43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F7FB88-3426-24FD-788B-352F9C2D6A6C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HOMEPAGE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F50DF3D4-2998-C338-4AD3-774BB401E087}"/>
              </a:ext>
            </a:extLst>
          </p:cNvPr>
          <p:cNvGrpSpPr/>
          <p:nvPr/>
        </p:nvGrpSpPr>
        <p:grpSpPr>
          <a:xfrm>
            <a:off x="4207117" y="378872"/>
            <a:ext cx="7489930" cy="753207"/>
            <a:chOff x="5161044" y="2749174"/>
            <a:chExt cx="6821876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64F0749-1FF2-8891-A231-6A1519B62C27}"/>
                </a:ext>
              </a:extLst>
            </p:cNvPr>
            <p:cNvSpPr txBox="1"/>
            <p:nvPr/>
          </p:nvSpPr>
          <p:spPr>
            <a:xfrm>
              <a:off x="5189832" y="2837299"/>
              <a:ext cx="6793088" cy="7078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>
                  <a:latin typeface="Aptos Display"/>
                </a:rPr>
                <a:t>As an unregistered user I want to access the homepage so that I can read some main medical articles and news.</a:t>
              </a: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BF9715C4-843F-F41B-3EB5-7F919E5A6DCE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oftware, Pagina Web">
            <a:extLst>
              <a:ext uri="{FF2B5EF4-FFF2-40B4-BE49-F238E27FC236}">
                <a16:creationId xmlns:a16="http://schemas.microsoft.com/office/drawing/2014/main" id="{6C9DF04A-DF88-4FE3-47CB-9CF6228A1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69" y="1426576"/>
            <a:ext cx="4899595" cy="50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SIGN-UP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BB94E0D-12D1-68F1-E7B8-581D62A97E45}"/>
              </a:ext>
            </a:extLst>
          </p:cNvPr>
          <p:cNvSpPr/>
          <p:nvPr/>
        </p:nvSpPr>
        <p:spPr>
          <a:xfrm>
            <a:off x="4265356" y="173961"/>
            <a:ext cx="7404274" cy="722967"/>
          </a:xfrm>
          <a:prstGeom prst="roundRect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F96C337-AA3F-A1F6-365E-45B57451C1DB}"/>
              </a:ext>
            </a:extLst>
          </p:cNvPr>
          <p:cNvSpPr/>
          <p:nvPr/>
        </p:nvSpPr>
        <p:spPr>
          <a:xfrm>
            <a:off x="4269469" y="1000786"/>
            <a:ext cx="7410252" cy="753207"/>
          </a:xfrm>
          <a:prstGeom prst="roundRect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D2C69FEB-70C8-2F68-2C56-8E551472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96" y="1886832"/>
            <a:ext cx="4295468" cy="2377643"/>
          </a:xfrm>
          <a:prstGeom prst="rect">
            <a:avLst/>
          </a:prstGeom>
        </p:spPr>
      </p:pic>
      <p:pic>
        <p:nvPicPr>
          <p:cNvPr id="12" name="Immagine 11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C2844D6-41ED-88FF-DC70-497D475D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307" y="4363332"/>
            <a:ext cx="4332339" cy="238706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A18F2A-5B68-0C48-DCEA-5CCF707705CE}"/>
              </a:ext>
            </a:extLst>
          </p:cNvPr>
          <p:cNvSpPr txBox="1"/>
          <p:nvPr/>
        </p:nvSpPr>
        <p:spPr>
          <a:xfrm>
            <a:off x="4286844" y="186871"/>
            <a:ext cx="73826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an </a:t>
            </a:r>
            <a:r>
              <a:rPr lang="it-IT" err="1">
                <a:ea typeface="+mn-lt"/>
                <a:cs typeface="+mn-lt"/>
              </a:rPr>
              <a:t>unregistered</a:t>
            </a:r>
            <a:r>
              <a:rPr lang="it-IT">
                <a:ea typeface="+mn-lt"/>
                <a:cs typeface="+mn-lt"/>
              </a:rPr>
              <a:t> user I </a:t>
            </a:r>
            <a:r>
              <a:rPr lang="it-IT" err="1">
                <a:ea typeface="+mn-lt"/>
                <a:cs typeface="+mn-lt"/>
              </a:rPr>
              <a:t>want</a:t>
            </a:r>
            <a:r>
              <a:rPr lang="it-IT">
                <a:ea typeface="+mn-lt"/>
                <a:cs typeface="+mn-lt"/>
              </a:rPr>
              <a:t> to access the </a:t>
            </a:r>
            <a:r>
              <a:rPr lang="it-IT" err="1">
                <a:ea typeface="+mn-lt"/>
                <a:cs typeface="+mn-lt"/>
              </a:rPr>
              <a:t>Sign</a:t>
            </a:r>
            <a:r>
              <a:rPr lang="it-IT">
                <a:ea typeface="+mn-lt"/>
                <a:cs typeface="+mn-lt"/>
              </a:rPr>
              <a:t>-Up page so </a:t>
            </a:r>
            <a:r>
              <a:rPr lang="it-IT" err="1">
                <a:ea typeface="+mn-lt"/>
                <a:cs typeface="+mn-lt"/>
              </a:rPr>
              <a:t>that</a:t>
            </a:r>
            <a:r>
              <a:rPr lang="it-IT">
                <a:ea typeface="+mn-lt"/>
                <a:cs typeface="+mn-lt"/>
              </a:rPr>
              <a:t> I can create an account 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 </a:t>
            </a:r>
            <a:r>
              <a:rPr lang="it-IT" err="1">
                <a:ea typeface="+mn-lt"/>
                <a:cs typeface="+mn-lt"/>
              </a:rPr>
              <a:t>patient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0CCC63-07F1-47E0-FC6A-3BCE5D69707C}"/>
              </a:ext>
            </a:extLst>
          </p:cNvPr>
          <p:cNvSpPr txBox="1"/>
          <p:nvPr/>
        </p:nvSpPr>
        <p:spPr>
          <a:xfrm>
            <a:off x="4299134" y="1059484"/>
            <a:ext cx="73826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an </a:t>
            </a:r>
            <a:r>
              <a:rPr lang="it-IT" err="1">
                <a:ea typeface="+mn-lt"/>
                <a:cs typeface="+mn-lt"/>
              </a:rPr>
              <a:t>unregistered</a:t>
            </a:r>
            <a:r>
              <a:rPr lang="it-IT">
                <a:ea typeface="+mn-lt"/>
                <a:cs typeface="+mn-lt"/>
              </a:rPr>
              <a:t> user I </a:t>
            </a:r>
            <a:r>
              <a:rPr lang="it-IT" err="1">
                <a:ea typeface="+mn-lt"/>
                <a:cs typeface="+mn-lt"/>
              </a:rPr>
              <a:t>want</a:t>
            </a:r>
            <a:r>
              <a:rPr lang="it-IT">
                <a:ea typeface="+mn-lt"/>
                <a:cs typeface="+mn-lt"/>
              </a:rPr>
              <a:t> to access the </a:t>
            </a:r>
            <a:r>
              <a:rPr lang="it-IT" err="1">
                <a:ea typeface="+mn-lt"/>
                <a:cs typeface="+mn-lt"/>
              </a:rPr>
              <a:t>Sign</a:t>
            </a:r>
            <a:r>
              <a:rPr lang="it-IT">
                <a:ea typeface="+mn-lt"/>
                <a:cs typeface="+mn-lt"/>
              </a:rPr>
              <a:t>-Up page so </a:t>
            </a:r>
            <a:r>
              <a:rPr lang="it-IT" err="1">
                <a:ea typeface="+mn-lt"/>
                <a:cs typeface="+mn-lt"/>
              </a:rPr>
              <a:t>that</a:t>
            </a:r>
            <a:r>
              <a:rPr lang="it-IT">
                <a:ea typeface="+mn-lt"/>
                <a:cs typeface="+mn-lt"/>
              </a:rPr>
              <a:t> I can create an account 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 doctor.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55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SIGN-IN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78695" y="211856"/>
            <a:ext cx="7902597" cy="798013"/>
            <a:chOff x="5188198" y="2749174"/>
            <a:chExt cx="6852480" cy="1034522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247590" y="2891989"/>
              <a:ext cx="6793088" cy="8378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user I want to access the Sign-In page so that I can login with email and password.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88198" y="2749174"/>
              <a:ext cx="6722152" cy="103452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9D59F48B-B276-91A2-EF63-76267F6E7188}"/>
              </a:ext>
            </a:extLst>
          </p:cNvPr>
          <p:cNvGrpSpPr/>
          <p:nvPr/>
        </p:nvGrpSpPr>
        <p:grpSpPr>
          <a:xfrm>
            <a:off x="3978695" y="1140866"/>
            <a:ext cx="7892158" cy="568369"/>
            <a:chOff x="5161044" y="2749174"/>
            <a:chExt cx="6834258" cy="119690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2429E1E-5103-E2F2-18E1-8DD79753E71A}"/>
                </a:ext>
              </a:extLst>
            </p:cNvPr>
            <p:cNvSpPr txBox="1"/>
            <p:nvPr/>
          </p:nvSpPr>
          <p:spPr>
            <a:xfrm>
              <a:off x="5202214" y="2916508"/>
              <a:ext cx="6793088" cy="56882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user I want to logout so that I can end my session.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109993C7-E9A9-4DDB-8895-B600578E8ADF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magine 7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FC02F2E7-B847-7ACC-9890-6E9E9573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35" y="2310140"/>
            <a:ext cx="6303070" cy="37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31315" y="0"/>
            <a:ext cx="3134335" cy="6864205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235538" y="3126744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EDIT-PROFILE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40041" cy="88375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user, I want to be able to edit my profile, so that I can customize information about me.</a:t>
              </a: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224374"/>
            <a:ext cx="7540596" cy="1360310"/>
            <a:chOff x="5161044" y="2749174"/>
            <a:chExt cx="6749305" cy="1816726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3302" y="2921729"/>
              <a:ext cx="6731705" cy="164417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doctor (either specialized or GP) I want to update my biography within the app to provide information about my specialization and expertise to potential patients.</a:t>
              </a: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1418259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magine 9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A7B93975-F69C-1E29-8521-40B15DA2A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28" y="2603325"/>
            <a:ext cx="4271843" cy="3384116"/>
          </a:xfrm>
          <a:prstGeom prst="rect">
            <a:avLst/>
          </a:prstGeom>
        </p:spPr>
      </p:pic>
      <p:pic>
        <p:nvPicPr>
          <p:cNvPr id="11" name="Immagine 10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FB45E3F7-276C-067C-7A06-42D83F800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401" y="2595497"/>
            <a:ext cx="4366086" cy="34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5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ARTICLE PAGE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4211029" y="337817"/>
            <a:ext cx="7458531" cy="685692"/>
            <a:chOff x="5117071" y="2746906"/>
            <a:chExt cx="6793278" cy="720452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17071" y="2746906"/>
              <a:ext cx="6793088" cy="72045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>
                  <a:ea typeface="+mn-lt"/>
                  <a:cs typeface="+mn-lt"/>
                </a:rPr>
                <a:t>As an unregistered user I want to click on a main article so that I can read it all.</a:t>
              </a:r>
              <a:endParaRPr lang="en-US">
                <a:ea typeface="+mn-lt"/>
                <a:cs typeface="+mn-lt"/>
              </a:endParaRP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69974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elettronica, schermata, Carattere&#10;&#10;Descrizione generata automaticamente">
            <a:extLst>
              <a:ext uri="{FF2B5EF4-FFF2-40B4-BE49-F238E27FC236}">
                <a16:creationId xmlns:a16="http://schemas.microsoft.com/office/drawing/2014/main" id="{13FD73BF-E2A2-2954-11F1-1E48518A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91" y="2293336"/>
            <a:ext cx="6349095" cy="4049412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D565739D-1087-0FE0-BDE9-0CF3090B53CA}"/>
              </a:ext>
            </a:extLst>
          </p:cNvPr>
          <p:cNvGrpSpPr/>
          <p:nvPr/>
        </p:nvGrpSpPr>
        <p:grpSpPr>
          <a:xfrm>
            <a:off x="4217173" y="1155124"/>
            <a:ext cx="7464676" cy="707886"/>
            <a:chOff x="5117071" y="2746906"/>
            <a:chExt cx="6793278" cy="74377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F19F8BF-1006-7377-2AF4-00B99A27776E}"/>
                </a:ext>
              </a:extLst>
            </p:cNvPr>
            <p:cNvSpPr txBox="1"/>
            <p:nvPr/>
          </p:nvSpPr>
          <p:spPr>
            <a:xfrm>
              <a:off x="5117071" y="2746906"/>
              <a:ext cx="6793088" cy="74377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>
                  <a:ea typeface="+mn-lt"/>
                  <a:cs typeface="+mn-lt"/>
                </a:rPr>
                <a:t>As an unregistered user I want to access article page so that I can visualize all medical articles and news.</a:t>
              </a:r>
              <a:endParaRPr lang="en-US">
                <a:ea typeface="+mn-lt"/>
                <a:cs typeface="+mn-lt"/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AFB532B0-DC2E-9D05-E67D-F6FB149E49C9}"/>
                </a:ext>
              </a:extLst>
            </p:cNvPr>
            <p:cNvSpPr/>
            <p:nvPr/>
          </p:nvSpPr>
          <p:spPr>
            <a:xfrm>
              <a:off x="5161044" y="2749174"/>
              <a:ext cx="6749305" cy="69974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88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666690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544" y="2928415"/>
            <a:ext cx="365760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Aptos Display"/>
              </a:rPr>
              <a:t>PATIENT</a:t>
            </a:r>
            <a:br>
              <a:rPr lang="it-IT" sz="2800" b="1" dirty="0">
                <a:solidFill>
                  <a:schemeClr val="bg1"/>
                </a:solidFill>
                <a:latin typeface="Aptos Display"/>
              </a:rPr>
            </a:br>
            <a:r>
              <a:rPr lang="it-IT" sz="2800" b="1" dirty="0">
                <a:solidFill>
                  <a:schemeClr val="bg1"/>
                </a:solidFill>
                <a:latin typeface="Aptos Display"/>
              </a:rPr>
              <a:t>DASHBOARD 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128348"/>
            <a:ext cx="7540041" cy="75849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access my Dashboard so that I can view my prescriptions and appointments.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8168821-7235-9CD0-3056-D284F0D03221}"/>
              </a:ext>
            </a:extLst>
          </p:cNvPr>
          <p:cNvGrpSpPr/>
          <p:nvPr/>
        </p:nvGrpSpPr>
        <p:grpSpPr>
          <a:xfrm>
            <a:off x="3925282" y="994731"/>
            <a:ext cx="7540041" cy="758494"/>
            <a:chOff x="5161044" y="2749174"/>
            <a:chExt cx="6749305" cy="1196906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E9A6DCC-4B31-BD0E-AD9A-1537EC819462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have access to my Dashboard to keep track of my</a:t>
              </a:r>
              <a:endParaRPr lang="it-IT">
                <a:ea typeface="+mn-lt"/>
                <a:cs typeface="+mn-lt"/>
              </a:endParaRPr>
            </a:p>
            <a:p>
              <a:r>
                <a:rPr lang="en-US">
                  <a:ea typeface="+mn-lt"/>
                  <a:cs typeface="+mn-lt"/>
                </a:rPr>
                <a:t>symptoms.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BB458E24-3F44-4A15-BD9C-F006B00D5509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5D225D7-5377-0A79-0522-F5BEEBB7F6F3}"/>
              </a:ext>
            </a:extLst>
          </p:cNvPr>
          <p:cNvGrpSpPr/>
          <p:nvPr/>
        </p:nvGrpSpPr>
        <p:grpSpPr>
          <a:xfrm>
            <a:off x="3925282" y="1871553"/>
            <a:ext cx="7540041" cy="758494"/>
            <a:chOff x="5161044" y="2749174"/>
            <a:chExt cx="6749305" cy="1196906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1D25848-2379-AD2D-A00E-5251E5D1F132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101991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access my calendar so that I can view my upcoming</a:t>
              </a:r>
              <a:endParaRPr lang="it-IT"/>
            </a:p>
            <a:p>
              <a:r>
                <a:rPr lang="en-US">
                  <a:ea typeface="+mn-lt"/>
                  <a:cs typeface="+mn-lt"/>
                </a:rPr>
                <a:t>appointments with my GP and any specialist.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626C641A-51B1-61C4-29F2-B9A35F9D8B4D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Immagine 17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83E1A0B2-381F-F7D3-0F3B-5B2F2716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315" y="2774590"/>
            <a:ext cx="5928986" cy="37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4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1025</Words>
  <Application>Microsoft Office PowerPoint</Application>
  <PresentationFormat>Widescreen</PresentationFormat>
  <Paragraphs>200</Paragraphs>
  <Slides>24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Franklin Gothic Medium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Rosapia Laudati</dc:creator>
  <cp:lastModifiedBy>Samuele Cervo</cp:lastModifiedBy>
  <cp:revision>3</cp:revision>
  <dcterms:created xsi:type="dcterms:W3CDTF">2024-07-02T12:30:25Z</dcterms:created>
  <dcterms:modified xsi:type="dcterms:W3CDTF">2024-11-05T16:49:01Z</dcterms:modified>
</cp:coreProperties>
</file>