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7" r:id="rId14"/>
    <p:sldId id="296" r:id="rId15"/>
    <p:sldId id="272" r:id="rId16"/>
    <p:sldId id="268" r:id="rId17"/>
    <p:sldId id="269" r:id="rId18"/>
    <p:sldId id="270" r:id="rId19"/>
    <p:sldId id="271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3783A-6512-4FD8-AEC2-27869CAFD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0EB4DC-038E-45F1-9FEF-D1CDEAF5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5C312-6C29-4B6C-BFE3-A47A9FD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6CC1F6-293A-481C-B101-1FB01FCD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D7C277-32A4-412A-8BF3-91CD789E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0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C4476-08A4-4B25-8E42-D47FF01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FE5CD4-9700-4479-93A5-5EF76F28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CC2452-7346-465C-9737-F4096A8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0393A-0B03-4376-BA21-0001D257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868303-66CF-438B-92CF-7F153948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3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DA4457E-545D-46E0-8910-539FABB8F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B6172A-EDAD-48E3-A6F3-22E4FE25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A8E30-652C-4666-A9CC-EAB50BF5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75FB5E-714F-4E94-8516-9F365CDD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B8A06B-D748-4F5B-BFFA-74AA9991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9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0C91F-F25C-4530-976F-D97019E4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EFDF2-8ED2-4BF1-94DA-7F995847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E71ADD-AAEC-4E97-9E8F-15DAAF74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B7CF9-86CF-433C-A393-8789CD2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8B0D3-BE4C-4383-BEAF-7E44DCA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1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D6047-D990-4087-8299-E0D1E71E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C37CC-893E-49B6-A6DC-BF6C7655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16BAB0-A7B8-4684-A9AF-33AD66CF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3DE126-5900-446E-87B1-07E156F8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25E21-E7BD-4B49-8668-FF7DC8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05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BB580-9737-45B8-8CE2-1A2702C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BB5A3-0D68-4B15-B13C-AA149B45E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025620-8086-4F57-B7B5-1609E2E8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8F4E1A-755F-4D3B-8BBC-96083A01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5C96E6-22A0-430F-835C-46F0FC51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3C0F01-ABB7-4DCC-ACA5-FF33A85D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4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C9875-D604-4BF6-9CD1-BA0F032A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A762DE-9C39-480C-A6F7-9845CCF6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2132B0-338E-4F2A-8A33-4D77FBF97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192AC-1960-4257-87B8-E870AB11E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776798-2953-48D9-A282-F08051BE7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2E5F71-6E3F-42F0-A36D-164D7E3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87FCA7-5E56-4331-9131-248008D4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19F5F8-C5A6-4A07-AD59-7D8F1489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4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38206-A7B0-46A1-A1A4-6FD75A7B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576173-105D-4866-8EC6-E27E50EF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86B20-F458-41A0-8A9E-1A7D033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9ABE7B-7CDC-4252-8693-5E7FAAFA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12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059219-F1F3-4360-BB60-FD8D7963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1362E8-5BE6-46CB-AB73-D417D8D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F0457F-A0A5-4BE0-AAD7-61DDF60B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8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C2FB3-08C3-4B0C-A671-4134B44A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941F0-7F0F-4B48-AA78-EA951A73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B09C4F-6A0C-4C81-B8C0-2B35755E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F62AA8-BB69-4936-A6D1-E072BEDA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3D2A36-C0F0-4D45-96CB-DB385AF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2379B0-28AF-45A9-B2D4-01DB780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8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14D34-E622-495A-B0FD-816785D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752B28-9917-473E-835C-117DC1D92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A7DA23-0555-4822-8C2F-76A0A03C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7DFA5A-63EE-4B6E-B8B4-805D90FD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9D51C0-0A95-410D-9547-DB7CDB31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03B0A2-7EC8-4E9A-BE7C-009D9A5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92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9ED01AB-DEC7-4635-9D67-92BF915B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D4D6E4-13A8-4E90-ACBC-2F18EE2D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EB180-80D4-4DC4-857F-F34FC19F5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2EE5-5E24-4BE3-A695-34797A07CBFD}" type="datetimeFigureOut">
              <a:rPr lang="it-IT" smtClean="0"/>
              <a:t>11/12/2019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460755-8D11-4854-A5F3-1F0405078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EB28C-F050-422A-9A40-5E21E43CE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9F85-EBFE-457C-B699-8BDDF999DE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9A255-5E42-457A-9EC7-A8125211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Introduzione alla Realtà Aumentata in Simulazione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C5847A-4647-47B1-BE66-4740BA0C9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Samuele Evangelisti</a:t>
            </a:r>
          </a:p>
          <a:p>
            <a:r>
              <a:rPr lang="it-IT" dirty="0"/>
              <a:t>Simulazione di Sistemi</a:t>
            </a:r>
          </a:p>
          <a:p>
            <a:r>
              <a:rPr lang="it-IT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8561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589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</a:t>
            </a:r>
            <a:r>
              <a:rPr lang="it-IT" sz="5400" dirty="0" err="1"/>
              <a:t>vision-based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291136"/>
            <a:ext cx="1152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Computazione lenta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Risultati affidabili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Marker-</a:t>
            </a:r>
            <a:r>
              <a:rPr lang="it-IT" sz="3600" dirty="0" err="1"/>
              <a:t>based</a:t>
            </a:r>
            <a:r>
              <a:rPr lang="it-IT" sz="3600" dirty="0"/>
              <a:t>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Marker-</a:t>
            </a:r>
            <a:r>
              <a:rPr lang="it-IT" sz="3600" dirty="0" err="1"/>
              <a:t>less</a:t>
            </a:r>
            <a:r>
              <a:rPr lang="it-IT" sz="3600" dirty="0"/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5015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964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(marker-</a:t>
            </a:r>
            <a:r>
              <a:rPr lang="it-IT" sz="5400" dirty="0" err="1"/>
              <a:t>based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551837"/>
            <a:ext cx="115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di uno o più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Computazione alleggerita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Risultati stabili anche a bassa risoluzione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Presenza forzata di oggetti aggiuntivi</a:t>
            </a:r>
          </a:p>
        </p:txBody>
      </p:sp>
    </p:spTree>
    <p:extLst>
      <p:ext uri="{BB962C8B-B14F-4D97-AF65-F5344CB8AC3E}">
        <p14:creationId xmlns:p14="http://schemas.microsoft.com/office/powerpoint/2010/main" val="116516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964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(marker-</a:t>
            </a:r>
            <a:r>
              <a:rPr lang="it-IT" sz="5400" dirty="0" err="1"/>
              <a:t>based</a:t>
            </a:r>
            <a:r>
              <a:rPr lang="it-IT" sz="5400" dirty="0"/>
              <a:t>)</a:t>
            </a:r>
          </a:p>
        </p:txBody>
      </p:sp>
      <p:pic>
        <p:nvPicPr>
          <p:cNvPr id="5" name="Immagine 4" descr="Immagine che contiene tavolo, portatile, computer, scrivania&#10;&#10;Descrizione generata automaticamente">
            <a:extLst>
              <a:ext uri="{FF2B5EF4-FFF2-40B4-BE49-F238E27FC236}">
                <a16:creationId xmlns:a16="http://schemas.microsoft.com/office/drawing/2014/main" id="{BB6A7049-221E-41EF-BCE7-BFB49400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8" y="1259632"/>
            <a:ext cx="9504784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334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(marker-</a:t>
            </a:r>
            <a:r>
              <a:rPr lang="it-IT" sz="5400" dirty="0" err="1"/>
              <a:t>less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1805388"/>
            <a:ext cx="11529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delle feature del paesaggio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Costruzione dei </a:t>
            </a:r>
            <a:r>
              <a:rPr lang="it-IT" sz="3600" dirty="0" err="1"/>
              <a:t>descriptor</a:t>
            </a:r>
            <a:r>
              <a:rPr lang="it-IT" sz="3600" dirty="0"/>
              <a:t> per rappresentare i punti di interesse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L’area intorno ai punti di interesse deve essere sufficientemente definita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dei sensori dei dispositivi mobili per migliorare la precisione all’aperto (GPS, WiFi, Bluetooth, rete mobile, …)</a:t>
            </a:r>
          </a:p>
        </p:txBody>
      </p:sp>
    </p:spTree>
    <p:extLst>
      <p:ext uri="{BB962C8B-B14F-4D97-AF65-F5344CB8AC3E}">
        <p14:creationId xmlns:p14="http://schemas.microsoft.com/office/powerpoint/2010/main" val="116090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334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(marker-</a:t>
            </a:r>
            <a:r>
              <a:rPr lang="it-IT" sz="5400" dirty="0" err="1"/>
              <a:t>less</a:t>
            </a:r>
            <a:r>
              <a:rPr lang="it-IT" sz="5400" dirty="0"/>
              <a:t>)</a:t>
            </a:r>
          </a:p>
        </p:txBody>
      </p:sp>
      <p:pic>
        <p:nvPicPr>
          <p:cNvPr id="5" name="Immagine 4" descr="Immagine che contiene interni, tavolo, edificio, sedendo&#10;&#10;Descrizione generata automaticamente">
            <a:extLst>
              <a:ext uri="{FF2B5EF4-FFF2-40B4-BE49-F238E27FC236}">
                <a16:creationId xmlns:a16="http://schemas.microsoft.com/office/drawing/2014/main" id="{E80FC318-F675-418E-9F5D-38136071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2" y="1139897"/>
            <a:ext cx="7411616" cy="55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3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455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551837"/>
            <a:ext cx="1152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Head </a:t>
            </a:r>
            <a:r>
              <a:rPr lang="it-IT" sz="3600" dirty="0" err="1"/>
              <a:t>mounted</a:t>
            </a:r>
            <a:r>
              <a:rPr lang="it-IT" sz="3600" dirty="0"/>
              <a:t> devices (HMD)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Hand </a:t>
            </a:r>
            <a:r>
              <a:rPr lang="it-IT" sz="3600" dirty="0" err="1"/>
              <a:t>held</a:t>
            </a:r>
            <a:r>
              <a:rPr lang="it-IT" sz="3600" dirty="0"/>
              <a:t> devices (HHD)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/>
              <a:t>Spatial</a:t>
            </a:r>
            <a:r>
              <a:rPr lang="it-IT" sz="3600" dirty="0"/>
              <a:t> display (desktop </a:t>
            </a:r>
            <a:r>
              <a:rPr lang="it-IT" sz="3600" dirty="0" err="1"/>
              <a:t>diplay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52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439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551837"/>
            <a:ext cx="1152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Conversione dei risultati </a:t>
            </a:r>
            <a:r>
              <a:rPr lang="it-IT" sz="3600" dirty="0"/>
              <a:t>della simulazione de visualizzazione in ambiente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Near</a:t>
            </a:r>
            <a:r>
              <a:rPr lang="it-IT" sz="3600" b="1" dirty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3443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67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(conversione dei risultati)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9936D27-7CC9-45D6-A7D0-069DE7C220D8}"/>
              </a:ext>
            </a:extLst>
          </p:cNvPr>
          <p:cNvSpPr/>
          <p:nvPr/>
        </p:nvSpPr>
        <p:spPr>
          <a:xfrm>
            <a:off x="1082527" y="1992894"/>
            <a:ext cx="2612233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Analysis and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Software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D379176-9DE3-48D1-BAA0-9383F85C61D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94760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1311B9D-5983-4854-A7BF-118B717A3F8C}"/>
              </a:ext>
            </a:extLst>
          </p:cNvPr>
          <p:cNvSpPr/>
          <p:nvPr/>
        </p:nvSpPr>
        <p:spPr>
          <a:xfrm>
            <a:off x="4684144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Data Format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Conversion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53640C-3156-450A-942F-A06794A34B10}"/>
              </a:ext>
            </a:extLst>
          </p:cNvPr>
          <p:cNvSpPr/>
          <p:nvPr/>
        </p:nvSpPr>
        <p:spPr>
          <a:xfrm>
            <a:off x="8285761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AR </a:t>
            </a:r>
            <a:r>
              <a:rPr lang="it-IT" sz="2000" b="1" dirty="0" err="1">
                <a:solidFill>
                  <a:schemeClr val="tx1"/>
                </a:solidFill>
              </a:rPr>
              <a:t>Visualization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96377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A50C84-7D0F-45B1-9BD8-4AE5B54815D4}"/>
              </a:ext>
            </a:extLst>
          </p:cNvPr>
          <p:cNvSpPr txBox="1"/>
          <p:nvPr/>
        </p:nvSpPr>
        <p:spPr>
          <a:xfrm>
            <a:off x="331150" y="3793799"/>
            <a:ext cx="1152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Esecuzione della simulazione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Esportazione dei dati importanti ottenuti come risultati</a:t>
            </a:r>
          </a:p>
        </p:txBody>
      </p:sp>
    </p:spTree>
    <p:extLst>
      <p:ext uri="{BB962C8B-B14F-4D97-AF65-F5344CB8AC3E}">
        <p14:creationId xmlns:p14="http://schemas.microsoft.com/office/powerpoint/2010/main" val="91869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67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(conversione dei risultati)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9936D27-7CC9-45D6-A7D0-069DE7C220D8}"/>
              </a:ext>
            </a:extLst>
          </p:cNvPr>
          <p:cNvSpPr/>
          <p:nvPr/>
        </p:nvSpPr>
        <p:spPr>
          <a:xfrm>
            <a:off x="1082527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Analysis and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Software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D379176-9DE3-48D1-BAA0-9383F85C61D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94760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1311B9D-5983-4854-A7BF-118B717A3F8C}"/>
              </a:ext>
            </a:extLst>
          </p:cNvPr>
          <p:cNvSpPr/>
          <p:nvPr/>
        </p:nvSpPr>
        <p:spPr>
          <a:xfrm>
            <a:off x="4684144" y="1992894"/>
            <a:ext cx="2612233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Data Format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Conversion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53640C-3156-450A-942F-A06794A34B10}"/>
              </a:ext>
            </a:extLst>
          </p:cNvPr>
          <p:cNvSpPr/>
          <p:nvPr/>
        </p:nvSpPr>
        <p:spPr>
          <a:xfrm>
            <a:off x="8285761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AR </a:t>
            </a:r>
            <a:r>
              <a:rPr lang="it-IT" sz="2000" b="1" dirty="0" err="1">
                <a:solidFill>
                  <a:schemeClr val="tx1"/>
                </a:solidFill>
              </a:rPr>
              <a:t>Visualization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96377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A50C84-7D0F-45B1-9BD8-4AE5B54815D4}"/>
              </a:ext>
            </a:extLst>
          </p:cNvPr>
          <p:cNvSpPr txBox="1"/>
          <p:nvPr/>
        </p:nvSpPr>
        <p:spPr>
          <a:xfrm>
            <a:off x="331150" y="3793799"/>
            <a:ext cx="1152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Conversione dei dati in formato per grafica vettoriale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di software dedicati</a:t>
            </a:r>
          </a:p>
        </p:txBody>
      </p:sp>
    </p:spTree>
    <p:extLst>
      <p:ext uri="{BB962C8B-B14F-4D97-AF65-F5344CB8AC3E}">
        <p14:creationId xmlns:p14="http://schemas.microsoft.com/office/powerpoint/2010/main" val="137409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67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(conversione dei risultati)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9936D27-7CC9-45D6-A7D0-069DE7C220D8}"/>
              </a:ext>
            </a:extLst>
          </p:cNvPr>
          <p:cNvSpPr/>
          <p:nvPr/>
        </p:nvSpPr>
        <p:spPr>
          <a:xfrm>
            <a:off x="1082527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Analysis and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Software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D379176-9DE3-48D1-BAA0-9383F85C61D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94760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1311B9D-5983-4854-A7BF-118B717A3F8C}"/>
              </a:ext>
            </a:extLst>
          </p:cNvPr>
          <p:cNvSpPr/>
          <p:nvPr/>
        </p:nvSpPr>
        <p:spPr>
          <a:xfrm>
            <a:off x="4684144" y="1992894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Data Format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Conversion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53640C-3156-450A-942F-A06794A34B10}"/>
              </a:ext>
            </a:extLst>
          </p:cNvPr>
          <p:cNvSpPr/>
          <p:nvPr/>
        </p:nvSpPr>
        <p:spPr>
          <a:xfrm>
            <a:off x="8285761" y="1992894"/>
            <a:ext cx="2612233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AR </a:t>
            </a:r>
            <a:r>
              <a:rPr lang="it-IT" sz="2000" b="1" dirty="0" err="1">
                <a:solidFill>
                  <a:schemeClr val="tx1"/>
                </a:solidFill>
              </a:rPr>
              <a:t>Visualization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96377" y="2351224"/>
            <a:ext cx="98938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A50C84-7D0F-45B1-9BD8-4AE5B54815D4}"/>
              </a:ext>
            </a:extLst>
          </p:cNvPr>
          <p:cNvSpPr txBox="1"/>
          <p:nvPr/>
        </p:nvSpPr>
        <p:spPr>
          <a:xfrm>
            <a:off x="331150" y="3793799"/>
            <a:ext cx="115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Importazione dei dati e modifiche alla scena visualizzata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di toolkit per la realtà aumentata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E’ necessario avere a disposizione tutti i dati per poterli visualizzare</a:t>
            </a:r>
          </a:p>
        </p:txBody>
      </p:sp>
    </p:spTree>
    <p:extLst>
      <p:ext uri="{BB962C8B-B14F-4D97-AF65-F5344CB8AC3E}">
        <p14:creationId xmlns:p14="http://schemas.microsoft.com/office/powerpoint/2010/main" val="5803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64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Contenuti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056244"/>
            <a:ext cx="11529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Visualizzazione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Architettura </a:t>
            </a:r>
            <a:r>
              <a:rPr lang="it-IT" sz="3600" dirty="0" err="1"/>
              <a:t>client-server</a:t>
            </a:r>
            <a:endParaRPr lang="it-IT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Simulazione ad agenti a AR (esempio)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311323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A267BC7-07F8-415B-A844-EFB7FA5D7CCB}"/>
              </a:ext>
            </a:extLst>
          </p:cNvPr>
          <p:cNvSpPr txBox="1"/>
          <p:nvPr/>
        </p:nvSpPr>
        <p:spPr>
          <a:xfrm>
            <a:off x="331150" y="2551837"/>
            <a:ext cx="1152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Visualization</a:t>
            </a:r>
            <a:r>
              <a:rPr lang="it-IT" sz="3600" b="1" dirty="0"/>
              <a:t> toolkit</a:t>
            </a:r>
            <a:r>
              <a:rPr lang="it-IT" sz="3600" dirty="0"/>
              <a:t> (VTK): libreria open-source con vari algoritmi di visualizzazione e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Ampiamente utilizzate nel tool esistenti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VTK4AR</a:t>
            </a:r>
            <a:r>
              <a:rPr lang="it-IT" sz="3600" dirty="0"/>
              <a:t>: integrazione delle funzioni base di VTK in ambiente AR</a:t>
            </a:r>
          </a:p>
        </p:txBody>
      </p:sp>
    </p:spTree>
    <p:extLst>
      <p:ext uri="{BB962C8B-B14F-4D97-AF65-F5344CB8AC3E}">
        <p14:creationId xmlns:p14="http://schemas.microsoft.com/office/powerpoint/2010/main" val="127608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1311B9D-5983-4854-A7BF-118B717A3F8C}"/>
              </a:ext>
            </a:extLst>
          </p:cNvPr>
          <p:cNvSpPr/>
          <p:nvPr/>
        </p:nvSpPr>
        <p:spPr>
          <a:xfrm>
            <a:off x="7380691" y="1610339"/>
            <a:ext cx="2612233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FEA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</p:cNvCxnSpPr>
          <p:nvPr/>
        </p:nvCxnSpPr>
        <p:spPr>
          <a:xfrm flipV="1">
            <a:off x="3881373" y="4142792"/>
            <a:ext cx="2015749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39CB8FBF-981F-461C-A5BC-FDCA2C19E4CF}"/>
              </a:ext>
            </a:extLst>
          </p:cNvPr>
          <p:cNvSpPr/>
          <p:nvPr/>
        </p:nvSpPr>
        <p:spPr>
          <a:xfrm>
            <a:off x="5897122" y="3029223"/>
            <a:ext cx="4175369" cy="30035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VTK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1269140" y="3029223"/>
            <a:ext cx="2612233" cy="30035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347BBB1-5620-4376-96A4-B9D83A1D8011}"/>
              </a:ext>
            </a:extLst>
          </p:cNvPr>
          <p:cNvCxnSpPr>
            <a:cxnSpLocks/>
          </p:cNvCxnSpPr>
          <p:nvPr/>
        </p:nvCxnSpPr>
        <p:spPr>
          <a:xfrm flipH="1">
            <a:off x="3881373" y="4917233"/>
            <a:ext cx="20157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C35BCD2-251A-48C0-B8B3-D96A7366D8E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86807" y="2326998"/>
            <a:ext cx="1" cy="7166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</p:cNvCxnSpPr>
          <p:nvPr/>
        </p:nvCxnSpPr>
        <p:spPr>
          <a:xfrm flipV="1">
            <a:off x="3327361" y="2731541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466707" y="1797582"/>
            <a:ext cx="3284200" cy="417400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E01918-DBF7-458E-8686-3CF0E45645EE}"/>
              </a:ext>
            </a:extLst>
          </p:cNvPr>
          <p:cNvSpPr/>
          <p:nvPr/>
        </p:nvSpPr>
        <p:spPr>
          <a:xfrm>
            <a:off x="901579" y="2464009"/>
            <a:ext cx="2425783" cy="5164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901579" y="3361178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 </a:t>
            </a:r>
            <a:r>
              <a:rPr lang="it-IT" sz="2000" b="1" dirty="0" err="1">
                <a:solidFill>
                  <a:schemeClr val="tx1"/>
                </a:solidFill>
              </a:rPr>
              <a:t>Calibration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38C4653-63A8-4B91-A105-E15831696775}"/>
              </a:ext>
            </a:extLst>
          </p:cNvPr>
          <p:cNvSpPr/>
          <p:nvPr/>
        </p:nvSpPr>
        <p:spPr>
          <a:xfrm>
            <a:off x="901579" y="4252614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Tracking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27595B2-4FD9-41CB-A488-8DB32FDC401D}"/>
              </a:ext>
            </a:extLst>
          </p:cNvPr>
          <p:cNvSpPr/>
          <p:nvPr/>
        </p:nvSpPr>
        <p:spPr>
          <a:xfrm>
            <a:off x="901578" y="5144050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659365" y="191387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5C333D-43E8-470D-9E72-482C23EDF899}"/>
              </a:ext>
            </a:extLst>
          </p:cNvPr>
          <p:cNvCxnSpPr>
            <a:cxnSpLocks/>
          </p:cNvCxnSpPr>
          <p:nvPr/>
        </p:nvCxnSpPr>
        <p:spPr>
          <a:xfrm flipV="1">
            <a:off x="3327361" y="3626385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7FD694A-CA40-4E2F-8DF9-8D43387FCD2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327361" y="5402253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62754D2-9B58-4A6F-A62C-BD459A0E0DD8}"/>
              </a:ext>
            </a:extLst>
          </p:cNvPr>
          <p:cNvCxnSpPr>
            <a:cxnSpLocks/>
          </p:cNvCxnSpPr>
          <p:nvPr/>
        </p:nvCxnSpPr>
        <p:spPr>
          <a:xfrm flipV="1">
            <a:off x="3327361" y="4521229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F0B340D-B30D-482E-B119-D357EA044BE3}"/>
              </a:ext>
            </a:extLst>
          </p:cNvPr>
          <p:cNvSpPr txBox="1"/>
          <p:nvPr/>
        </p:nvSpPr>
        <p:spPr>
          <a:xfrm>
            <a:off x="4446773" y="3052285"/>
            <a:ext cx="741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Interazioni dell’utente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Modifica dei parametri</a:t>
            </a:r>
          </a:p>
        </p:txBody>
      </p:sp>
    </p:spTree>
    <p:extLst>
      <p:ext uri="{BB962C8B-B14F-4D97-AF65-F5344CB8AC3E}">
        <p14:creationId xmlns:p14="http://schemas.microsoft.com/office/powerpoint/2010/main" val="341240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</p:cNvCxnSpPr>
          <p:nvPr/>
        </p:nvCxnSpPr>
        <p:spPr>
          <a:xfrm flipV="1">
            <a:off x="3327361" y="2731541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466707" y="1797582"/>
            <a:ext cx="3284200" cy="417400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E01918-DBF7-458E-8686-3CF0E45645EE}"/>
              </a:ext>
            </a:extLst>
          </p:cNvPr>
          <p:cNvSpPr/>
          <p:nvPr/>
        </p:nvSpPr>
        <p:spPr>
          <a:xfrm>
            <a:off x="901579" y="2464009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901579" y="3361178"/>
            <a:ext cx="2425783" cy="5164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 </a:t>
            </a:r>
            <a:r>
              <a:rPr lang="it-IT" sz="2000" b="1" dirty="0" err="1">
                <a:solidFill>
                  <a:schemeClr val="tx1"/>
                </a:solidFill>
              </a:rPr>
              <a:t>Calibration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38C4653-63A8-4B91-A105-E15831696775}"/>
              </a:ext>
            </a:extLst>
          </p:cNvPr>
          <p:cNvSpPr/>
          <p:nvPr/>
        </p:nvSpPr>
        <p:spPr>
          <a:xfrm>
            <a:off x="901579" y="4252614"/>
            <a:ext cx="2425783" cy="5164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Tracking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27595B2-4FD9-41CB-A488-8DB32FDC401D}"/>
              </a:ext>
            </a:extLst>
          </p:cNvPr>
          <p:cNvSpPr/>
          <p:nvPr/>
        </p:nvSpPr>
        <p:spPr>
          <a:xfrm>
            <a:off x="901578" y="5144050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659365" y="191387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5C333D-43E8-470D-9E72-482C23EDF899}"/>
              </a:ext>
            </a:extLst>
          </p:cNvPr>
          <p:cNvCxnSpPr>
            <a:cxnSpLocks/>
          </p:cNvCxnSpPr>
          <p:nvPr/>
        </p:nvCxnSpPr>
        <p:spPr>
          <a:xfrm flipV="1">
            <a:off x="3327361" y="3626385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7FD694A-CA40-4E2F-8DF9-8D43387FCD2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327361" y="5402253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62754D2-9B58-4A6F-A62C-BD459A0E0DD8}"/>
              </a:ext>
            </a:extLst>
          </p:cNvPr>
          <p:cNvCxnSpPr>
            <a:cxnSpLocks/>
          </p:cNvCxnSpPr>
          <p:nvPr/>
        </p:nvCxnSpPr>
        <p:spPr>
          <a:xfrm flipV="1">
            <a:off x="3327361" y="4521229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BB46397-D24A-4071-A395-B054DE075110}"/>
              </a:ext>
            </a:extLst>
          </p:cNvPr>
          <p:cNvSpPr txBox="1"/>
          <p:nvPr/>
        </p:nvSpPr>
        <p:spPr>
          <a:xfrm>
            <a:off x="4446773" y="3052285"/>
            <a:ext cx="741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Orientamento della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Posizione dell’utente</a:t>
            </a:r>
          </a:p>
        </p:txBody>
      </p:sp>
    </p:spTree>
    <p:extLst>
      <p:ext uri="{BB962C8B-B14F-4D97-AF65-F5344CB8AC3E}">
        <p14:creationId xmlns:p14="http://schemas.microsoft.com/office/powerpoint/2010/main" val="170676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</p:cNvCxnSpPr>
          <p:nvPr/>
        </p:nvCxnSpPr>
        <p:spPr>
          <a:xfrm flipV="1">
            <a:off x="3327361" y="2731541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466707" y="1797582"/>
            <a:ext cx="3284200" cy="417400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E01918-DBF7-458E-8686-3CF0E45645EE}"/>
              </a:ext>
            </a:extLst>
          </p:cNvPr>
          <p:cNvSpPr/>
          <p:nvPr/>
        </p:nvSpPr>
        <p:spPr>
          <a:xfrm>
            <a:off x="901579" y="2464009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901579" y="3361178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 </a:t>
            </a:r>
            <a:r>
              <a:rPr lang="it-IT" sz="2000" b="1" dirty="0" err="1">
                <a:solidFill>
                  <a:schemeClr val="tx1"/>
                </a:solidFill>
              </a:rPr>
              <a:t>Calibration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38C4653-63A8-4B91-A105-E15831696775}"/>
              </a:ext>
            </a:extLst>
          </p:cNvPr>
          <p:cNvSpPr/>
          <p:nvPr/>
        </p:nvSpPr>
        <p:spPr>
          <a:xfrm>
            <a:off x="901579" y="4252614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Tracking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27595B2-4FD9-41CB-A488-8DB32FDC401D}"/>
              </a:ext>
            </a:extLst>
          </p:cNvPr>
          <p:cNvSpPr/>
          <p:nvPr/>
        </p:nvSpPr>
        <p:spPr>
          <a:xfrm>
            <a:off x="901578" y="5144050"/>
            <a:ext cx="2425783" cy="5164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659365" y="191387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5C333D-43E8-470D-9E72-482C23EDF899}"/>
              </a:ext>
            </a:extLst>
          </p:cNvPr>
          <p:cNvCxnSpPr>
            <a:cxnSpLocks/>
          </p:cNvCxnSpPr>
          <p:nvPr/>
        </p:nvCxnSpPr>
        <p:spPr>
          <a:xfrm flipV="1">
            <a:off x="3327361" y="3626385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7FD694A-CA40-4E2F-8DF9-8D43387FCD2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327361" y="5402253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62754D2-9B58-4A6F-A62C-BD459A0E0DD8}"/>
              </a:ext>
            </a:extLst>
          </p:cNvPr>
          <p:cNvCxnSpPr>
            <a:cxnSpLocks/>
          </p:cNvCxnSpPr>
          <p:nvPr/>
        </p:nvCxnSpPr>
        <p:spPr>
          <a:xfrm flipV="1">
            <a:off x="3327361" y="4521229"/>
            <a:ext cx="71279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10B781-CC5A-45ED-A17C-C0D03C67A2F6}"/>
              </a:ext>
            </a:extLst>
          </p:cNvPr>
          <p:cNvSpPr txBox="1"/>
          <p:nvPr/>
        </p:nvSpPr>
        <p:spPr>
          <a:xfrm>
            <a:off x="4446773" y="3052285"/>
            <a:ext cx="696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Visualizzazione dei risultati in ambiente AR</a:t>
            </a:r>
          </a:p>
        </p:txBody>
      </p:sp>
    </p:spTree>
    <p:extLst>
      <p:ext uri="{BB962C8B-B14F-4D97-AF65-F5344CB8AC3E}">
        <p14:creationId xmlns:p14="http://schemas.microsoft.com/office/powerpoint/2010/main" val="44376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14400" y="1090011"/>
            <a:ext cx="0" cy="3801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606666" y="1255635"/>
            <a:ext cx="6204681" cy="5442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1041538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vtkLookupTable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38C4653-63A8-4B91-A105-E15831696775}"/>
              </a:ext>
            </a:extLst>
          </p:cNvPr>
          <p:cNvSpPr/>
          <p:nvPr/>
        </p:nvSpPr>
        <p:spPr>
          <a:xfrm>
            <a:off x="1041538" y="4144269"/>
            <a:ext cx="2425783" cy="14911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vtkCamera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799324" y="137193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VTK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572D18-040C-45CF-9ECA-0AF6462BA7A9}"/>
              </a:ext>
            </a:extLst>
          </p:cNvPr>
          <p:cNvSpPr/>
          <p:nvPr/>
        </p:nvSpPr>
        <p:spPr>
          <a:xfrm>
            <a:off x="4101508" y="1470198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vtkUnstructuredGrid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E3D9188-22EA-4E8D-9CBF-CAC692F7B8FA}"/>
              </a:ext>
            </a:extLst>
          </p:cNvPr>
          <p:cNvSpPr/>
          <p:nvPr/>
        </p:nvSpPr>
        <p:spPr>
          <a:xfrm>
            <a:off x="4101507" y="2367366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vtkFilters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F832DAF-CBCF-4756-B05D-132D25DFD2BA}"/>
              </a:ext>
            </a:extLst>
          </p:cNvPr>
          <p:cNvSpPr/>
          <p:nvPr/>
        </p:nvSpPr>
        <p:spPr>
          <a:xfrm>
            <a:off x="4101506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vtkDatasetMappers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99E1B5E-89B7-4F2A-8128-1F08EA6E7E8E}"/>
              </a:ext>
            </a:extLst>
          </p:cNvPr>
          <p:cNvSpPr/>
          <p:nvPr/>
        </p:nvSpPr>
        <p:spPr>
          <a:xfrm>
            <a:off x="4101506" y="4145291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vtkActors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422CF5-C12E-43B9-83FD-804563C31676}"/>
              </a:ext>
            </a:extLst>
          </p:cNvPr>
          <p:cNvSpPr/>
          <p:nvPr/>
        </p:nvSpPr>
        <p:spPr>
          <a:xfrm>
            <a:off x="4101506" y="5031780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559D7C-6532-4AFD-8F6E-6DEF8EB2E7B7}"/>
              </a:ext>
            </a:extLst>
          </p:cNvPr>
          <p:cNvSpPr/>
          <p:nvPr/>
        </p:nvSpPr>
        <p:spPr>
          <a:xfrm>
            <a:off x="4101506" y="592219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vtkRenderWindow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0369B01-1DC0-40D6-A0D7-1A75E4027F9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314399" y="2073887"/>
            <a:ext cx="1" cy="293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A7847DB-F437-44AF-8782-64FCC376E64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314398" y="2971055"/>
            <a:ext cx="1" cy="2877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233C7CB-1656-44ED-8607-4A82DA3BB2D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314398" y="3862491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83D970-46B9-4990-89F0-62F7157EDF2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314398" y="4748980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9A04B28-B418-431F-8AA9-999FE22E3DC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314398" y="5635469"/>
            <a:ext cx="0" cy="2867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20BAB30-0C09-44D4-91F9-C774EB07A63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467321" y="3560647"/>
            <a:ext cx="6341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D391207-2442-4597-8E39-314314F622E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67321" y="5326868"/>
            <a:ext cx="634185" cy="67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7063A86-3643-4088-83D3-911B2A501D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63894" y="6224037"/>
            <a:ext cx="373761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091B5CF-8B62-447F-9917-8BB034FADF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3894" y="2669211"/>
            <a:ext cx="373761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CE9FEA4-CBC0-4BAA-BA13-8F87BBD78E6F}"/>
              </a:ext>
            </a:extLst>
          </p:cNvPr>
          <p:cNvCxnSpPr>
            <a:cxnSpLocks/>
          </p:cNvCxnSpPr>
          <p:nvPr/>
        </p:nvCxnSpPr>
        <p:spPr>
          <a:xfrm flipV="1">
            <a:off x="363894" y="5326868"/>
            <a:ext cx="67764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0BAA153-133A-464E-8C3A-9822DE72C88A}"/>
              </a:ext>
            </a:extLst>
          </p:cNvPr>
          <p:cNvSpPr txBox="1"/>
          <p:nvPr/>
        </p:nvSpPr>
        <p:spPr>
          <a:xfrm>
            <a:off x="6891271" y="2669210"/>
            <a:ext cx="5023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Dati provenienti dalla simulazione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Interazione da parte dell’utente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0F4A68D-7AAE-44FA-87D6-332BD40A55B0}"/>
              </a:ext>
            </a:extLst>
          </p:cNvPr>
          <p:cNvCxnSpPr>
            <a:cxnSpLocks/>
          </p:cNvCxnSpPr>
          <p:nvPr/>
        </p:nvCxnSpPr>
        <p:spPr>
          <a:xfrm flipV="1">
            <a:off x="363894" y="4446335"/>
            <a:ext cx="67764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1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14400" y="1090011"/>
            <a:ext cx="0" cy="3801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606666" y="1255635"/>
            <a:ext cx="6204681" cy="5442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1041538" y="3258802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vtkLookupTable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799324" y="137193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VTK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572D18-040C-45CF-9ECA-0AF6462BA7A9}"/>
              </a:ext>
            </a:extLst>
          </p:cNvPr>
          <p:cNvSpPr/>
          <p:nvPr/>
        </p:nvSpPr>
        <p:spPr>
          <a:xfrm>
            <a:off x="4101508" y="1470198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vtkUnstructuredGrid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E3D9188-22EA-4E8D-9CBF-CAC692F7B8FA}"/>
              </a:ext>
            </a:extLst>
          </p:cNvPr>
          <p:cNvSpPr/>
          <p:nvPr/>
        </p:nvSpPr>
        <p:spPr>
          <a:xfrm>
            <a:off x="4101507" y="2367366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vtkFilters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F832DAF-CBCF-4756-B05D-132D25DFD2BA}"/>
              </a:ext>
            </a:extLst>
          </p:cNvPr>
          <p:cNvSpPr/>
          <p:nvPr/>
        </p:nvSpPr>
        <p:spPr>
          <a:xfrm>
            <a:off x="4101506" y="3258802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vtkDatasetMappers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99E1B5E-89B7-4F2A-8128-1F08EA6E7E8E}"/>
              </a:ext>
            </a:extLst>
          </p:cNvPr>
          <p:cNvSpPr/>
          <p:nvPr/>
        </p:nvSpPr>
        <p:spPr>
          <a:xfrm>
            <a:off x="4101506" y="4145291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vtkActors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422CF5-C12E-43B9-83FD-804563C31676}"/>
              </a:ext>
            </a:extLst>
          </p:cNvPr>
          <p:cNvSpPr/>
          <p:nvPr/>
        </p:nvSpPr>
        <p:spPr>
          <a:xfrm>
            <a:off x="4101506" y="5031780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559D7C-6532-4AFD-8F6E-6DEF8EB2E7B7}"/>
              </a:ext>
            </a:extLst>
          </p:cNvPr>
          <p:cNvSpPr/>
          <p:nvPr/>
        </p:nvSpPr>
        <p:spPr>
          <a:xfrm>
            <a:off x="4101506" y="592219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vtkRenderWindow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0369B01-1DC0-40D6-A0D7-1A75E4027F9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314399" y="2073887"/>
            <a:ext cx="1" cy="293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A7847DB-F437-44AF-8782-64FCC376E64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314398" y="2971055"/>
            <a:ext cx="1" cy="2877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233C7CB-1656-44ED-8607-4A82DA3BB2D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314398" y="3862491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83D970-46B9-4990-89F0-62F7157EDF2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314398" y="4748980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9A04B28-B418-431F-8AA9-999FE22E3DC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314398" y="5635469"/>
            <a:ext cx="0" cy="2867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20BAB30-0C09-44D4-91F9-C774EB07A63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467321" y="3560647"/>
            <a:ext cx="6341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D391207-2442-4597-8E39-314314F622E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67321" y="5333624"/>
            <a:ext cx="63418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7063A86-3643-4088-83D3-911B2A501D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63894" y="6224037"/>
            <a:ext cx="373761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091B5CF-8B62-447F-9917-8BB034FADF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3894" y="2669211"/>
            <a:ext cx="373761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CE9FEA4-CBC0-4BAA-BA13-8F87BBD78E6F}"/>
              </a:ext>
            </a:extLst>
          </p:cNvPr>
          <p:cNvCxnSpPr>
            <a:cxnSpLocks/>
          </p:cNvCxnSpPr>
          <p:nvPr/>
        </p:nvCxnSpPr>
        <p:spPr>
          <a:xfrm>
            <a:off x="363894" y="5326869"/>
            <a:ext cx="677644" cy="67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BCCCCE6-CA39-4CD3-A7AA-F8AB279AE5EB}"/>
              </a:ext>
            </a:extLst>
          </p:cNvPr>
          <p:cNvSpPr txBox="1"/>
          <p:nvPr/>
        </p:nvSpPr>
        <p:spPr>
          <a:xfrm>
            <a:off x="6891271" y="2669210"/>
            <a:ext cx="502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Inserimento delle proprietà richieste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Aggiunta dei colori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9EE4B5B-9E20-4A0E-A294-D61FE3A91866}"/>
              </a:ext>
            </a:extLst>
          </p:cNvPr>
          <p:cNvCxnSpPr>
            <a:cxnSpLocks/>
          </p:cNvCxnSpPr>
          <p:nvPr/>
        </p:nvCxnSpPr>
        <p:spPr>
          <a:xfrm flipV="1">
            <a:off x="363894" y="4446335"/>
            <a:ext cx="67764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51E7FB57-D14C-4350-A3FF-1F3500CDAAFB}"/>
              </a:ext>
            </a:extLst>
          </p:cNvPr>
          <p:cNvSpPr/>
          <p:nvPr/>
        </p:nvSpPr>
        <p:spPr>
          <a:xfrm>
            <a:off x="1041538" y="4144269"/>
            <a:ext cx="2425783" cy="14911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vtkCamera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14400" y="1090011"/>
            <a:ext cx="0" cy="3801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606666" y="1255635"/>
            <a:ext cx="6204681" cy="5442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1041538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vtkLookupTable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799324" y="137193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VTK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572D18-040C-45CF-9ECA-0AF6462BA7A9}"/>
              </a:ext>
            </a:extLst>
          </p:cNvPr>
          <p:cNvSpPr/>
          <p:nvPr/>
        </p:nvSpPr>
        <p:spPr>
          <a:xfrm>
            <a:off x="4101508" y="1470198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vtkUnstructuredGrid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E3D9188-22EA-4E8D-9CBF-CAC692F7B8FA}"/>
              </a:ext>
            </a:extLst>
          </p:cNvPr>
          <p:cNvSpPr/>
          <p:nvPr/>
        </p:nvSpPr>
        <p:spPr>
          <a:xfrm>
            <a:off x="4101507" y="2367366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vtkFilters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F832DAF-CBCF-4756-B05D-132D25DFD2BA}"/>
              </a:ext>
            </a:extLst>
          </p:cNvPr>
          <p:cNvSpPr/>
          <p:nvPr/>
        </p:nvSpPr>
        <p:spPr>
          <a:xfrm>
            <a:off x="4101506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vtkDatasetMappers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99E1B5E-89B7-4F2A-8128-1F08EA6E7E8E}"/>
              </a:ext>
            </a:extLst>
          </p:cNvPr>
          <p:cNvSpPr/>
          <p:nvPr/>
        </p:nvSpPr>
        <p:spPr>
          <a:xfrm>
            <a:off x="4101506" y="4145291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vtkActors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422CF5-C12E-43B9-83FD-804563C31676}"/>
              </a:ext>
            </a:extLst>
          </p:cNvPr>
          <p:cNvSpPr/>
          <p:nvPr/>
        </p:nvSpPr>
        <p:spPr>
          <a:xfrm>
            <a:off x="4101506" y="5031780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559D7C-6532-4AFD-8F6E-6DEF8EB2E7B7}"/>
              </a:ext>
            </a:extLst>
          </p:cNvPr>
          <p:cNvSpPr/>
          <p:nvPr/>
        </p:nvSpPr>
        <p:spPr>
          <a:xfrm>
            <a:off x="4101506" y="592219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vtkRenderWindow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0369B01-1DC0-40D6-A0D7-1A75E4027F9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314399" y="2073887"/>
            <a:ext cx="1" cy="293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A7847DB-F437-44AF-8782-64FCC376E64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314398" y="2971055"/>
            <a:ext cx="1" cy="2877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233C7CB-1656-44ED-8607-4A82DA3BB2D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314398" y="3862491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83D970-46B9-4990-89F0-62F7157EDF2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314398" y="4748980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9A04B28-B418-431F-8AA9-999FE22E3DC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314398" y="5635469"/>
            <a:ext cx="0" cy="2867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20BAB30-0C09-44D4-91F9-C774EB07A63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467321" y="3560647"/>
            <a:ext cx="6341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D391207-2442-4597-8E39-314314F622E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67321" y="5333624"/>
            <a:ext cx="63418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7063A86-3643-4088-83D3-911B2A501D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63894" y="6224037"/>
            <a:ext cx="373761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091B5CF-8B62-447F-9917-8BB034FADF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3894" y="2669211"/>
            <a:ext cx="373761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CE9FEA4-CBC0-4BAA-BA13-8F87BBD78E6F}"/>
              </a:ext>
            </a:extLst>
          </p:cNvPr>
          <p:cNvCxnSpPr>
            <a:cxnSpLocks/>
          </p:cNvCxnSpPr>
          <p:nvPr/>
        </p:nvCxnSpPr>
        <p:spPr>
          <a:xfrm>
            <a:off x="363894" y="5326869"/>
            <a:ext cx="677644" cy="67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100E601-6B87-4DD1-8422-C66EFF4683B8}"/>
              </a:ext>
            </a:extLst>
          </p:cNvPr>
          <p:cNvSpPr txBox="1"/>
          <p:nvPr/>
        </p:nvSpPr>
        <p:spPr>
          <a:xfrm>
            <a:off x="6881941" y="3072531"/>
            <a:ext cx="4921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Generazione degli oggetti virtuali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5AC4502-28B6-4F63-B767-718C0B7CEA69}"/>
              </a:ext>
            </a:extLst>
          </p:cNvPr>
          <p:cNvCxnSpPr>
            <a:cxnSpLocks/>
          </p:cNvCxnSpPr>
          <p:nvPr/>
        </p:nvCxnSpPr>
        <p:spPr>
          <a:xfrm flipV="1">
            <a:off x="363894" y="4446335"/>
            <a:ext cx="67764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D7E6C457-4480-4010-B770-B0BCC6B49660}"/>
              </a:ext>
            </a:extLst>
          </p:cNvPr>
          <p:cNvSpPr/>
          <p:nvPr/>
        </p:nvSpPr>
        <p:spPr>
          <a:xfrm>
            <a:off x="1041538" y="4144269"/>
            <a:ext cx="2425783" cy="14911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vtkCamera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56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14400" y="1090011"/>
            <a:ext cx="0" cy="3801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606666" y="1255635"/>
            <a:ext cx="6204681" cy="5442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C78D06-6667-483F-A193-9E349A761B6D}"/>
              </a:ext>
            </a:extLst>
          </p:cNvPr>
          <p:cNvSpPr/>
          <p:nvPr/>
        </p:nvSpPr>
        <p:spPr>
          <a:xfrm>
            <a:off x="1041538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vtkLookupTable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BEBA0C-F45A-4A4C-B08E-98E249CC0C6D}"/>
              </a:ext>
            </a:extLst>
          </p:cNvPr>
          <p:cNvSpPr txBox="1"/>
          <p:nvPr/>
        </p:nvSpPr>
        <p:spPr>
          <a:xfrm>
            <a:off x="799324" y="137193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VTK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D572D18-040C-45CF-9ECA-0AF6462BA7A9}"/>
              </a:ext>
            </a:extLst>
          </p:cNvPr>
          <p:cNvSpPr/>
          <p:nvPr/>
        </p:nvSpPr>
        <p:spPr>
          <a:xfrm>
            <a:off x="4101508" y="1470198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vtkUnstructuredGrid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E3D9188-22EA-4E8D-9CBF-CAC692F7B8FA}"/>
              </a:ext>
            </a:extLst>
          </p:cNvPr>
          <p:cNvSpPr/>
          <p:nvPr/>
        </p:nvSpPr>
        <p:spPr>
          <a:xfrm>
            <a:off x="4101507" y="2367366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vtkFilters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F832DAF-CBCF-4756-B05D-132D25DFD2BA}"/>
              </a:ext>
            </a:extLst>
          </p:cNvPr>
          <p:cNvSpPr/>
          <p:nvPr/>
        </p:nvSpPr>
        <p:spPr>
          <a:xfrm>
            <a:off x="4101506" y="3258802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vtkDatasetMappers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99E1B5E-89B7-4F2A-8128-1F08EA6E7E8E}"/>
              </a:ext>
            </a:extLst>
          </p:cNvPr>
          <p:cNvSpPr/>
          <p:nvPr/>
        </p:nvSpPr>
        <p:spPr>
          <a:xfrm>
            <a:off x="4101506" y="4145291"/>
            <a:ext cx="2425783" cy="6036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vtkActors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422CF5-C12E-43B9-83FD-804563C31676}"/>
              </a:ext>
            </a:extLst>
          </p:cNvPr>
          <p:cNvSpPr/>
          <p:nvPr/>
        </p:nvSpPr>
        <p:spPr>
          <a:xfrm>
            <a:off x="4101506" y="5031780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559D7C-6532-4AFD-8F6E-6DEF8EB2E7B7}"/>
              </a:ext>
            </a:extLst>
          </p:cNvPr>
          <p:cNvSpPr/>
          <p:nvPr/>
        </p:nvSpPr>
        <p:spPr>
          <a:xfrm>
            <a:off x="4101506" y="5922192"/>
            <a:ext cx="2425783" cy="6036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vtkRenderWindow</a:t>
            </a:r>
            <a:endParaRPr lang="it-IT" sz="2000" b="1" dirty="0">
              <a:solidFill>
                <a:schemeClr val="tx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0369B01-1DC0-40D6-A0D7-1A75E4027F9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314399" y="2073887"/>
            <a:ext cx="1" cy="293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A7847DB-F437-44AF-8782-64FCC376E64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314398" y="2971055"/>
            <a:ext cx="1" cy="2877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233C7CB-1656-44ED-8607-4A82DA3BB2D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314398" y="3862491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83D970-46B9-4990-89F0-62F7157EDF2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314398" y="4748980"/>
            <a:ext cx="0" cy="282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9A04B28-B418-431F-8AA9-999FE22E3DC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314398" y="5635469"/>
            <a:ext cx="0" cy="2867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320BAB30-0C09-44D4-91F9-C774EB07A63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467321" y="3560647"/>
            <a:ext cx="6341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D391207-2442-4597-8E39-314314F622E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67321" y="5333624"/>
            <a:ext cx="63418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7063A86-3643-4088-83D3-911B2A501D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63894" y="6224037"/>
            <a:ext cx="373761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091B5CF-8B62-447F-9917-8BB034FADF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3894" y="2669211"/>
            <a:ext cx="373761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CE9FEA4-CBC0-4BAA-BA13-8F87BBD78E6F}"/>
              </a:ext>
            </a:extLst>
          </p:cNvPr>
          <p:cNvCxnSpPr>
            <a:cxnSpLocks/>
          </p:cNvCxnSpPr>
          <p:nvPr/>
        </p:nvCxnSpPr>
        <p:spPr>
          <a:xfrm>
            <a:off x="363894" y="5326869"/>
            <a:ext cx="677644" cy="67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F7907EA-FB38-4671-B75C-AEC50EF0526E}"/>
              </a:ext>
            </a:extLst>
          </p:cNvPr>
          <p:cNvSpPr txBox="1"/>
          <p:nvPr/>
        </p:nvSpPr>
        <p:spPr>
          <a:xfrm>
            <a:off x="6891271" y="2239943"/>
            <a:ext cx="5173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Stream di immagini della scena reale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Costruzione della scena con gli elementi artificiali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Costruzione della window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D69D07D-BFA2-4237-BB01-C77D5A6D20E2}"/>
              </a:ext>
            </a:extLst>
          </p:cNvPr>
          <p:cNvCxnSpPr>
            <a:cxnSpLocks/>
          </p:cNvCxnSpPr>
          <p:nvPr/>
        </p:nvCxnSpPr>
        <p:spPr>
          <a:xfrm flipV="1">
            <a:off x="363894" y="4446335"/>
            <a:ext cx="67764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40FEACB0-7E3A-479E-B565-902DCC33B8A4}"/>
              </a:ext>
            </a:extLst>
          </p:cNvPr>
          <p:cNvSpPr/>
          <p:nvPr/>
        </p:nvSpPr>
        <p:spPr>
          <a:xfrm>
            <a:off x="1041538" y="4144269"/>
            <a:ext cx="2425783" cy="14911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vtkCamera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41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898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Visualizzazione (</a:t>
            </a:r>
            <a:r>
              <a:rPr lang="it-IT" sz="5400" dirty="0" err="1"/>
              <a:t>near</a:t>
            </a:r>
            <a:r>
              <a:rPr lang="it-IT" sz="5400" dirty="0"/>
              <a:t> real-time)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1311B9D-5983-4854-A7BF-118B717A3F8C}"/>
              </a:ext>
            </a:extLst>
          </p:cNvPr>
          <p:cNvSpPr/>
          <p:nvPr/>
        </p:nvSpPr>
        <p:spPr>
          <a:xfrm>
            <a:off x="7380691" y="1610339"/>
            <a:ext cx="2612233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FEA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D1ED913-7A87-4442-93B3-246FD28C96E2}"/>
              </a:ext>
            </a:extLst>
          </p:cNvPr>
          <p:cNvCxnSpPr>
            <a:cxnSpLocks/>
          </p:cNvCxnSpPr>
          <p:nvPr/>
        </p:nvCxnSpPr>
        <p:spPr>
          <a:xfrm flipV="1">
            <a:off x="3881373" y="4142792"/>
            <a:ext cx="2015749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39CB8FBF-981F-461C-A5BC-FDCA2C19E4CF}"/>
              </a:ext>
            </a:extLst>
          </p:cNvPr>
          <p:cNvSpPr/>
          <p:nvPr/>
        </p:nvSpPr>
        <p:spPr>
          <a:xfrm>
            <a:off x="5897122" y="3029223"/>
            <a:ext cx="4175369" cy="30035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VTK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086E967-CBF1-4885-900A-8448ACB63187}"/>
              </a:ext>
            </a:extLst>
          </p:cNvPr>
          <p:cNvSpPr/>
          <p:nvPr/>
        </p:nvSpPr>
        <p:spPr>
          <a:xfrm>
            <a:off x="1269140" y="3029223"/>
            <a:ext cx="2612233" cy="30035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AR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347BBB1-5620-4376-96A4-B9D83A1D8011}"/>
              </a:ext>
            </a:extLst>
          </p:cNvPr>
          <p:cNvCxnSpPr>
            <a:cxnSpLocks/>
          </p:cNvCxnSpPr>
          <p:nvPr/>
        </p:nvCxnSpPr>
        <p:spPr>
          <a:xfrm flipH="1">
            <a:off x="3881373" y="4917233"/>
            <a:ext cx="20157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C35BCD2-251A-48C0-B8B3-D96A7366D8E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686807" y="2326998"/>
            <a:ext cx="1" cy="7166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21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Workflow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3028D59-87C1-4DA3-8A75-3621F5282FE9}"/>
              </a:ext>
            </a:extLst>
          </p:cNvPr>
          <p:cNvSpPr/>
          <p:nvPr/>
        </p:nvSpPr>
        <p:spPr>
          <a:xfrm>
            <a:off x="364232" y="1824943"/>
            <a:ext cx="1408409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capture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981A9B7-BAAD-4A43-A3D2-44181CFD0CE8}"/>
              </a:ext>
            </a:extLst>
          </p:cNvPr>
          <p:cNvSpPr/>
          <p:nvPr/>
        </p:nvSpPr>
        <p:spPr>
          <a:xfrm>
            <a:off x="2430343" y="1824943"/>
            <a:ext cx="1483054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19C13E-ED3D-4C32-A1EA-0520EF7513AE}"/>
              </a:ext>
            </a:extLst>
          </p:cNvPr>
          <p:cNvSpPr/>
          <p:nvPr/>
        </p:nvSpPr>
        <p:spPr>
          <a:xfrm>
            <a:off x="6832616" y="1824942"/>
            <a:ext cx="2891977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1FA77A1-BC57-47E3-BCA6-5E9F60FCD927}"/>
              </a:ext>
            </a:extLst>
          </p:cNvPr>
          <p:cNvSpPr/>
          <p:nvPr/>
        </p:nvSpPr>
        <p:spPr>
          <a:xfrm>
            <a:off x="4571099" y="1824942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Interaction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handling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3B238C-312C-41E0-BF82-37D179597531}"/>
              </a:ext>
            </a:extLst>
          </p:cNvPr>
          <p:cNvSpPr/>
          <p:nvPr/>
        </p:nvSpPr>
        <p:spPr>
          <a:xfrm>
            <a:off x="10223416" y="1824941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A9A918C-73FF-49FF-9A98-300A8466567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72641" y="2183273"/>
            <a:ext cx="6577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63E3B4-F1CD-4F59-89D8-8DAF1CAAD3A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13397" y="2183272"/>
            <a:ext cx="65770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3F8ED2B-F555-46CD-837E-7556D8696E9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175451" y="2183272"/>
            <a:ext cx="6571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278807-1E4B-48EF-BA7B-B35DFA47150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724593" y="2183271"/>
            <a:ext cx="49882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E96D48-56AA-4374-99DA-464A42D0681F}"/>
              </a:ext>
            </a:extLst>
          </p:cNvPr>
          <p:cNvSpPr txBox="1"/>
          <p:nvPr/>
        </p:nvSpPr>
        <p:spPr>
          <a:xfrm>
            <a:off x="364232" y="4182765"/>
            <a:ext cx="445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CMOS/CCD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Largamente utilizzate</a:t>
            </a:r>
          </a:p>
        </p:txBody>
      </p:sp>
      <p:pic>
        <p:nvPicPr>
          <p:cNvPr id="1026" name="Picture 2" descr="Risultati immagini per cmos camera">
            <a:extLst>
              <a:ext uri="{FF2B5EF4-FFF2-40B4-BE49-F238E27FC236}">
                <a16:creationId xmlns:a16="http://schemas.microsoft.com/office/drawing/2014/main" id="{DD80F305-6318-4AFD-ACAC-205C9543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07" y="3429000"/>
            <a:ext cx="2977192" cy="29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2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724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Architettura </a:t>
            </a:r>
            <a:r>
              <a:rPr lang="it-IT" sz="5400" dirty="0" err="1"/>
              <a:t>client-server</a:t>
            </a:r>
            <a:endParaRPr lang="it-IT" sz="540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46B915B-E3B4-4EC7-A0D9-E6EAA72C202C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4200740" y="2554263"/>
            <a:ext cx="37137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D713845C-89BA-4CAC-9E43-F97E59B17E3B}"/>
              </a:ext>
            </a:extLst>
          </p:cNvPr>
          <p:cNvSpPr/>
          <p:nvPr/>
        </p:nvSpPr>
        <p:spPr>
          <a:xfrm>
            <a:off x="1340085" y="1629631"/>
            <a:ext cx="3284200" cy="39314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D0AD3C-D18B-43C3-BF9E-2288CA76267D}"/>
              </a:ext>
            </a:extLst>
          </p:cNvPr>
          <p:cNvSpPr/>
          <p:nvPr/>
        </p:nvSpPr>
        <p:spPr>
          <a:xfrm>
            <a:off x="1774957" y="2296059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Event manager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2707F52-A388-4DE0-B9E4-B07A0F8FA8DF}"/>
              </a:ext>
            </a:extLst>
          </p:cNvPr>
          <p:cNvSpPr/>
          <p:nvPr/>
        </p:nvSpPr>
        <p:spPr>
          <a:xfrm>
            <a:off x="1774957" y="3414478"/>
            <a:ext cx="2425783" cy="70032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result</a:t>
            </a:r>
            <a:endParaRPr lang="it-IT" sz="2000" b="1" dirty="0">
              <a:solidFill>
                <a:schemeClr val="tx1"/>
              </a:solidFill>
            </a:endParaRP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 </a:t>
            </a:r>
            <a:r>
              <a:rPr lang="it-IT" sz="2000" b="1" dirty="0" err="1">
                <a:solidFill>
                  <a:schemeClr val="tx1"/>
                </a:solidFill>
              </a:rPr>
              <a:t>module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5040A58-093D-4DA8-AD99-0B992E93C802}"/>
              </a:ext>
            </a:extLst>
          </p:cNvPr>
          <p:cNvSpPr/>
          <p:nvPr/>
        </p:nvSpPr>
        <p:spPr>
          <a:xfrm>
            <a:off x="1769293" y="4716813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E55A75-105A-4548-85F2-B9FDFAE01DCF}"/>
              </a:ext>
            </a:extLst>
          </p:cNvPr>
          <p:cNvSpPr txBox="1"/>
          <p:nvPr/>
        </p:nvSpPr>
        <p:spPr>
          <a:xfrm>
            <a:off x="1532743" y="1745929"/>
            <a:ext cx="8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Server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F0F29F-45A5-4FB9-8D2A-48B6AD3B3055}"/>
              </a:ext>
            </a:extLst>
          </p:cNvPr>
          <p:cNvSpPr/>
          <p:nvPr/>
        </p:nvSpPr>
        <p:spPr>
          <a:xfrm>
            <a:off x="7479628" y="1629631"/>
            <a:ext cx="3284200" cy="393141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7D8B22-39C9-42CC-AAE9-8FBFCC6A0960}"/>
              </a:ext>
            </a:extLst>
          </p:cNvPr>
          <p:cNvSpPr/>
          <p:nvPr/>
        </p:nvSpPr>
        <p:spPr>
          <a:xfrm>
            <a:off x="7914500" y="2296059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Event generator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0C1665-B841-4204-9114-41AE4D408C25}"/>
              </a:ext>
            </a:extLst>
          </p:cNvPr>
          <p:cNvSpPr/>
          <p:nvPr/>
        </p:nvSpPr>
        <p:spPr>
          <a:xfrm>
            <a:off x="7914500" y="3414478"/>
            <a:ext cx="2425783" cy="70032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Renderer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BFF7BC7-636A-4E90-B750-CBA6E4C97092}"/>
              </a:ext>
            </a:extLst>
          </p:cNvPr>
          <p:cNvSpPr/>
          <p:nvPr/>
        </p:nvSpPr>
        <p:spPr>
          <a:xfrm>
            <a:off x="7908836" y="4716813"/>
            <a:ext cx="2425783" cy="5164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97BFC9E-67C5-4147-B4F6-6467C24CDC93}"/>
              </a:ext>
            </a:extLst>
          </p:cNvPr>
          <p:cNvSpPr txBox="1"/>
          <p:nvPr/>
        </p:nvSpPr>
        <p:spPr>
          <a:xfrm>
            <a:off x="7672286" y="1745929"/>
            <a:ext cx="79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Client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4D83B6-2FDF-41E6-B82A-084567372ADD}"/>
              </a:ext>
            </a:extLst>
          </p:cNvPr>
          <p:cNvSpPr txBox="1"/>
          <p:nvPr/>
        </p:nvSpPr>
        <p:spPr>
          <a:xfrm>
            <a:off x="5367955" y="3241395"/>
            <a:ext cx="136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/>
              <a:t>Network</a:t>
            </a:r>
          </a:p>
          <a:p>
            <a:pPr algn="ctr"/>
            <a:r>
              <a:rPr lang="it-IT" sz="2000" b="1" dirty="0"/>
              <a:t>connection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3FC8410-0451-45FC-AF29-801CF226B6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87849" y="2812466"/>
            <a:ext cx="0" cy="6020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329F9E8-9F26-49B1-A201-F4A6D47958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82185" y="4114801"/>
            <a:ext cx="5664" cy="6020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D1D01F3-EFE8-48B7-8BEF-F10629AD3F76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195076" y="4975017"/>
            <a:ext cx="37137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EF3AC85-8C7A-4A9C-95BF-DA2585D6F3F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9121728" y="4114801"/>
            <a:ext cx="5664" cy="6020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724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Architettura </a:t>
            </a:r>
            <a:r>
              <a:rPr lang="it-IT" sz="5400" dirty="0" err="1"/>
              <a:t>client-server</a:t>
            </a:r>
            <a:endParaRPr lang="it-IT" sz="54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07953F-E3EE-4112-B7A4-C128A16416C3}"/>
              </a:ext>
            </a:extLst>
          </p:cNvPr>
          <p:cNvSpPr txBox="1"/>
          <p:nvPr/>
        </p:nvSpPr>
        <p:spPr>
          <a:xfrm>
            <a:off x="331150" y="2551837"/>
            <a:ext cx="115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Si sfrutta la potenza di calcolo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La portabilità del client rimane invariata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client si riduce a generare eventi e </a:t>
            </a:r>
            <a:r>
              <a:rPr lang="it-IT" sz="3600" dirty="0" err="1"/>
              <a:t>renderizzare</a:t>
            </a:r>
            <a:r>
              <a:rPr lang="it-IT" sz="3600" dirty="0"/>
              <a:t> 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Utile in ambienti collaborativi</a:t>
            </a:r>
          </a:p>
        </p:txBody>
      </p:sp>
    </p:spTree>
    <p:extLst>
      <p:ext uri="{BB962C8B-B14F-4D97-AF65-F5344CB8AC3E}">
        <p14:creationId xmlns:p14="http://schemas.microsoft.com/office/powerpoint/2010/main" val="1044942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792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1082721"/>
            <a:ext cx="11529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modello trova applicazione in ambito militare per operazioni in campo aperto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Una ‘missione’ è definita come il problema di andare da un punto A ad un punto B evitando di essere colpiti dai nemici o impattare contro ostacoli naturali o artificiali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successo della missione è misurato come tempo necessario per completarla e rateo di sopravvivenza degli agenti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comportamento degli agenti è definito in maniera gerarchica e modulare</a:t>
            </a:r>
          </a:p>
        </p:txBody>
      </p:sp>
    </p:spTree>
    <p:extLst>
      <p:ext uri="{BB962C8B-B14F-4D97-AF65-F5344CB8AC3E}">
        <p14:creationId xmlns:p14="http://schemas.microsoft.com/office/powerpoint/2010/main" val="1827185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0306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(moduli)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1569683"/>
            <a:ext cx="11529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Navigation</a:t>
            </a:r>
            <a:r>
              <a:rPr lang="it-IT" sz="3600" b="1" dirty="0"/>
              <a:t> </a:t>
            </a:r>
            <a:r>
              <a:rPr lang="it-IT" sz="3600" b="1" dirty="0" err="1"/>
              <a:t>module</a:t>
            </a:r>
            <a:r>
              <a:rPr lang="it-IT" sz="3600" dirty="0"/>
              <a:t>: spostamento da A </a:t>
            </a:r>
            <a:r>
              <a:rPr lang="it-IT" sz="3600" dirty="0" err="1"/>
              <a:t>a</a:t>
            </a:r>
            <a:r>
              <a:rPr lang="it-IT" sz="3600" dirty="0"/>
              <a:t> B evitando ostacoli o situazioni di pericolo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Grouping</a:t>
            </a:r>
            <a:r>
              <a:rPr lang="it-IT" sz="3600" b="1" dirty="0"/>
              <a:t> </a:t>
            </a:r>
            <a:r>
              <a:rPr lang="it-IT" sz="3600" b="1" dirty="0" err="1"/>
              <a:t>module</a:t>
            </a:r>
            <a:r>
              <a:rPr lang="it-IT" sz="3600" dirty="0"/>
              <a:t>: spostamento in 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 err="1"/>
              <a:t>Imitation</a:t>
            </a:r>
            <a:r>
              <a:rPr lang="it-IT" sz="3600" b="1" dirty="0"/>
              <a:t> </a:t>
            </a:r>
            <a:r>
              <a:rPr lang="it-IT" sz="3600" b="1" dirty="0" err="1"/>
              <a:t>module</a:t>
            </a:r>
            <a:r>
              <a:rPr lang="it-IT" sz="3600" dirty="0"/>
              <a:t>: imitare il comportamento di un agente con più esperienza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Coordinator </a:t>
            </a:r>
            <a:r>
              <a:rPr lang="it-IT" sz="3600" b="1" dirty="0" err="1"/>
              <a:t>module</a:t>
            </a:r>
            <a:r>
              <a:rPr lang="it-IT" sz="3600" dirty="0"/>
              <a:t>: combinazione ad alto livello delle decisioni prese dai moduli sottostanti</a:t>
            </a:r>
          </a:p>
        </p:txBody>
      </p:sp>
    </p:spTree>
    <p:extLst>
      <p:ext uri="{BB962C8B-B14F-4D97-AF65-F5344CB8AC3E}">
        <p14:creationId xmlns:p14="http://schemas.microsoft.com/office/powerpoint/2010/main" val="877536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256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</a:t>
            </a:r>
            <a:r>
              <a:rPr lang="it-IT" sz="5400" dirty="0" err="1"/>
              <a:t>navigation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1569683"/>
            <a:ext cx="1152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paesaggio è rappresentato come una griglia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 ogni scacco le caratteristiche del terreno sono uniformi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Ogni scacco rappresenta una azione degli agenti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Gli agenti possono verificare le caratteristiche di uno scacco, la presenza di oggetti, la presenza di nemici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L’essere colpiti o il colpire un nemico viene definito con una probabilità che dipende dalla posizione dei due e dagli oggetti presenti</a:t>
            </a:r>
          </a:p>
        </p:txBody>
      </p:sp>
    </p:spTree>
    <p:extLst>
      <p:ext uri="{BB962C8B-B14F-4D97-AF65-F5344CB8AC3E}">
        <p14:creationId xmlns:p14="http://schemas.microsoft.com/office/powerpoint/2010/main" val="169344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256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</a:t>
            </a:r>
            <a:r>
              <a:rPr lang="it-IT" sz="5400" dirty="0" err="1"/>
              <a:t>navigation</a:t>
            </a:r>
            <a:r>
              <a:rPr lang="it-IT" sz="5400" dirty="0"/>
              <a:t>)</a:t>
            </a:r>
          </a:p>
        </p:txBody>
      </p:sp>
      <p:pic>
        <p:nvPicPr>
          <p:cNvPr id="7" name="Immagine 6" descr="Immagine che contiene cibo, gioco&#10;&#10;Descrizione generata automaticamente">
            <a:extLst>
              <a:ext uri="{FF2B5EF4-FFF2-40B4-BE49-F238E27FC236}">
                <a16:creationId xmlns:a16="http://schemas.microsoft.com/office/drawing/2014/main" id="{2D3BF040-2D54-4132-A767-FB06EFA3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1837"/>
            <a:ext cx="11887200" cy="50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3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084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</a:t>
            </a:r>
            <a:r>
              <a:rPr lang="it-IT" sz="5400" dirty="0" err="1"/>
              <a:t>grouping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366637"/>
            <a:ext cx="1152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/>
              <a:t>Social </a:t>
            </a:r>
            <a:r>
              <a:rPr lang="it-IT" sz="3600" b="1" dirty="0" err="1"/>
              <a:t>potential</a:t>
            </a:r>
            <a:r>
              <a:rPr lang="it-IT" sz="3600" b="1" dirty="0"/>
              <a:t> field</a:t>
            </a:r>
            <a:r>
              <a:rPr lang="it-IT" sz="3600" dirty="0"/>
              <a:t>: ispirato alle forze di attrazione e repulsione delle particelle cariche in fisica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Variando i parametri di ogni forza è possibile definire una diversa politica di gruppo (gruppo semplice, leader, formazione)</a:t>
            </a:r>
          </a:p>
        </p:txBody>
      </p:sp>
    </p:spTree>
    <p:extLst>
      <p:ext uri="{BB962C8B-B14F-4D97-AF65-F5344CB8AC3E}">
        <p14:creationId xmlns:p14="http://schemas.microsoft.com/office/powerpoint/2010/main" val="350793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084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</a:t>
            </a:r>
            <a:r>
              <a:rPr lang="it-IT" sz="5400" dirty="0" err="1"/>
              <a:t>grouping</a:t>
            </a:r>
            <a:r>
              <a:rPr lang="it-IT" sz="5400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E64388-4294-476F-987B-7B05170F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335471"/>
            <a:ext cx="5909709" cy="2504114"/>
          </a:xfrm>
          <a:prstGeom prst="rect">
            <a:avLst/>
          </a:prstGeom>
        </p:spPr>
      </p:pic>
      <p:pic>
        <p:nvPicPr>
          <p:cNvPr id="7" name="Immagine 6" descr="Immagine che contiene cibo&#10;&#10;Descrizione generata automaticamente">
            <a:extLst>
              <a:ext uri="{FF2B5EF4-FFF2-40B4-BE49-F238E27FC236}">
                <a16:creationId xmlns:a16="http://schemas.microsoft.com/office/drawing/2014/main" id="{68D0195A-6E48-4CF0-8FF4-2ED03F39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1335471"/>
            <a:ext cx="5898580" cy="24929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8CD773-D202-48C3-8E3B-B82313494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75" y="4092335"/>
            <a:ext cx="5887450" cy="25041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ACA53-7202-486B-8258-6E4D5EDD4C58}"/>
              </a:ext>
            </a:extLst>
          </p:cNvPr>
          <p:cNvSpPr txBox="1"/>
          <p:nvPr/>
        </p:nvSpPr>
        <p:spPr>
          <a:xfrm>
            <a:off x="151002" y="3765905"/>
            <a:ext cx="213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semplice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1CC28E-B924-49DD-BEED-02439727AC8D}"/>
              </a:ext>
            </a:extLst>
          </p:cNvPr>
          <p:cNvSpPr txBox="1"/>
          <p:nvPr/>
        </p:nvSpPr>
        <p:spPr>
          <a:xfrm>
            <a:off x="11157971" y="3760341"/>
            <a:ext cx="96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Leader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3206A6-3C6D-4216-95BE-C720CB1DAB7C}"/>
              </a:ext>
            </a:extLst>
          </p:cNvPr>
          <p:cNvSpPr txBox="1"/>
          <p:nvPr/>
        </p:nvSpPr>
        <p:spPr>
          <a:xfrm>
            <a:off x="9039725" y="6196339"/>
            <a:ext cx="154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Formazione</a:t>
            </a:r>
          </a:p>
        </p:txBody>
      </p:sp>
    </p:spTree>
    <p:extLst>
      <p:ext uri="{BB962C8B-B14F-4D97-AF65-F5344CB8AC3E}">
        <p14:creationId xmlns:p14="http://schemas.microsoft.com/office/powerpoint/2010/main" val="411519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1068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(premesse)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E2AD74-E169-4E9C-B0D9-E8AC583D4A63}"/>
              </a:ext>
            </a:extLst>
          </p:cNvPr>
          <p:cNvSpPr txBox="1"/>
          <p:nvPr/>
        </p:nvSpPr>
        <p:spPr>
          <a:xfrm>
            <a:off x="331150" y="1393515"/>
            <a:ext cx="11529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mondo reale è estremamente più popolato di oggetti rispetto a quelli che verrebbero introdotti artificialmente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Completamente differente dalle realtà dove sono presenti grandi numeri di oggetti dinamici, tutti artificiali (videogioco interattivo)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Ci si aspettano delle imprecisioni grafiche che vanno compensate a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Attraverso una camera si ottiene lo stream di immagini dell’ambiente reale</a:t>
            </a:r>
          </a:p>
        </p:txBody>
      </p:sp>
    </p:spTree>
    <p:extLst>
      <p:ext uri="{BB962C8B-B14F-4D97-AF65-F5344CB8AC3E}">
        <p14:creationId xmlns:p14="http://schemas.microsoft.com/office/powerpoint/2010/main" val="1298519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049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(sistema)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E2AD74-E169-4E9C-B0D9-E8AC583D4A63}"/>
              </a:ext>
            </a:extLst>
          </p:cNvPr>
          <p:cNvSpPr txBox="1"/>
          <p:nvPr/>
        </p:nvSpPr>
        <p:spPr>
          <a:xfrm>
            <a:off x="331150" y="1368348"/>
            <a:ext cx="11529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Il mondo 3D reale formato da oggetti stazionari viene rappresentato nel </a:t>
            </a:r>
            <a:r>
              <a:rPr lang="it-IT" sz="3600" b="1" dirty="0" err="1"/>
              <a:t>terrain</a:t>
            </a:r>
            <a:r>
              <a:rPr lang="it-IT" sz="3600" b="1" dirty="0"/>
              <a:t> database</a:t>
            </a:r>
            <a:r>
              <a:rPr lang="it-IT" sz="3600" dirty="0"/>
              <a:t> (TB)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Gli oggetti dinamici, reali e artificiali, sono in numero limitato e vengono rappresentati nel 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Gli oggetti artificiali possono essere spostati manualmente o con la simulazione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Partendo dal TB, conoscendo posizione e angolazione della camera, è possibile costruire la scena che include gli oggetti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4820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21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Workflow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BF2F04-7283-4EC1-91D5-DBA2A379EB1D}"/>
              </a:ext>
            </a:extLst>
          </p:cNvPr>
          <p:cNvSpPr txBox="1"/>
          <p:nvPr/>
        </p:nvSpPr>
        <p:spPr>
          <a:xfrm>
            <a:off x="364232" y="4182765"/>
            <a:ext cx="9223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Algoritmi per processare lo stream di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Tracking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0909FD4-394C-40E5-9A11-4D8B2F617B53}"/>
              </a:ext>
            </a:extLst>
          </p:cNvPr>
          <p:cNvSpPr/>
          <p:nvPr/>
        </p:nvSpPr>
        <p:spPr>
          <a:xfrm>
            <a:off x="364232" y="1824943"/>
            <a:ext cx="1408409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capture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5B3627A-3CAE-45DB-ACF3-8F690DC52FAB}"/>
              </a:ext>
            </a:extLst>
          </p:cNvPr>
          <p:cNvSpPr/>
          <p:nvPr/>
        </p:nvSpPr>
        <p:spPr>
          <a:xfrm>
            <a:off x="2430343" y="1824943"/>
            <a:ext cx="1483054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FEFAFD0-C9E3-431F-A5D5-D66B34B82CAE}"/>
              </a:ext>
            </a:extLst>
          </p:cNvPr>
          <p:cNvSpPr/>
          <p:nvPr/>
        </p:nvSpPr>
        <p:spPr>
          <a:xfrm>
            <a:off x="6832616" y="1824942"/>
            <a:ext cx="2891977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975C112-70D9-4BE7-83D1-08C46C951614}"/>
              </a:ext>
            </a:extLst>
          </p:cNvPr>
          <p:cNvSpPr/>
          <p:nvPr/>
        </p:nvSpPr>
        <p:spPr>
          <a:xfrm>
            <a:off x="4571099" y="1824942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Interaction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handling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525814C-E2E7-4F70-A5B1-EA6BDC315435}"/>
              </a:ext>
            </a:extLst>
          </p:cNvPr>
          <p:cNvSpPr/>
          <p:nvPr/>
        </p:nvSpPr>
        <p:spPr>
          <a:xfrm>
            <a:off x="10223416" y="1824941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798EF29-8032-4CA8-A30A-9B7DC61967F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772641" y="2183273"/>
            <a:ext cx="6577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8AAB41D-950C-4F20-97A6-5ADAE964A9D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913397" y="2183272"/>
            <a:ext cx="65770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763CCE2-C80B-4468-B1FA-372A7A867C2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5451" y="2183272"/>
            <a:ext cx="6571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F32846A-0C8C-40F2-8A4B-D969E4D0C3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24593" y="2183271"/>
            <a:ext cx="49882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14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1049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Simulazione ad agenti e AR (sistema)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1DFFF2-8FDE-4734-9F35-4465D2A0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03" y="1220495"/>
            <a:ext cx="7994594" cy="54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5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3306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Riferimenti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1569682"/>
            <a:ext cx="11529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/>
              <a:t>Wenkai</a:t>
            </a:r>
            <a:r>
              <a:rPr lang="it-IT" sz="3600" dirty="0"/>
              <a:t> Li, A.Y.C. </a:t>
            </a:r>
            <a:r>
              <a:rPr lang="it-IT" sz="3600" dirty="0" err="1"/>
              <a:t>Nee</a:t>
            </a:r>
            <a:r>
              <a:rPr lang="it-IT" sz="3600" dirty="0"/>
              <a:t>, S.K. </a:t>
            </a:r>
            <a:r>
              <a:rPr lang="it-IT" sz="3600" dirty="0" err="1"/>
              <a:t>Ong</a:t>
            </a:r>
            <a:r>
              <a:rPr lang="it-IT" sz="3600" dirty="0"/>
              <a:t>. </a:t>
            </a:r>
            <a:r>
              <a:rPr lang="it-IT" sz="3600" i="1" dirty="0"/>
              <a:t>A State-of-the-Art Review of </a:t>
            </a:r>
            <a:r>
              <a:rPr lang="it-IT" sz="3600" i="1" dirty="0" err="1"/>
              <a:t>Augmented</a:t>
            </a:r>
            <a:r>
              <a:rPr lang="it-IT" sz="3600" i="1" dirty="0"/>
              <a:t> Reality in Engineering Analysis and </a:t>
            </a:r>
            <a:r>
              <a:rPr lang="it-IT" sz="3600" i="1" dirty="0" err="1"/>
              <a:t>Simulation</a:t>
            </a:r>
            <a:endParaRPr lang="it-IT" sz="3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J.M. Huang, S.K. </a:t>
            </a:r>
            <a:r>
              <a:rPr lang="it-IT" sz="3600" dirty="0" err="1"/>
              <a:t>Ong</a:t>
            </a:r>
            <a:r>
              <a:rPr lang="it-IT" sz="3600" dirty="0"/>
              <a:t>, A.Y.C. </a:t>
            </a:r>
            <a:r>
              <a:rPr lang="it-IT" sz="3600" dirty="0" err="1"/>
              <a:t>Nee</a:t>
            </a:r>
            <a:r>
              <a:rPr lang="it-IT" sz="3600" dirty="0"/>
              <a:t>. </a:t>
            </a:r>
            <a:r>
              <a:rPr lang="it-IT" sz="3600" i="1" dirty="0"/>
              <a:t>Real-time Finite </a:t>
            </a:r>
            <a:r>
              <a:rPr lang="it-IT" sz="3600" i="1" dirty="0" err="1"/>
              <a:t>Element</a:t>
            </a:r>
            <a:r>
              <a:rPr lang="it-IT" sz="3600" i="1" dirty="0"/>
              <a:t> </a:t>
            </a:r>
            <a:r>
              <a:rPr lang="it-IT" sz="3600" i="1" dirty="0" err="1"/>
              <a:t>Structural</a:t>
            </a:r>
            <a:r>
              <a:rPr lang="it-IT" sz="3600" i="1" dirty="0"/>
              <a:t> Analysis in </a:t>
            </a:r>
            <a:r>
              <a:rPr lang="it-IT" sz="3600" i="1" dirty="0" err="1"/>
              <a:t>Augmented</a:t>
            </a:r>
            <a:r>
              <a:rPr lang="it-IT" sz="3600" i="1" dirty="0"/>
              <a:t>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Khaled Hussain, </a:t>
            </a:r>
            <a:r>
              <a:rPr lang="it-IT" sz="3600" dirty="0" err="1"/>
              <a:t>Varol</a:t>
            </a:r>
            <a:r>
              <a:rPr lang="it-IT" sz="3600" dirty="0"/>
              <a:t> </a:t>
            </a:r>
            <a:r>
              <a:rPr lang="it-IT" sz="3600" dirty="0" err="1"/>
              <a:t>Kaptan</a:t>
            </a:r>
            <a:r>
              <a:rPr lang="it-IT" sz="3600" dirty="0"/>
              <a:t>. </a:t>
            </a:r>
            <a:r>
              <a:rPr lang="it-IT" sz="3600" i="1" dirty="0" err="1"/>
              <a:t>Modeling</a:t>
            </a:r>
            <a:r>
              <a:rPr lang="it-IT" sz="3600" i="1" dirty="0"/>
              <a:t> and </a:t>
            </a:r>
            <a:r>
              <a:rPr lang="it-IT" sz="3600" i="1" dirty="0" err="1"/>
              <a:t>Simulation</a:t>
            </a:r>
            <a:r>
              <a:rPr lang="it-IT" sz="3600" i="1" dirty="0"/>
              <a:t> with </a:t>
            </a:r>
            <a:r>
              <a:rPr lang="it-IT" sz="3600" i="1" dirty="0" err="1"/>
              <a:t>Augmented</a:t>
            </a:r>
            <a:r>
              <a:rPr lang="it-IT" sz="3600" i="1" dirty="0"/>
              <a:t>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/>
              <a:t>Erol</a:t>
            </a:r>
            <a:r>
              <a:rPr lang="it-IT" sz="3600" dirty="0"/>
              <a:t> </a:t>
            </a:r>
            <a:r>
              <a:rPr lang="it-IT" sz="3600" dirty="0" err="1"/>
              <a:t>Gelenbe</a:t>
            </a:r>
            <a:r>
              <a:rPr lang="it-IT" sz="3600" dirty="0"/>
              <a:t>, Khaled Hussain, </a:t>
            </a:r>
            <a:r>
              <a:rPr lang="it-IT" sz="3600" dirty="0" err="1"/>
              <a:t>Varol</a:t>
            </a:r>
            <a:r>
              <a:rPr lang="it-IT" sz="3600" dirty="0"/>
              <a:t> </a:t>
            </a:r>
            <a:r>
              <a:rPr lang="it-IT" sz="3600" dirty="0" err="1"/>
              <a:t>Kaptan</a:t>
            </a:r>
            <a:r>
              <a:rPr lang="it-IT" sz="3600" dirty="0"/>
              <a:t>. </a:t>
            </a:r>
            <a:r>
              <a:rPr lang="it-IT" sz="3600" i="1" dirty="0" err="1"/>
              <a:t>Simulating</a:t>
            </a:r>
            <a:r>
              <a:rPr lang="it-IT" sz="3600" i="1" dirty="0"/>
              <a:t> </a:t>
            </a:r>
            <a:r>
              <a:rPr lang="it-IT" sz="3600" i="1" dirty="0" err="1"/>
              <a:t>Autonomous</a:t>
            </a:r>
            <a:r>
              <a:rPr lang="it-IT" sz="3600" i="1" dirty="0"/>
              <a:t> Agents in </a:t>
            </a:r>
            <a:r>
              <a:rPr lang="it-IT" sz="3600" i="1" dirty="0" err="1"/>
              <a:t>Augmented</a:t>
            </a:r>
            <a:r>
              <a:rPr lang="it-IT" sz="3600" i="1" dirty="0"/>
              <a:t> Reality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3281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21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Workflow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B15433-81D3-4816-9139-15BAA98D7594}"/>
              </a:ext>
            </a:extLst>
          </p:cNvPr>
          <p:cNvSpPr txBox="1"/>
          <p:nvPr/>
        </p:nvSpPr>
        <p:spPr>
          <a:xfrm>
            <a:off x="364232" y="3429000"/>
            <a:ext cx="74793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Gestione dell’interazione con 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Dispositivi fisici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Interfacce tangibili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Interfacce ‘a mani nude’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Sensori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AFD667-63BF-4464-A411-62A028871593}"/>
              </a:ext>
            </a:extLst>
          </p:cNvPr>
          <p:cNvSpPr/>
          <p:nvPr/>
        </p:nvSpPr>
        <p:spPr>
          <a:xfrm>
            <a:off x="364232" y="1824943"/>
            <a:ext cx="1408409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capture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6780313-F61C-4081-8066-506D5FC3CD03}"/>
              </a:ext>
            </a:extLst>
          </p:cNvPr>
          <p:cNvSpPr/>
          <p:nvPr/>
        </p:nvSpPr>
        <p:spPr>
          <a:xfrm>
            <a:off x="2430343" y="1824943"/>
            <a:ext cx="1483054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25E577F-61FC-4EDB-B78F-7F528BB5A847}"/>
              </a:ext>
            </a:extLst>
          </p:cNvPr>
          <p:cNvSpPr/>
          <p:nvPr/>
        </p:nvSpPr>
        <p:spPr>
          <a:xfrm>
            <a:off x="6832616" y="1824942"/>
            <a:ext cx="2891977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FE35319-305F-40BC-B2BB-1A9FC7FC71E5}"/>
              </a:ext>
            </a:extLst>
          </p:cNvPr>
          <p:cNvSpPr/>
          <p:nvPr/>
        </p:nvSpPr>
        <p:spPr>
          <a:xfrm>
            <a:off x="4571099" y="1824942"/>
            <a:ext cx="1604352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Interaction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handling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119E823-CA18-42FC-82D3-67D360CEE5DB}"/>
              </a:ext>
            </a:extLst>
          </p:cNvPr>
          <p:cNvSpPr/>
          <p:nvPr/>
        </p:nvSpPr>
        <p:spPr>
          <a:xfrm>
            <a:off x="10223416" y="1824941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B8EEDC0-EEB5-487F-94E1-5620A1B4D56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772641" y="2183273"/>
            <a:ext cx="6577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5CA0D8F-606A-472D-B74A-4F6F6C2ED1F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913397" y="2183272"/>
            <a:ext cx="65770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3E18E44-2B14-423D-8419-3EED1C2A7E5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5451" y="2183272"/>
            <a:ext cx="6571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960D5C-11CC-4A88-A62F-8050A8D6A53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24593" y="2183271"/>
            <a:ext cx="49882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6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21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Workflow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F5A188-0D86-4357-BB4F-94DB44C89EEB}"/>
              </a:ext>
            </a:extLst>
          </p:cNvPr>
          <p:cNvSpPr txBox="1"/>
          <p:nvPr/>
        </p:nvSpPr>
        <p:spPr>
          <a:xfrm>
            <a:off x="364232" y="4316399"/>
            <a:ext cx="889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Processamento dei risultati della simulazione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A845557-890A-41B9-93EC-42DCFFD63676}"/>
              </a:ext>
            </a:extLst>
          </p:cNvPr>
          <p:cNvSpPr/>
          <p:nvPr/>
        </p:nvSpPr>
        <p:spPr>
          <a:xfrm>
            <a:off x="364232" y="1824943"/>
            <a:ext cx="1408409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capture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25255E4-DC35-4D10-8062-A8F998CABF55}"/>
              </a:ext>
            </a:extLst>
          </p:cNvPr>
          <p:cNvSpPr/>
          <p:nvPr/>
        </p:nvSpPr>
        <p:spPr>
          <a:xfrm>
            <a:off x="2430343" y="1824943"/>
            <a:ext cx="1483054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E45EE79-9140-4104-BAA2-0265EA62F358}"/>
              </a:ext>
            </a:extLst>
          </p:cNvPr>
          <p:cNvSpPr/>
          <p:nvPr/>
        </p:nvSpPr>
        <p:spPr>
          <a:xfrm>
            <a:off x="6832616" y="1824942"/>
            <a:ext cx="2891977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38E4435-5895-4EEC-8692-57887A25D431}"/>
              </a:ext>
            </a:extLst>
          </p:cNvPr>
          <p:cNvSpPr/>
          <p:nvPr/>
        </p:nvSpPr>
        <p:spPr>
          <a:xfrm>
            <a:off x="4571099" y="1824942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Interaction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handling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38C9FE0-2424-48D7-A3BF-D101B10527F8}"/>
              </a:ext>
            </a:extLst>
          </p:cNvPr>
          <p:cNvSpPr/>
          <p:nvPr/>
        </p:nvSpPr>
        <p:spPr>
          <a:xfrm>
            <a:off x="10223416" y="1824941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98D3BCB-8FDB-4793-94B4-0B39AA0B9FE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772641" y="2183273"/>
            <a:ext cx="6577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319134B-6831-45B7-92C3-0E951D91539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913397" y="2183272"/>
            <a:ext cx="65770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7FF41F5-981D-4B56-888F-A059D2292682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5451" y="2183272"/>
            <a:ext cx="6571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35B0386-5C97-49FE-9F73-6522300C5EC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24593" y="2183271"/>
            <a:ext cx="49882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2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921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Workflow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9563B90-DEB5-40C4-9BAC-945673E6D592}"/>
              </a:ext>
            </a:extLst>
          </p:cNvPr>
          <p:cNvSpPr/>
          <p:nvPr/>
        </p:nvSpPr>
        <p:spPr>
          <a:xfrm>
            <a:off x="364232" y="1824943"/>
            <a:ext cx="1408409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capture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4D6BECB-3C3A-41BF-B305-11421AF5557E}"/>
              </a:ext>
            </a:extLst>
          </p:cNvPr>
          <p:cNvSpPr/>
          <p:nvPr/>
        </p:nvSpPr>
        <p:spPr>
          <a:xfrm>
            <a:off x="2430343" y="1824943"/>
            <a:ext cx="1483054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F123C4A-FD48-4E61-8CD4-2D29169F07FF}"/>
              </a:ext>
            </a:extLst>
          </p:cNvPr>
          <p:cNvSpPr/>
          <p:nvPr/>
        </p:nvSpPr>
        <p:spPr>
          <a:xfrm>
            <a:off x="6832616" y="1824942"/>
            <a:ext cx="2891977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Simulation</a:t>
            </a:r>
            <a:r>
              <a:rPr lang="it-IT" sz="2000" b="1" dirty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4BE804B-BC08-4070-9726-AC6B6AEFBB98}"/>
              </a:ext>
            </a:extLst>
          </p:cNvPr>
          <p:cNvSpPr/>
          <p:nvPr/>
        </p:nvSpPr>
        <p:spPr>
          <a:xfrm>
            <a:off x="4571099" y="1824942"/>
            <a:ext cx="1604352" cy="71665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Interaction</a:t>
            </a:r>
          </a:p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handling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F797439-147C-4BCB-B09C-B2C73F2878DB}"/>
              </a:ext>
            </a:extLst>
          </p:cNvPr>
          <p:cNvSpPr/>
          <p:nvPr/>
        </p:nvSpPr>
        <p:spPr>
          <a:xfrm>
            <a:off x="10223416" y="1824941"/>
            <a:ext cx="1604352" cy="7166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Rendering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032D53C-2A63-4CE9-8462-8089F618A35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772641" y="2183273"/>
            <a:ext cx="6577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946EAB-FB69-422B-BD35-0FB70F86FEC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913397" y="2183272"/>
            <a:ext cx="65770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1F056AB-41E7-46A0-9705-E9BC8B71782C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175451" y="2183272"/>
            <a:ext cx="65716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DA0118E-A1C7-4C8B-9FEB-0F7EF78FFBE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9724593" y="2183271"/>
            <a:ext cx="49882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3ABDC7-D7B1-4D0D-81A8-4ACA2518E989}"/>
              </a:ext>
            </a:extLst>
          </p:cNvPr>
          <p:cNvSpPr txBox="1"/>
          <p:nvPr/>
        </p:nvSpPr>
        <p:spPr>
          <a:xfrm>
            <a:off x="364232" y="3283823"/>
            <a:ext cx="9813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Visualizzazione dei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Image overlay (chirurgia)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Radiazioni solari e </a:t>
            </a:r>
            <a:r>
              <a:rPr lang="it-IT" sz="3600" dirty="0" err="1"/>
              <a:t>windflow</a:t>
            </a:r>
            <a:r>
              <a:rPr lang="it-IT" sz="3600" dirty="0"/>
              <a:t> (ingegneria edile)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Campi elettromagnetici (fisica)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Cabina di pilotaggio (progettazione e simulazione)</a:t>
            </a:r>
          </a:p>
        </p:txBody>
      </p:sp>
    </p:spTree>
    <p:extLst>
      <p:ext uri="{BB962C8B-B14F-4D97-AF65-F5344CB8AC3E}">
        <p14:creationId xmlns:p14="http://schemas.microsoft.com/office/powerpoint/2010/main" val="372876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2495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291136"/>
            <a:ext cx="115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Percezione e misurazione delle proprietà spaziali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Posizione dell’utente, orientamento della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Sensor-</a:t>
            </a:r>
            <a:r>
              <a:rPr lang="it-IT" sz="3600" dirty="0" err="1"/>
              <a:t>based</a:t>
            </a:r>
            <a:r>
              <a:rPr lang="it-IT" sz="3600" dirty="0"/>
              <a:t>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Vision-</a:t>
            </a:r>
            <a:r>
              <a:rPr lang="it-IT" sz="3600" dirty="0" err="1"/>
              <a:t>based</a:t>
            </a:r>
            <a:r>
              <a:rPr lang="it-IT" sz="3600" dirty="0"/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140899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EE56CB-E42B-450C-9DB9-8AFE17A06650}"/>
              </a:ext>
            </a:extLst>
          </p:cNvPr>
          <p:cNvSpPr txBox="1"/>
          <p:nvPr/>
        </p:nvSpPr>
        <p:spPr>
          <a:xfrm>
            <a:off x="151002" y="159391"/>
            <a:ext cx="681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/>
              <a:t>Tracking (</a:t>
            </a:r>
            <a:r>
              <a:rPr lang="it-IT" sz="5400" dirty="0" err="1"/>
              <a:t>sensor-based</a:t>
            </a:r>
            <a:r>
              <a:rPr lang="it-IT" sz="5400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1350D-CF92-442C-85F8-DE662C14E041}"/>
              </a:ext>
            </a:extLst>
          </p:cNvPr>
          <p:cNvSpPr txBox="1"/>
          <p:nvPr/>
        </p:nvSpPr>
        <p:spPr>
          <a:xfrm>
            <a:off x="331150" y="2291136"/>
            <a:ext cx="1152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Utilizzo di sensori (magnetici, acustici, meccanici,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Computazione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/>
              <a:t>Soggetto ad errori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/>
              <a:t>Inertial</a:t>
            </a:r>
            <a:r>
              <a:rPr lang="it-IT" sz="3600" dirty="0"/>
              <a:t> </a:t>
            </a:r>
            <a:r>
              <a:rPr lang="it-IT" sz="3600" dirty="0" err="1"/>
              <a:t>measurement</a:t>
            </a:r>
            <a:r>
              <a:rPr lang="it-IT" sz="3600" dirty="0"/>
              <a:t> </a:t>
            </a:r>
            <a:r>
              <a:rPr lang="it-IT" sz="3600" dirty="0" err="1"/>
              <a:t>unit</a:t>
            </a:r>
            <a:r>
              <a:rPr lang="it-IT" sz="3600" dirty="0"/>
              <a:t> (IMU)</a:t>
            </a:r>
          </a:p>
        </p:txBody>
      </p:sp>
    </p:spTree>
    <p:extLst>
      <p:ext uri="{BB962C8B-B14F-4D97-AF65-F5344CB8AC3E}">
        <p14:creationId xmlns:p14="http://schemas.microsoft.com/office/powerpoint/2010/main" val="1734209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1149</Words>
  <Application>Microsoft Office PowerPoint</Application>
  <PresentationFormat>Widescreen</PresentationFormat>
  <Paragraphs>276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di Office</vt:lpstr>
      <vt:lpstr>Introduzione alla Realtà Aumentata in Simulazione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Realtà Aumentata in Simulazione</dc:title>
  <dc:creator>Samuele Evangelisti - samuele.evangelisti@studio.unibo.it</dc:creator>
  <cp:lastModifiedBy>Samuele Evangelisti - samuele.evangelisti@studio.unibo.it</cp:lastModifiedBy>
  <cp:revision>24</cp:revision>
  <dcterms:created xsi:type="dcterms:W3CDTF">2019-12-06T20:33:45Z</dcterms:created>
  <dcterms:modified xsi:type="dcterms:W3CDTF">2019-12-11T10:49:39Z</dcterms:modified>
</cp:coreProperties>
</file>