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0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7"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AE75D7-AF5B-49DD-B0FB-BC7E1AD97E16}">
          <p14:sldIdLst>
            <p14:sldId id="256"/>
            <p14:sldId id="309"/>
            <p14:sldId id="308"/>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7"/>
            <p14:sldId id="30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p:scale>
          <a:sx n="70" d="100"/>
          <a:sy n="70" d="100"/>
        </p:scale>
        <p:origin x="-1386" y="-1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4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31872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262175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277839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333801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31737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23210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354490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428794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233305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199652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3174F-7FD3-40CF-BB9E-C6B2F6A24543}" type="datetimeFigureOut">
              <a:rPr lang="en-US" smtClean="0"/>
              <a:t>14-Jan-23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5A412D-8F89-4CC5-8E0F-76DF739641B6}" type="slidenum">
              <a:rPr lang="en-US" smtClean="0"/>
              <a:t>‹#›</a:t>
            </a:fld>
            <a:endParaRPr lang="en-US" dirty="0"/>
          </a:p>
        </p:txBody>
      </p:sp>
    </p:spTree>
    <p:extLst>
      <p:ext uri="{BB962C8B-B14F-4D97-AF65-F5344CB8AC3E}">
        <p14:creationId xmlns:p14="http://schemas.microsoft.com/office/powerpoint/2010/main" val="54135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3174F-7FD3-40CF-BB9E-C6B2F6A24543}" type="datetimeFigureOut">
              <a:rPr lang="en-US" smtClean="0"/>
              <a:t>14-Jan-23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A412D-8F89-4CC5-8E0F-76DF739641B6}" type="slidenum">
              <a:rPr lang="en-US" smtClean="0"/>
              <a:t>‹#›</a:t>
            </a:fld>
            <a:endParaRPr lang="en-US" dirty="0"/>
          </a:p>
        </p:txBody>
      </p:sp>
    </p:spTree>
    <p:extLst>
      <p:ext uri="{BB962C8B-B14F-4D97-AF65-F5344CB8AC3E}">
        <p14:creationId xmlns:p14="http://schemas.microsoft.com/office/powerpoint/2010/main" val="2944045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asp.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 </a:t>
            </a: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SAMUEL EFFIONG</a:t>
            </a:r>
            <a:endParaRPr lang="en-US" dirty="0"/>
          </a:p>
        </p:txBody>
      </p:sp>
    </p:spTree>
    <p:extLst>
      <p:ext uri="{BB962C8B-B14F-4D97-AF65-F5344CB8AC3E}">
        <p14:creationId xmlns:p14="http://schemas.microsoft.com/office/powerpoint/2010/main" val="1196879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fontScale="90000"/>
          </a:bodyPr>
          <a:lstStyle/>
          <a:p>
            <a:r>
              <a:rPr lang="en-US" b="1" dirty="0"/>
              <a:t>Software </a:t>
            </a:r>
            <a:r>
              <a:rPr lang="en-US" b="1" dirty="0" smtClean="0"/>
              <a:t>Engineering A Layered Technology</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Software engineering, basically, comprises a process, a set of methods, and a collection of tools for managing and developing a software system.</a:t>
            </a:r>
          </a:p>
        </p:txBody>
      </p:sp>
    </p:spTree>
    <p:extLst>
      <p:ext uri="{BB962C8B-B14F-4D97-AF65-F5344CB8AC3E}">
        <p14:creationId xmlns:p14="http://schemas.microsoft.com/office/powerpoint/2010/main" val="2547806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28600"/>
            <a:ext cx="8610600" cy="6324600"/>
          </a:xfrm>
        </p:spPr>
      </p:pic>
    </p:spTree>
    <p:extLst>
      <p:ext uri="{BB962C8B-B14F-4D97-AF65-F5344CB8AC3E}">
        <p14:creationId xmlns:p14="http://schemas.microsoft.com/office/powerpoint/2010/main" val="495419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b="1" dirty="0"/>
              <a:t>Quality</a:t>
            </a:r>
            <a:r>
              <a:rPr lang="en-US" dirty="0"/>
              <a:t> –  Quality focus is an organization’s goal that aims at improving software engineering processes.</a:t>
            </a:r>
            <a:br>
              <a:rPr lang="en-US" dirty="0"/>
            </a:br>
            <a:endParaRPr lang="en-US" dirty="0"/>
          </a:p>
          <a:p>
            <a:r>
              <a:rPr lang="en-US" b="1" dirty="0"/>
              <a:t>Process</a:t>
            </a:r>
            <a:r>
              <a:rPr lang="en-US" dirty="0"/>
              <a:t> – A framework that must be established for the effective delivery of software that includes the timely development of the software, management, and control of software projects.</a:t>
            </a:r>
            <a:br>
              <a:rPr lang="en-US" dirty="0"/>
            </a:br>
            <a:endParaRPr lang="en-US" dirty="0"/>
          </a:p>
          <a:p>
            <a:r>
              <a:rPr lang="en-US" b="1" dirty="0"/>
              <a:t>Methods</a:t>
            </a:r>
            <a:r>
              <a:rPr lang="en-US" dirty="0"/>
              <a:t> – Methods provide technical aspects i.e. “how-to” for building software e.g. requirement analysis, testing support, maintainability, etc.</a:t>
            </a:r>
            <a:br>
              <a:rPr lang="en-US" dirty="0"/>
            </a:br>
            <a:endParaRPr lang="en-US" dirty="0"/>
          </a:p>
          <a:p>
            <a:r>
              <a:rPr lang="en-US" b="1" dirty="0"/>
              <a:t>Tools</a:t>
            </a:r>
            <a:r>
              <a:rPr lang="en-US" dirty="0"/>
              <a:t> – Tools provide automated/semi-automated support for the implementation of  ‘process’ and ‘methods’. Simply put, tools help in developing software applications e.g. Adobe Creative Cloud helps in Graphics designing or animation</a:t>
            </a:r>
            <a:br>
              <a:rPr lang="en-US" dirty="0"/>
            </a:br>
            <a:endParaRPr lang="en-US" dirty="0"/>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is Software Engineering required?</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a:t>Changes in requirement</a:t>
            </a:r>
            <a:r>
              <a:rPr lang="en-US" dirty="0"/>
              <a:t> – With frequent changes in the business requirements and the environment, a properly documented and well-defined system of software development is required which makes it eminent to use Software Engineering.</a:t>
            </a:r>
            <a:br>
              <a:rPr lang="en-US" dirty="0"/>
            </a:br>
            <a:endParaRPr lang="en-US" dirty="0"/>
          </a:p>
          <a:p>
            <a:r>
              <a:rPr lang="en-US" b="1" dirty="0"/>
              <a:t>Large and complex software</a:t>
            </a:r>
            <a:r>
              <a:rPr lang="en-US" dirty="0"/>
              <a:t> – With large and complex software, it becomes difficult to handle the software product but with the concept of software engineering, it is comparatively easier to build and manage them.</a:t>
            </a:r>
            <a:br>
              <a:rPr lang="en-US" dirty="0"/>
            </a:br>
            <a:endParaRPr lang="en-US" dirty="0"/>
          </a:p>
          <a:p>
            <a:r>
              <a:rPr lang="en-US" b="1" dirty="0"/>
              <a:t>Scalability </a:t>
            </a:r>
            <a:r>
              <a:rPr lang="en-US" dirty="0"/>
              <a:t>–</a:t>
            </a:r>
            <a:r>
              <a:rPr lang="en-US" b="1" dirty="0"/>
              <a:t> </a:t>
            </a:r>
            <a:r>
              <a:rPr lang="en-US" dirty="0"/>
              <a:t>Scalability is used to describe the ability of the software to grow and manage according to the increasing demand of the market.</a:t>
            </a:r>
            <a:br>
              <a:rPr lang="en-US" dirty="0"/>
            </a:br>
            <a:endParaRPr lang="en-US" dirty="0"/>
          </a:p>
          <a:p>
            <a:r>
              <a:rPr lang="en-US" b="1" dirty="0"/>
              <a:t>Adaptability </a:t>
            </a:r>
            <a:r>
              <a:rPr lang="en-US" dirty="0"/>
              <a:t>-It also helps in creating software that is adaptable to the changing needs of software usage efficiently.</a:t>
            </a:r>
            <a:br>
              <a:rPr lang="en-US" dirty="0"/>
            </a:br>
            <a:endParaRPr lang="en-US" dirty="0"/>
          </a:p>
          <a:p>
            <a:r>
              <a:rPr lang="en-US" b="1" dirty="0"/>
              <a:t>To reduce the time</a:t>
            </a:r>
            <a:r>
              <a:rPr lang="en-US" dirty="0"/>
              <a:t> – More often than not software product development exceeds the time this can be because of various reasons, some of which can be avoidable. When software engineering concepts are employed, proper development process and tools are used that makes it possible to develop the software within the time-lines.</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Attributes of Software Engineering</a:t>
            </a:r>
            <a:br>
              <a:rPr lang="en-US" b="1" dirty="0"/>
            </a:br>
            <a:r>
              <a:rPr lang="en-US" dirty="0"/>
              <a:t/>
            </a:r>
            <a:br>
              <a:rPr lang="en-US" dirty="0"/>
            </a:br>
            <a:endParaRPr lang="en-US" dirty="0"/>
          </a:p>
        </p:txBody>
      </p:sp>
      <p:sp>
        <p:nvSpPr>
          <p:cNvPr id="3" name="Content Placeholder 2"/>
          <p:cNvSpPr>
            <a:spLocks noGrp="1"/>
          </p:cNvSpPr>
          <p:nvPr>
            <p:ph idx="1"/>
          </p:nvPr>
        </p:nvSpPr>
        <p:spPr>
          <a:xfrm>
            <a:off x="304800" y="533400"/>
            <a:ext cx="8686800" cy="6248400"/>
          </a:xfrm>
        </p:spPr>
        <p:txBody>
          <a:bodyPr>
            <a:normAutofit fontScale="47500" lnSpcReduction="20000"/>
          </a:bodyPr>
          <a:lstStyle/>
          <a:p>
            <a:r>
              <a:rPr lang="en-US" b="1" dirty="0"/>
              <a:t>Maintainability</a:t>
            </a:r>
            <a:r>
              <a:rPr lang="en-US" dirty="0"/>
              <a:t> – Maintainability is the ability of the software to be modified, repaired or enhanced easily with the changing needs.</a:t>
            </a:r>
            <a:br>
              <a:rPr lang="en-US" dirty="0"/>
            </a:br>
            <a:endParaRPr lang="en-US" dirty="0"/>
          </a:p>
          <a:p>
            <a:r>
              <a:rPr lang="en-US" b="1" dirty="0"/>
              <a:t>Reliability </a:t>
            </a:r>
            <a:r>
              <a:rPr lang="en-US" dirty="0"/>
              <a:t>–</a:t>
            </a:r>
            <a:r>
              <a:rPr lang="en-US" b="1" dirty="0"/>
              <a:t> </a:t>
            </a:r>
            <a:r>
              <a:rPr lang="en-US" dirty="0"/>
              <a:t>It is an attribute of software quality that provides the assurance that a product will produce the same results when used in a similar operational environment.</a:t>
            </a:r>
            <a:br>
              <a:rPr lang="en-US" dirty="0"/>
            </a:br>
            <a:endParaRPr lang="en-US" dirty="0"/>
          </a:p>
          <a:p>
            <a:r>
              <a:rPr lang="en-US" b="1" dirty="0"/>
              <a:t>Efficiency </a:t>
            </a:r>
            <a:r>
              <a:rPr lang="en-US" dirty="0"/>
              <a:t>– Efficiency attribute provides a measure of the resource requirement of a software product in an efficient way. More the efficiency of the software, lesser will be the resource requirement which will, in turn, lead to lesser cost of development and operation.</a:t>
            </a:r>
            <a:br>
              <a:rPr lang="en-US" dirty="0"/>
            </a:br>
            <a:endParaRPr lang="en-US" dirty="0"/>
          </a:p>
          <a:p>
            <a:r>
              <a:rPr lang="en-US" b="1" dirty="0"/>
              <a:t>Reusability </a:t>
            </a:r>
            <a:r>
              <a:rPr lang="en-US" dirty="0"/>
              <a:t>– Software engineering methods provide the feature of reusability through which a module can be used in multiple applications.</a:t>
            </a:r>
            <a:br>
              <a:rPr lang="en-US" dirty="0"/>
            </a:br>
            <a:endParaRPr lang="en-US" dirty="0"/>
          </a:p>
          <a:p>
            <a:r>
              <a:rPr lang="en-US" b="1" dirty="0"/>
              <a:t>Flexibility </a:t>
            </a:r>
            <a:r>
              <a:rPr lang="en-US" dirty="0"/>
              <a:t>– Flexibility refers to the ability of a software product to adapt to the changing requirement and environment in which it is going to be used.</a:t>
            </a:r>
            <a:br>
              <a:rPr lang="en-US" dirty="0"/>
            </a:br>
            <a:endParaRPr lang="en-US" dirty="0"/>
          </a:p>
          <a:p>
            <a:r>
              <a:rPr lang="en-US" b="1" dirty="0"/>
              <a:t>Portability </a:t>
            </a:r>
            <a:r>
              <a:rPr lang="en-US" dirty="0"/>
              <a:t>– Portability refers to the ability of the software to be platform-independent so that it can be used in a different environment.</a:t>
            </a:r>
            <a:br>
              <a:rPr lang="en-US" dirty="0"/>
            </a:br>
            <a:endParaRPr lang="en-US" dirty="0"/>
          </a:p>
          <a:p>
            <a:r>
              <a:rPr lang="en-US" b="1" dirty="0"/>
              <a:t>Correctness </a:t>
            </a:r>
            <a:r>
              <a:rPr lang="en-US" dirty="0"/>
              <a:t>– The ability of software to adhere to its requirement specifications.</a:t>
            </a:r>
            <a:br>
              <a:rPr lang="en-US" dirty="0"/>
            </a:br>
            <a:endParaRPr lang="en-US" dirty="0"/>
          </a:p>
          <a:p>
            <a:r>
              <a:rPr lang="en-US" b="1" dirty="0"/>
              <a:t>Testability </a:t>
            </a:r>
            <a:r>
              <a:rPr lang="en-US" dirty="0"/>
              <a:t>– It is simply referred to as how software can be tested easily. It checks whether the software operates properly or not.</a:t>
            </a:r>
            <a:br>
              <a:rPr lang="en-US" dirty="0"/>
            </a:br>
            <a:endParaRPr lang="en-US" dirty="0"/>
          </a:p>
          <a:p>
            <a:r>
              <a:rPr lang="en-US" b="1" dirty="0"/>
              <a:t>Effectiveness </a:t>
            </a:r>
            <a:r>
              <a:rPr lang="en-US" dirty="0"/>
              <a:t>– Effectiveness refers to doing the right things. In terms of software engineering, effectiveness refers to the process followed in software development to meet its requirements.</a:t>
            </a:r>
            <a:br>
              <a:rPr lang="en-US" dirty="0"/>
            </a:br>
            <a:endParaRPr lang="en-US" dirty="0"/>
          </a:p>
          <a:p>
            <a:r>
              <a:rPr lang="en-US" b="1" dirty="0"/>
              <a:t>Modularity </a:t>
            </a:r>
            <a:r>
              <a:rPr lang="en-US" dirty="0"/>
              <a:t>– It refers to the extent to which the software may be divided into smaller modules which in turn, enhances the design, implementation, debugging, testing, documentation, and maintenance of the software product.</a:t>
            </a:r>
            <a:br>
              <a:rPr lang="en-US" dirty="0"/>
            </a:br>
            <a:endParaRPr lang="en-US" dirty="0"/>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Software Crisis?</a:t>
            </a:r>
            <a:br>
              <a:rPr lang="en-US" b="1" dirty="0"/>
            </a:br>
            <a:endParaRPr lang="en-US" dirty="0"/>
          </a:p>
        </p:txBody>
      </p:sp>
      <p:sp>
        <p:nvSpPr>
          <p:cNvPr id="3" name="Content Placeholder 2"/>
          <p:cNvSpPr>
            <a:spLocks noGrp="1"/>
          </p:cNvSpPr>
          <p:nvPr>
            <p:ph idx="1"/>
          </p:nvPr>
        </p:nvSpPr>
        <p:spPr/>
        <p:txBody>
          <a:bodyPr/>
          <a:lstStyle/>
          <a:p>
            <a:r>
              <a:rPr lang="en-US" dirty="0"/>
              <a:t>Software crisis is referred to as the inability to write efficient software programs within the required time-frame. These crises occur when proper software engineering concepts are not employed in the development of a software application.</a:t>
            </a:r>
            <a:r>
              <a:rPr lang="en-US" dirty="0" smtClean="0"/>
              <a:t/>
            </a:r>
            <a:br>
              <a:rPr lang="en-US" dirty="0" smtClean="0"/>
            </a:b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of the examples of software crisis are given below</a:t>
            </a:r>
          </a:p>
        </p:txBody>
      </p:sp>
      <p:sp>
        <p:nvSpPr>
          <p:cNvPr id="3" name="Content Placeholder 2"/>
          <p:cNvSpPr>
            <a:spLocks noGrp="1"/>
          </p:cNvSpPr>
          <p:nvPr>
            <p:ph idx="1"/>
          </p:nvPr>
        </p:nvSpPr>
        <p:spPr/>
        <p:txBody>
          <a:bodyPr>
            <a:normAutofit fontScale="92500" lnSpcReduction="10000"/>
          </a:bodyPr>
          <a:lstStyle/>
          <a:p>
            <a:r>
              <a:rPr lang="en-US" dirty="0"/>
              <a:t>Software projects running over-time and not getting delivered within the specified time.</a:t>
            </a:r>
            <a:br>
              <a:rPr lang="en-US" dirty="0"/>
            </a:br>
            <a:endParaRPr lang="en-US" dirty="0"/>
          </a:p>
          <a:p>
            <a:r>
              <a:rPr lang="en-US" dirty="0"/>
              <a:t>Projects getting late, over budget and providing unreliable software that is expensive to maintain.</a:t>
            </a:r>
            <a:br>
              <a:rPr lang="en-US" dirty="0"/>
            </a:br>
            <a:endParaRPr lang="en-US" dirty="0"/>
          </a:p>
          <a:p>
            <a:r>
              <a:rPr lang="en-US" dirty="0"/>
              <a:t>Software applications becoming obsolete.</a:t>
            </a:r>
            <a:br>
              <a:rPr lang="en-US" dirty="0"/>
            </a:br>
            <a:endParaRPr lang="en-US" dirty="0"/>
          </a:p>
          <a:p>
            <a:r>
              <a:rPr lang="en-US" dirty="0"/>
              <a:t>Software becoming more complex when trying to scale them.</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lnSpcReduction="10000"/>
          </a:bodyPr>
          <a:lstStyle/>
          <a:p>
            <a:r>
              <a:rPr lang="en-US" dirty="0"/>
              <a:t>'Software engineer' is catch </a:t>
            </a:r>
            <a:r>
              <a:rPr lang="en-US" dirty="0" smtClean="0"/>
              <a:t>of all </a:t>
            </a:r>
            <a:r>
              <a:rPr lang="en-US" dirty="0"/>
              <a:t>phrase for several career paths in tech that work with software. However, taking a closer look reveals that 'software engineer' doesn't begin to accurately describe the in and outs of the many software engineer roles available</a:t>
            </a:r>
            <a:r>
              <a:rPr lang="en-US" dirty="0" smtClean="0"/>
              <a:t>.</a:t>
            </a:r>
          </a:p>
          <a:p>
            <a:pPr lvl="4"/>
            <a:r>
              <a:rPr lang="en-US" sz="3200" dirty="0" smtClean="0"/>
              <a:t>or</a:t>
            </a:r>
          </a:p>
          <a:p>
            <a:r>
              <a:rPr lang="en-US" dirty="0" smtClean="0"/>
              <a:t>Software engineer is a combination of several stacks in the software industry</a:t>
            </a:r>
            <a:endParaRPr lang="en-US" sz="3200" dirty="0"/>
          </a:p>
          <a:p>
            <a:pPr marL="1828800" lvl="4" indent="0">
              <a:buNone/>
            </a:pPr>
            <a:endParaRPr lang="en-US" sz="3200" b="1" dirty="0" smtClean="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ENGINEER</a:t>
            </a:r>
            <a:endParaRPr lang="en-US" dirty="0"/>
          </a:p>
        </p:txBody>
      </p:sp>
      <p:sp>
        <p:nvSpPr>
          <p:cNvPr id="3" name="Content Placeholder 2"/>
          <p:cNvSpPr>
            <a:spLocks noGrp="1"/>
          </p:cNvSpPr>
          <p:nvPr>
            <p:ph idx="1"/>
          </p:nvPr>
        </p:nvSpPr>
        <p:spPr>
          <a:xfrm>
            <a:off x="228600" y="1143000"/>
            <a:ext cx="8763000" cy="5486400"/>
          </a:xfrm>
        </p:spPr>
        <p:txBody>
          <a:bodyPr>
            <a:normAutofit/>
          </a:bodyPr>
          <a:lstStyle/>
          <a:p>
            <a:r>
              <a:rPr lang="en-US" sz="2600" dirty="0"/>
              <a:t>Backend </a:t>
            </a:r>
            <a:r>
              <a:rPr lang="en-US" sz="2600" dirty="0" smtClean="0"/>
              <a:t>Engineer : </a:t>
            </a:r>
            <a:r>
              <a:rPr lang="en-US" sz="2600" dirty="0"/>
              <a:t>Backend software engineers are a type of software engineers that focus on building the pieces that power a website or mobile app. Think of the backend as the website's backbone: it is where the data is stored and most of the business logic is executed. It's where everything comes </a:t>
            </a:r>
            <a:r>
              <a:rPr lang="en-US" sz="2600" dirty="0" smtClean="0"/>
              <a:t>together. For </a:t>
            </a:r>
            <a:r>
              <a:rPr lang="en-US" sz="2600" dirty="0"/>
              <a:t>example if you are using a task management app, the app itself (frontend) is responsible for displaying the data and providing functionality to edit the data – but what data you are allowed to edit, and how it gets stored, is handled by the backend and built by backend software engineers.</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 software skills</a:t>
            </a:r>
            <a:endParaRPr lang="en-US" dirty="0"/>
          </a:p>
        </p:txBody>
      </p:sp>
      <p:sp>
        <p:nvSpPr>
          <p:cNvPr id="3" name="Content Placeholder 2"/>
          <p:cNvSpPr>
            <a:spLocks noGrp="1"/>
          </p:cNvSpPr>
          <p:nvPr>
            <p:ph idx="1"/>
          </p:nvPr>
        </p:nvSpPr>
        <p:spPr/>
        <p:txBody>
          <a:bodyPr>
            <a:normAutofit fontScale="85000" lnSpcReduction="20000"/>
          </a:bodyPr>
          <a:lstStyle/>
          <a:p>
            <a:r>
              <a:rPr lang="en-US" dirty="0"/>
              <a:t>Experience with coding languages such </a:t>
            </a:r>
            <a:r>
              <a:rPr lang="en-US" dirty="0" smtClean="0"/>
              <a:t>as C, C++, Golang, </a:t>
            </a:r>
            <a:r>
              <a:rPr lang="en-US" dirty="0"/>
              <a:t>PHP, </a:t>
            </a:r>
            <a:r>
              <a:rPr lang="en-US" dirty="0" smtClean="0"/>
              <a:t>Java, JavaScript or Typescript Python, Ruby, </a:t>
            </a:r>
            <a:endParaRPr lang="en-US" dirty="0"/>
          </a:p>
          <a:p>
            <a:r>
              <a:rPr lang="en-US" dirty="0"/>
              <a:t>Familiarity with server-side frameworks like Laravel, Express.js, or Django, Ruby On Rails, Spring, Flask, and </a:t>
            </a:r>
            <a:r>
              <a:rPr lang="en-US" dirty="0">
                <a:hlinkClick r:id="rId2"/>
              </a:rPr>
              <a:t>ASP.NET</a:t>
            </a:r>
            <a:endParaRPr lang="en-US" dirty="0"/>
          </a:p>
          <a:p>
            <a:r>
              <a:rPr lang="en-US" dirty="0"/>
              <a:t>Good grasp of MySQL, MongoDB, or Cassandra</a:t>
            </a:r>
          </a:p>
          <a:p>
            <a:r>
              <a:rPr lang="en-US" dirty="0"/>
              <a:t>Ability to write efficient and scalable code</a:t>
            </a:r>
          </a:p>
          <a:p>
            <a:r>
              <a:rPr lang="en-US" dirty="0"/>
              <a:t>Familiarity with cloud services such as Amazon Web Services, Google Cloud Platform, or Heroku</a:t>
            </a:r>
          </a:p>
          <a:p>
            <a:r>
              <a:rPr lang="en-US" dirty="0"/>
              <a:t>Capacity to meet with clients and stakeholders to understand needs, vision, and goals</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373616"/>
            <a:ext cx="8229600" cy="3331984"/>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0"/>
            <a:ext cx="6858000" cy="4419600"/>
          </a:xfrm>
          <a:prstGeom prst="rect">
            <a:avLst/>
          </a:prstGeom>
        </p:spPr>
      </p:pic>
    </p:spTree>
    <p:extLst>
      <p:ext uri="{BB962C8B-B14F-4D97-AF65-F5344CB8AC3E}">
        <p14:creationId xmlns:p14="http://schemas.microsoft.com/office/powerpoint/2010/main" val="1466153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Frontend Engineer</a:t>
            </a:r>
            <a:br>
              <a:rPr lang="en-US" dirty="0"/>
            </a:b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dirty="0"/>
              <a:t>A frontend developers is a software developer that builds the visual interface you interact with. Anything you interact with in your browser is programmed by a frontend engineer. Frontend software development takes different components of a website, like text, design, photos, etc., and assemble them into one cohesive site that users can easily navigate.</a:t>
            </a:r>
          </a:p>
          <a:p>
            <a:r>
              <a:rPr lang="en-US" dirty="0"/>
              <a:t>Frontend is really short for "Frontend Web Developer", because developers who build mobile apps are typically called a Mobile Developers – even though in both cases they are both building an application that "sits in front" of a backend application.</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Skills</a:t>
            </a:r>
            <a:endParaRPr lang="en-US" sz="5400" dirty="0"/>
          </a:p>
        </p:txBody>
      </p:sp>
      <p:sp>
        <p:nvSpPr>
          <p:cNvPr id="3" name="Content Placeholder 2"/>
          <p:cNvSpPr>
            <a:spLocks noGrp="1"/>
          </p:cNvSpPr>
          <p:nvPr>
            <p:ph idx="1"/>
          </p:nvPr>
        </p:nvSpPr>
        <p:spPr/>
        <p:txBody>
          <a:bodyPr>
            <a:normAutofit lnSpcReduction="10000"/>
          </a:bodyPr>
          <a:lstStyle/>
          <a:p>
            <a:r>
              <a:rPr lang="en-US" dirty="0"/>
              <a:t>Strong knowledge of HTML, CSS, and JavaScript</a:t>
            </a:r>
          </a:p>
          <a:p>
            <a:r>
              <a:rPr lang="en-US" dirty="0"/>
              <a:t>Ability to code responsive designs that work across various devices and screen sizes</a:t>
            </a:r>
          </a:p>
          <a:p>
            <a:r>
              <a:rPr lang="en-US" dirty="0"/>
              <a:t>Familiarity with frontend frameworks such as React, Angular, or Vue.js</a:t>
            </a:r>
          </a:p>
          <a:p>
            <a:r>
              <a:rPr lang="en-US" dirty="0"/>
              <a:t>CSS pre-processors such as Sass or Less</a:t>
            </a:r>
          </a:p>
          <a:p>
            <a:r>
              <a:rPr lang="en-US" dirty="0"/>
              <a:t>Good understanding of UX/UI design principles</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Full Stack Engineer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Frontend + Backend = Full Stack. Full stack software engineers are engineers that work across the full "stack" (front and backend) of dev technology. Often considered web generalists, these software developers wear many hats and can quickly adapt to different demands of web development, whether that be user-facing code, database queries, or anything in between. Full stack developers may not always have as much in-depth knowledge as their one-sided counterparts, but their ability to work on both sides of the application allow them to complete entire application features in many cases completely on their own.</a:t>
            </a:r>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Skills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Strong knowledge of HTML, CSS, and JavaScript</a:t>
            </a:r>
          </a:p>
          <a:p>
            <a:r>
              <a:rPr lang="en-US" dirty="0"/>
              <a:t>Familiarity with frontend frameworks such as React, Angular, or Vue.js</a:t>
            </a:r>
          </a:p>
          <a:p>
            <a:r>
              <a:rPr lang="en-US" dirty="0"/>
              <a:t>CSS pre-processors such as Sass or Less</a:t>
            </a:r>
          </a:p>
          <a:p>
            <a:r>
              <a:rPr lang="en-US" dirty="0"/>
              <a:t>Strong knowledge of programming languages such as PHP, Java, Python, or Ruby</a:t>
            </a:r>
          </a:p>
          <a:p>
            <a:r>
              <a:rPr lang="en-US" dirty="0"/>
              <a:t>Familiarity with server-side frameworks such as Laravel, Express.js, or Django</a:t>
            </a:r>
          </a:p>
          <a:p>
            <a:r>
              <a:rPr lang="en-US" dirty="0"/>
              <a:t>Good understanding of MySQL, MongoDB, or Cassandra</a:t>
            </a:r>
          </a:p>
          <a:p>
            <a:r>
              <a:rPr lang="en-US" dirty="0"/>
              <a:t>Ability to write efficient and scalable code</a:t>
            </a:r>
          </a:p>
          <a:p>
            <a:r>
              <a:rPr lang="en-US" dirty="0"/>
              <a:t>Good understanding of UX/UI design principles</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more here</a:t>
            </a:r>
            <a:endParaRPr lang="en-US" dirty="0"/>
          </a:p>
        </p:txBody>
      </p:sp>
      <p:sp>
        <p:nvSpPr>
          <p:cNvPr id="3" name="Content Placeholder 2"/>
          <p:cNvSpPr>
            <a:spLocks noGrp="1"/>
          </p:cNvSpPr>
          <p:nvPr>
            <p:ph idx="1"/>
          </p:nvPr>
        </p:nvSpPr>
        <p:spPr/>
        <p:txBody>
          <a:bodyPr/>
          <a:lstStyle/>
          <a:p>
            <a:r>
              <a:rPr lang="en-US" dirty="0" smtClean="0"/>
              <a:t>https://www.codewars.com/post/10-different-types-of-software-engineers-a-comprehensive-guide</a:t>
            </a: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full-stack developer </a:t>
            </a:r>
            <a:endParaRPr lang="en-US" dirty="0"/>
          </a:p>
        </p:txBody>
      </p:sp>
      <p:sp>
        <p:nvSpPr>
          <p:cNvPr id="3" name="Content Placeholder 2"/>
          <p:cNvSpPr>
            <a:spLocks noGrp="1"/>
          </p:cNvSpPr>
          <p:nvPr>
            <p:ph idx="1"/>
          </p:nvPr>
        </p:nvSpPr>
        <p:spPr/>
        <p:txBody>
          <a:bodyPr/>
          <a:lstStyle/>
          <a:p>
            <a:r>
              <a:rPr lang="en-US" dirty="0"/>
              <a:t>A full-stack developer is </a:t>
            </a:r>
            <a:r>
              <a:rPr lang="en-US" b="1" dirty="0"/>
              <a:t>a developer or engineer who can build both the front end and the back end of a website</a:t>
            </a:r>
            <a:r>
              <a:rPr lang="en-US" dirty="0"/>
              <a:t>.</a:t>
            </a:r>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what is </a:t>
            </a:r>
            <a:r>
              <a:rPr lang="en-US" dirty="0" smtClean="0"/>
              <a:t>backend </a:t>
            </a:r>
            <a:r>
              <a:rPr lang="en-US" dirty="0" smtClean="0"/>
              <a:t>developer </a:t>
            </a:r>
            <a:endParaRPr lang="en-US" dirty="0"/>
          </a:p>
        </p:txBody>
      </p:sp>
      <p:sp>
        <p:nvSpPr>
          <p:cNvPr id="3" name="Content Placeholder 2"/>
          <p:cNvSpPr>
            <a:spLocks noGrp="1"/>
          </p:cNvSpPr>
          <p:nvPr>
            <p:ph idx="1"/>
          </p:nvPr>
        </p:nvSpPr>
        <p:spPr/>
        <p:txBody>
          <a:bodyPr/>
          <a:lstStyle/>
          <a:p>
            <a:r>
              <a:rPr lang="en-US" dirty="0" smtClean="0"/>
              <a:t>Backend developer : </a:t>
            </a:r>
            <a:r>
              <a:rPr lang="en-US" dirty="0" smtClean="0"/>
              <a:t>is </a:t>
            </a:r>
            <a:r>
              <a:rPr lang="en-US" b="1" dirty="0" smtClean="0"/>
              <a:t>a developer who can build  back end of a website</a:t>
            </a:r>
            <a:r>
              <a:rPr lang="en-US" dirty="0" smtClean="0"/>
              <a:t>.</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front end developer</a:t>
            </a:r>
            <a:endParaRPr lang="en-US" dirty="0"/>
          </a:p>
        </p:txBody>
      </p:sp>
      <p:sp>
        <p:nvSpPr>
          <p:cNvPr id="3" name="Content Placeholder 2"/>
          <p:cNvSpPr>
            <a:spLocks noGrp="1"/>
          </p:cNvSpPr>
          <p:nvPr>
            <p:ph idx="1"/>
          </p:nvPr>
        </p:nvSpPr>
        <p:spPr/>
        <p:txBody>
          <a:bodyPr/>
          <a:lstStyle/>
          <a:p>
            <a:r>
              <a:rPr lang="en-US" b="1" dirty="0" smtClean="0"/>
              <a:t>front end </a:t>
            </a:r>
            <a:r>
              <a:rPr lang="en-US" dirty="0" smtClean="0"/>
              <a:t>developer is </a:t>
            </a:r>
            <a:r>
              <a:rPr lang="en-US" b="1" dirty="0" smtClean="0"/>
              <a:t>a developer who can build the front end  of a website</a:t>
            </a:r>
            <a:r>
              <a:rPr lang="en-US" dirty="0" smtClean="0"/>
              <a:t>.</a:t>
            </a:r>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library</a:t>
            </a:r>
            <a:endParaRPr lang="en-US" dirty="0"/>
          </a:p>
        </p:txBody>
      </p:sp>
      <p:sp>
        <p:nvSpPr>
          <p:cNvPr id="3" name="Content Placeholder 2"/>
          <p:cNvSpPr>
            <a:spLocks noGrp="1"/>
          </p:cNvSpPr>
          <p:nvPr>
            <p:ph idx="1"/>
          </p:nvPr>
        </p:nvSpPr>
        <p:spPr/>
        <p:txBody>
          <a:bodyPr>
            <a:normAutofit lnSpcReduction="10000"/>
          </a:bodyPr>
          <a:lstStyle/>
          <a:p>
            <a:r>
              <a:rPr lang="en-US" dirty="0"/>
              <a:t>libraries with prewritten code snippets that we can use and reuse to build applications</a:t>
            </a:r>
            <a:r>
              <a:rPr lang="en-US" dirty="0" smtClean="0"/>
              <a:t>.</a:t>
            </a:r>
          </a:p>
          <a:p>
            <a:endParaRPr lang="en-US" dirty="0"/>
          </a:p>
          <a:p>
            <a:r>
              <a:rPr lang="en-US" dirty="0" smtClean="0"/>
              <a:t>Examples: </a:t>
            </a:r>
            <a:r>
              <a:rPr lang="en-US" b="1" cap="all" dirty="0"/>
              <a:t>JQUERY </a:t>
            </a:r>
            <a:endParaRPr lang="en-US" cap="all" dirty="0"/>
          </a:p>
          <a:p>
            <a:r>
              <a:rPr lang="en-US" b="1" cap="all" dirty="0"/>
              <a:t>REACT </a:t>
            </a:r>
            <a:r>
              <a:rPr lang="en-US" b="1" cap="all" dirty="0" smtClean="0"/>
              <a:t>JS</a:t>
            </a:r>
          </a:p>
          <a:p>
            <a:r>
              <a:rPr lang="en-US" b="1" cap="all" dirty="0" smtClean="0"/>
              <a:t>VUE </a:t>
            </a:r>
            <a:endParaRPr lang="en-US" cap="all" dirty="0"/>
          </a:p>
          <a:p>
            <a:r>
              <a:rPr lang="en-US" b="1" cap="all" dirty="0"/>
              <a:t>ANGULAR</a:t>
            </a:r>
            <a:endParaRPr lang="en-US" cap="all" dirty="0"/>
          </a:p>
          <a:p>
            <a:r>
              <a:rPr lang="en-US" dirty="0" smtClean="0"/>
              <a:t>Etc.</a:t>
            </a: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a:t>
            </a:r>
            <a:endParaRPr lang="en-US" dirty="0"/>
          </a:p>
        </p:txBody>
      </p:sp>
      <p:sp>
        <p:nvSpPr>
          <p:cNvPr id="3" name="Content Placeholder 2"/>
          <p:cNvSpPr>
            <a:spLocks noGrp="1"/>
          </p:cNvSpPr>
          <p:nvPr>
            <p:ph idx="1"/>
          </p:nvPr>
        </p:nvSpPr>
        <p:spPr/>
        <p:txBody>
          <a:bodyPr/>
          <a:lstStyle/>
          <a:p>
            <a:r>
              <a:rPr lang="en-US" dirty="0"/>
              <a:t> frameworks are a full toolset that helps shape and organize your website or </a:t>
            </a:r>
            <a:r>
              <a:rPr lang="en-US" dirty="0" smtClean="0"/>
              <a:t>application</a:t>
            </a:r>
          </a:p>
          <a:p>
            <a:r>
              <a:rPr lang="en-US" dirty="0" smtClean="0"/>
              <a:t>Examples :</a:t>
            </a:r>
          </a:p>
          <a:p>
            <a:r>
              <a:rPr lang="en-US" dirty="0" smtClean="0"/>
              <a:t>Next.js </a:t>
            </a:r>
          </a:p>
          <a:p>
            <a:pPr fontAlgn="base"/>
            <a:r>
              <a:rPr lang="en-US" b="1" dirty="0" smtClean="0"/>
              <a:t>Nuxt.js </a:t>
            </a:r>
          </a:p>
          <a:p>
            <a:pPr fontAlgn="base"/>
            <a:r>
              <a:rPr lang="en-US" b="1" dirty="0" smtClean="0"/>
              <a:t>Ionic</a:t>
            </a:r>
          </a:p>
          <a:p>
            <a:pPr fontAlgn="base"/>
            <a:r>
              <a:rPr lang="en-US" dirty="0" smtClean="0"/>
              <a:t>Etc.</a:t>
            </a:r>
          </a:p>
          <a:p>
            <a:pPr fontAlgn="base"/>
            <a:endParaRPr lang="en-US" b="1" dirty="0"/>
          </a:p>
          <a:p>
            <a:pPr fontAlgn="base"/>
            <a:endParaRPr lang="en-US" b="1"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cover</a:t>
            </a:r>
            <a:endParaRPr lang="en-US" dirty="0"/>
          </a:p>
        </p:txBody>
      </p:sp>
      <p:sp>
        <p:nvSpPr>
          <p:cNvPr id="3" name="Content Placeholder 2"/>
          <p:cNvSpPr>
            <a:spLocks noGrp="1"/>
          </p:cNvSpPr>
          <p:nvPr>
            <p:ph idx="1"/>
          </p:nvPr>
        </p:nvSpPr>
        <p:spPr/>
        <p:txBody>
          <a:bodyPr/>
          <a:lstStyle/>
          <a:p>
            <a:r>
              <a:rPr lang="en-US" dirty="0" smtClean="0"/>
              <a:t>Software engineering</a:t>
            </a:r>
          </a:p>
          <a:p>
            <a:r>
              <a:rPr lang="en-US" dirty="0" smtClean="0"/>
              <a:t>Software developer</a:t>
            </a:r>
          </a:p>
          <a:p>
            <a:r>
              <a:rPr lang="en-US" dirty="0" smtClean="0"/>
              <a:t>Types of programming languages</a:t>
            </a:r>
          </a:p>
          <a:p>
            <a:r>
              <a:rPr lang="en-US" dirty="0" smtClean="0"/>
              <a:t>Database</a:t>
            </a:r>
          </a:p>
          <a:p>
            <a:endParaRPr lang="en-US" dirty="0"/>
          </a:p>
        </p:txBody>
      </p:sp>
    </p:spTree>
    <p:extLst>
      <p:ext uri="{BB962C8B-B14F-4D97-AF65-F5344CB8AC3E}">
        <p14:creationId xmlns:p14="http://schemas.microsoft.com/office/powerpoint/2010/main" val="1592554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database</a:t>
            </a:r>
            <a:endParaRPr lang="en-US" dirty="0"/>
          </a:p>
        </p:txBody>
      </p:sp>
      <p:sp>
        <p:nvSpPr>
          <p:cNvPr id="3" name="Content Placeholder 2"/>
          <p:cNvSpPr>
            <a:spLocks noGrp="1"/>
          </p:cNvSpPr>
          <p:nvPr>
            <p:ph idx="1"/>
          </p:nvPr>
        </p:nvSpPr>
        <p:spPr/>
        <p:txBody>
          <a:bodyPr/>
          <a:lstStyle/>
          <a:p>
            <a:r>
              <a:rPr lang="en-US" dirty="0"/>
              <a:t>A database </a:t>
            </a:r>
            <a:r>
              <a:rPr lang="en-US" b="1" dirty="0"/>
              <a:t>is information that is set up for easy access, management and updating</a:t>
            </a:r>
            <a:r>
              <a:rPr lang="en-US" dirty="0"/>
              <a:t>.</a:t>
            </a:r>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database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vertically</a:t>
            </a:r>
            <a:r>
              <a:rPr lang="en-US" dirty="0"/>
              <a:t> — storing different tables &amp; columns in a separate </a:t>
            </a:r>
            <a:r>
              <a:rPr lang="en-US" dirty="0" smtClean="0"/>
              <a:t>database. In general It is a very strong organize / structured database with low performance.. </a:t>
            </a:r>
            <a:endParaRPr lang="en-US" dirty="0"/>
          </a:p>
          <a:p>
            <a:r>
              <a:rPr lang="en-US" dirty="0" smtClean="0"/>
              <a:t>Place that uses vertical database are banks, MS word, etc.</a:t>
            </a:r>
          </a:p>
          <a:p>
            <a:endParaRPr lang="en-US" dirty="0"/>
          </a:p>
          <a:p>
            <a:r>
              <a:rPr lang="en-US" b="1" dirty="0"/>
              <a:t>horizontally</a:t>
            </a:r>
            <a:r>
              <a:rPr lang="en-US" dirty="0"/>
              <a:t> — storing rows of a same table in multiple database nodes</a:t>
            </a:r>
            <a:r>
              <a:rPr lang="en-US" dirty="0" smtClean="0"/>
              <a:t>. In general it is an unstructured / unorganized database with high performance.. Any </a:t>
            </a:r>
            <a:r>
              <a:rPr lang="en-US" dirty="0" err="1" smtClean="0"/>
              <a:t>organisation</a:t>
            </a: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Horizontal and Vertical Scaling In Databases</a:t>
            </a:r>
            <a:br>
              <a:rPr lang="en-US" b="1" dirty="0"/>
            </a:br>
            <a:endParaRPr lang="en-US" dirty="0"/>
          </a:p>
        </p:txBody>
      </p:sp>
      <p:sp>
        <p:nvSpPr>
          <p:cNvPr id="3" name="Content Placeholder 2"/>
          <p:cNvSpPr>
            <a:spLocks noGrp="1"/>
          </p:cNvSpPr>
          <p:nvPr>
            <p:ph idx="1"/>
          </p:nvPr>
        </p:nvSpPr>
        <p:spPr/>
        <p:txBody>
          <a:bodyPr/>
          <a:lstStyle/>
          <a:p>
            <a:r>
              <a:rPr lang="en-US" b="1" dirty="0"/>
              <a:t>Scaling</a:t>
            </a:r>
            <a:r>
              <a:rPr lang="en-US" dirty="0"/>
              <a:t> alters size of a system. In the scaling process, we either compress or expand the system to meet the expected needs. The scaling operation can be achieved by adding resources to meet the smaller expectation in the current system, or by adding a new system in the existing one, or both. </a:t>
            </a:r>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52400"/>
            <a:ext cx="8915399" cy="6705600"/>
          </a:xfrm>
        </p:spPr>
      </p:pic>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Horizontal and Vertical Scaling:</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4554763"/>
              </p:ext>
            </p:extLst>
          </p:nvPr>
        </p:nvGraphicFramePr>
        <p:xfrm>
          <a:off x="228600" y="1371599"/>
          <a:ext cx="8763000" cy="5181600"/>
        </p:xfrm>
        <a:graphic>
          <a:graphicData uri="http://schemas.openxmlformats.org/drawingml/2006/table">
            <a:tbl>
              <a:tblPr/>
              <a:tblGrid>
                <a:gridCol w="4114800"/>
                <a:gridCol w="4648200"/>
              </a:tblGrid>
              <a:tr h="562756">
                <a:tc>
                  <a:txBody>
                    <a:bodyPr/>
                    <a:lstStyle/>
                    <a:p>
                      <a:pPr algn="l" fontAlgn="base"/>
                      <a:r>
                        <a:rPr lang="en-US" sz="1400" b="0" dirty="0" smtClean="0">
                          <a:solidFill>
                            <a:schemeClr val="bg1"/>
                          </a:solidFill>
                          <a:effectLst/>
                        </a:rPr>
                        <a:t>Horizontal</a:t>
                      </a:r>
                      <a:r>
                        <a:rPr lang="en-US" sz="1400" b="0" dirty="0" smtClean="0">
                          <a:effectLst/>
                        </a:rPr>
                        <a:t> </a:t>
                      </a:r>
                      <a:r>
                        <a:rPr lang="en-US" sz="1400" b="0" dirty="0" smtClean="0">
                          <a:solidFill>
                            <a:schemeClr val="bg1"/>
                          </a:solidFill>
                          <a:effectLst/>
                        </a:rPr>
                        <a:t>Scaling</a:t>
                      </a:r>
                      <a:endParaRPr lang="en-US" sz="1400" b="0" dirty="0">
                        <a:solidFill>
                          <a:schemeClr val="bg1"/>
                        </a:solidFill>
                        <a:effectLst/>
                      </a:endParaRPr>
                    </a:p>
                  </a:txBody>
                  <a:tcPr marL="95250" marR="95250" marT="95250" marB="95250" anchor="ctr">
                    <a:lnL>
                      <a:noFill/>
                    </a:lnL>
                    <a:lnR>
                      <a:noFill/>
                    </a:lnR>
                    <a:lnT>
                      <a:noFill/>
                    </a:lnT>
                    <a:lnB>
                      <a:noFill/>
                    </a:lnB>
                    <a:solidFill>
                      <a:srgbClr val="131417"/>
                    </a:solidFill>
                  </a:tcPr>
                </a:tc>
                <a:tc>
                  <a:txBody>
                    <a:bodyPr/>
                    <a:lstStyle/>
                    <a:p>
                      <a:pPr algn="l" fontAlgn="base"/>
                      <a:r>
                        <a:rPr lang="en-US" sz="1400" b="0" dirty="0" smtClean="0">
                          <a:solidFill>
                            <a:schemeClr val="bg1"/>
                          </a:solidFill>
                          <a:effectLst/>
                        </a:rPr>
                        <a:t>Vertical</a:t>
                      </a:r>
                      <a:r>
                        <a:rPr lang="en-US" sz="1400" b="0" dirty="0" smtClean="0">
                          <a:effectLst/>
                        </a:rPr>
                        <a:t> </a:t>
                      </a:r>
                      <a:r>
                        <a:rPr lang="en-US" sz="1400" b="0" dirty="0" smtClean="0">
                          <a:solidFill>
                            <a:schemeClr val="bg1"/>
                          </a:solidFill>
                          <a:effectLst/>
                        </a:rPr>
                        <a:t>Scaling</a:t>
                      </a:r>
                      <a:endParaRPr lang="en-US" sz="1400" b="0" dirty="0">
                        <a:solidFill>
                          <a:schemeClr val="bg1"/>
                        </a:solidFill>
                        <a:effectLst/>
                      </a:endParaRPr>
                    </a:p>
                  </a:txBody>
                  <a:tcPr marL="95250" marR="95250" marT="95250" marB="95250" anchor="ctr">
                    <a:lnL>
                      <a:noFill/>
                    </a:lnL>
                    <a:lnR>
                      <a:noFill/>
                    </a:lnR>
                    <a:lnT>
                      <a:noFill/>
                    </a:lnT>
                    <a:lnB>
                      <a:noFill/>
                    </a:lnB>
                    <a:solidFill>
                      <a:srgbClr val="131417"/>
                    </a:solidFill>
                  </a:tcPr>
                </a:tc>
              </a:tr>
              <a:tr h="1167984">
                <a:tc>
                  <a:txBody>
                    <a:bodyPr/>
                    <a:lstStyle/>
                    <a:p>
                      <a:pPr algn="l" fontAlgn="base"/>
                      <a:r>
                        <a:rPr lang="en-US" sz="1250" b="0" smtClean="0">
                          <a:effectLst/>
                        </a:rPr>
                        <a:t>When new server racks are added in the existing system to meet the higher expectation, it is known as horizontal scaling.</a:t>
                      </a:r>
                      <a:endParaRPr lang="en-US" sz="1250" b="0" dirty="0">
                        <a:effectLst/>
                      </a:endParaRPr>
                    </a:p>
                  </a:txBody>
                  <a:tcPr marL="95250" marR="95250" marT="133350" marB="133350" anchor="ctr">
                    <a:lnL>
                      <a:noFill/>
                    </a:lnL>
                    <a:lnR>
                      <a:noFill/>
                    </a:lnR>
                    <a:lnT>
                      <a:noFill/>
                    </a:lnT>
                    <a:lnB>
                      <a:noFill/>
                    </a:lnB>
                    <a:solidFill>
                      <a:schemeClr val="bg1"/>
                    </a:solidFill>
                  </a:tcPr>
                </a:tc>
                <a:tc>
                  <a:txBody>
                    <a:bodyPr/>
                    <a:lstStyle/>
                    <a:p>
                      <a:pPr algn="l" fontAlgn="base"/>
                      <a:r>
                        <a:rPr lang="en-US" sz="1250" b="0" dirty="0" smtClean="0">
                          <a:solidFill>
                            <a:schemeClr val="bg1"/>
                          </a:solidFill>
                          <a:effectLst/>
                        </a:rPr>
                        <a:t>When new resources are added in the existing system to meet the expectation, it is known as vertical scaling</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r>
              <a:tr h="637082">
                <a:tc>
                  <a:txBody>
                    <a:bodyPr/>
                    <a:lstStyle/>
                    <a:p>
                      <a:pPr algn="l" fontAlgn="base"/>
                      <a:r>
                        <a:rPr lang="en-US" sz="1250" b="0" dirty="0" smtClean="0">
                          <a:solidFill>
                            <a:schemeClr val="bg1"/>
                          </a:solidFill>
                          <a:effectLst/>
                        </a:rPr>
                        <a:t>It expands the size of the existing system horizontally.</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c>
                  <a:txBody>
                    <a:bodyPr/>
                    <a:lstStyle/>
                    <a:p>
                      <a:pPr algn="l" fontAlgn="base"/>
                      <a:r>
                        <a:rPr lang="en-US" sz="1250" b="0" smtClean="0">
                          <a:solidFill>
                            <a:schemeClr val="bg1"/>
                          </a:solidFill>
                          <a:effectLst/>
                        </a:rPr>
                        <a:t>It expands the size of the existing system vertically.</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r>
              <a:tr h="637082">
                <a:tc>
                  <a:txBody>
                    <a:bodyPr/>
                    <a:lstStyle/>
                    <a:p>
                      <a:pPr algn="l" fontAlgn="base"/>
                      <a:r>
                        <a:rPr lang="en-US" sz="1250" b="0" dirty="0" smtClean="0">
                          <a:solidFill>
                            <a:schemeClr val="bg1"/>
                          </a:solidFill>
                          <a:effectLst/>
                        </a:rPr>
                        <a:t>It is easier to upgrade.</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c>
                  <a:txBody>
                    <a:bodyPr/>
                    <a:lstStyle/>
                    <a:p>
                      <a:pPr algn="l" fontAlgn="base"/>
                      <a:r>
                        <a:rPr lang="en-US" sz="1250" b="0" dirty="0" smtClean="0">
                          <a:solidFill>
                            <a:schemeClr val="bg1"/>
                          </a:solidFill>
                          <a:effectLst/>
                        </a:rPr>
                        <a:t>It is harder to upgrade and may involve downtime.</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r>
              <a:tr h="637082">
                <a:tc>
                  <a:txBody>
                    <a:bodyPr/>
                    <a:lstStyle/>
                    <a:p>
                      <a:pPr algn="l" fontAlgn="base"/>
                      <a:r>
                        <a:rPr lang="en-US" sz="1250" b="0" dirty="0" smtClean="0">
                          <a:solidFill>
                            <a:schemeClr val="bg1"/>
                          </a:solidFill>
                          <a:effectLst/>
                        </a:rPr>
                        <a:t>It is difficult to implement</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c>
                  <a:txBody>
                    <a:bodyPr/>
                    <a:lstStyle/>
                    <a:p>
                      <a:pPr algn="l" fontAlgn="base"/>
                      <a:r>
                        <a:rPr lang="en-US" sz="1250" b="0" dirty="0" smtClean="0">
                          <a:solidFill>
                            <a:schemeClr val="bg1"/>
                          </a:solidFill>
                          <a:effectLst/>
                        </a:rPr>
                        <a:t>It is easy to implement</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r>
              <a:tr h="902532">
                <a:tc>
                  <a:txBody>
                    <a:bodyPr/>
                    <a:lstStyle/>
                    <a:p>
                      <a:pPr algn="l" fontAlgn="base"/>
                      <a:r>
                        <a:rPr lang="en-US" sz="1250" b="0" dirty="0" smtClean="0">
                          <a:solidFill>
                            <a:schemeClr val="bg1"/>
                          </a:solidFill>
                          <a:effectLst/>
                        </a:rPr>
                        <a:t>It is costlier, as new server racks comprises of a lot of resources</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c>
                  <a:txBody>
                    <a:bodyPr/>
                    <a:lstStyle/>
                    <a:p>
                      <a:pPr algn="l" fontAlgn="base"/>
                      <a:r>
                        <a:rPr lang="en-US" sz="1250" b="0" dirty="0" smtClean="0">
                          <a:solidFill>
                            <a:schemeClr val="bg1"/>
                          </a:solidFill>
                          <a:effectLst/>
                        </a:rPr>
                        <a:t>It is cheaper as we need to just add new resources</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r>
              <a:tr h="637082">
                <a:tc>
                  <a:txBody>
                    <a:bodyPr/>
                    <a:lstStyle/>
                    <a:p>
                      <a:pPr algn="l" fontAlgn="base"/>
                      <a:r>
                        <a:rPr lang="en-US" sz="1250" b="0" smtClean="0">
                          <a:solidFill>
                            <a:schemeClr val="bg1"/>
                          </a:solidFill>
                          <a:effectLst/>
                        </a:rPr>
                        <a:t>It takes more time to be done</a:t>
                      </a:r>
                      <a:endParaRPr lang="en-US" sz="1250" b="0">
                        <a:solidFill>
                          <a:schemeClr val="bg1"/>
                        </a:solidFill>
                        <a:effectLst/>
                      </a:endParaRPr>
                    </a:p>
                  </a:txBody>
                  <a:tcPr marL="95250" marR="95250" marT="133350" marB="133350" anchor="ctr">
                    <a:lnL>
                      <a:noFill/>
                    </a:lnL>
                    <a:lnR>
                      <a:noFill/>
                    </a:lnR>
                    <a:lnT>
                      <a:noFill/>
                    </a:lnT>
                    <a:lnB>
                      <a:noFill/>
                    </a:lnB>
                    <a:solidFill>
                      <a:srgbClr val="131417"/>
                    </a:solidFill>
                  </a:tcPr>
                </a:tc>
                <a:tc>
                  <a:txBody>
                    <a:bodyPr/>
                    <a:lstStyle/>
                    <a:p>
                      <a:pPr algn="l" fontAlgn="base"/>
                      <a:r>
                        <a:rPr lang="en-US" sz="1250" b="0" dirty="0" smtClean="0">
                          <a:solidFill>
                            <a:schemeClr val="bg1"/>
                          </a:solidFill>
                          <a:effectLst/>
                        </a:rPr>
                        <a:t>It takes less time to be done</a:t>
                      </a:r>
                      <a:endParaRPr lang="en-US" sz="1250" b="0" dirty="0">
                        <a:solidFill>
                          <a:schemeClr val="bg1"/>
                        </a:solidFill>
                        <a:effectLst/>
                      </a:endParaRPr>
                    </a:p>
                  </a:txBody>
                  <a:tcPr marL="95250" marR="95250" marT="133350" marB="133350" anchor="ctr">
                    <a:lnL>
                      <a:noFill/>
                    </a:lnL>
                    <a:lnR>
                      <a:noFill/>
                    </a:lnR>
                    <a:lnT>
                      <a:noFill/>
                    </a:lnT>
                    <a:lnB>
                      <a:noFill/>
                    </a:lnB>
                    <a:solidFill>
                      <a:srgbClr val="131417"/>
                    </a:solidFill>
                  </a:tcPr>
                </a:tc>
              </a:tr>
            </a:tbl>
          </a:graphicData>
        </a:graphic>
      </p:graphicFrame>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Mongo dB, Cassandra dB, Radis.</a:t>
            </a:r>
          </a:p>
          <a:p>
            <a:endParaRPr lang="en-US" dirty="0"/>
          </a:p>
          <a:p>
            <a:r>
              <a:rPr lang="en-US" dirty="0" smtClean="0"/>
              <a:t>E.g. of vertical db.</a:t>
            </a:r>
          </a:p>
          <a:p>
            <a:r>
              <a:rPr lang="en-US" dirty="0" smtClean="0"/>
              <a:t>MySQL, Sql,  Maria </a:t>
            </a:r>
            <a:r>
              <a:rPr lang="en-US" dirty="0" err="1" smtClean="0"/>
              <a:t>dB.</a:t>
            </a: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r>
              <a:rPr lang="en-US" dirty="0" smtClean="0"/>
              <a:t>Ask your questions</a:t>
            </a: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learn is very expensive</a:t>
            </a:r>
            <a:endParaRPr lang="en-US" dirty="0"/>
          </a:p>
        </p:txBody>
      </p:sp>
      <p:sp>
        <p:nvSpPr>
          <p:cNvPr id="3" name="Content Placeholder 2"/>
          <p:cNvSpPr>
            <a:spLocks noGrp="1"/>
          </p:cNvSpPr>
          <p:nvPr>
            <p:ph idx="1"/>
          </p:nvPr>
        </p:nvSpPr>
        <p:spPr/>
        <p:txBody>
          <a:bodyPr/>
          <a:lstStyle/>
          <a:p>
            <a:r>
              <a:rPr lang="en-US" dirty="0" smtClean="0"/>
              <a:t>You will need a sponsor</a:t>
            </a:r>
          </a:p>
          <a:p>
            <a:r>
              <a:rPr lang="en-US" dirty="0" smtClean="0"/>
              <a:t>And time </a:t>
            </a: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programing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t>
            </a:r>
          </a:p>
          <a:p>
            <a:r>
              <a:rPr lang="en-US" dirty="0" smtClean="0"/>
              <a:t>C++</a:t>
            </a:r>
          </a:p>
          <a:p>
            <a:r>
              <a:rPr lang="en-US" dirty="0" smtClean="0"/>
              <a:t>Golang</a:t>
            </a:r>
          </a:p>
          <a:p>
            <a:r>
              <a:rPr lang="en-US" dirty="0" smtClean="0"/>
              <a:t>Java</a:t>
            </a:r>
          </a:p>
          <a:p>
            <a:r>
              <a:rPr lang="en-US" dirty="0" smtClean="0"/>
              <a:t>Python</a:t>
            </a:r>
          </a:p>
          <a:p>
            <a:r>
              <a:rPr lang="en-US" dirty="0" smtClean="0"/>
              <a:t>Rust</a:t>
            </a:r>
          </a:p>
          <a:p>
            <a:r>
              <a:rPr lang="en-US" dirty="0" smtClean="0"/>
              <a:t>JavaScript</a:t>
            </a:r>
          </a:p>
          <a:p>
            <a:r>
              <a:rPr lang="en-US" dirty="0" smtClean="0"/>
              <a:t>Html</a:t>
            </a:r>
          </a:p>
          <a:p>
            <a:r>
              <a:rPr lang="en-US" dirty="0" err="1" smtClean="0"/>
              <a:t>Css</a:t>
            </a:r>
            <a:endParaRPr lang="en-US" dirty="0" smtClean="0"/>
          </a:p>
          <a:p>
            <a:endParaRPr lang="en-US" dirty="0" smtClean="0"/>
          </a:p>
          <a:p>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u for time</a:t>
            </a:r>
            <a:endParaRPr lang="en-US" dirty="0"/>
          </a:p>
        </p:txBody>
      </p:sp>
      <p:sp>
        <p:nvSpPr>
          <p:cNvPr id="3" name="Content Placeholder 2"/>
          <p:cNvSpPr>
            <a:spLocks noGrp="1"/>
          </p:cNvSpPr>
          <p:nvPr>
            <p:ph idx="1"/>
          </p:nvPr>
        </p:nvSpPr>
        <p:spPr/>
        <p:txBody>
          <a:bodyPr/>
          <a:lstStyle/>
          <a:p>
            <a:r>
              <a:rPr lang="en-US" dirty="0" smtClean="0"/>
              <a:t>Yeap we are the end of the tour..</a:t>
            </a:r>
          </a:p>
          <a:p>
            <a:r>
              <a:rPr lang="en-US" dirty="0" smtClean="0"/>
              <a:t>Enjoy your journey..</a:t>
            </a:r>
          </a:p>
          <a:p>
            <a:endParaRPr lang="en-US" dirty="0"/>
          </a:p>
          <a:p>
            <a:r>
              <a:rPr lang="en-US" dirty="0" smtClean="0"/>
              <a:t>Please follow me on my social media </a:t>
            </a:r>
            <a:endParaRPr lang="en-US" dirty="0"/>
          </a:p>
        </p:txBody>
      </p:sp>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Software?</a:t>
            </a:r>
            <a:br>
              <a:rPr lang="en-US" b="1" dirty="0"/>
            </a:br>
            <a:endParaRPr lang="en-US" dirty="0"/>
          </a:p>
        </p:txBody>
      </p:sp>
      <p:sp>
        <p:nvSpPr>
          <p:cNvPr id="3" name="Content Placeholder 2"/>
          <p:cNvSpPr>
            <a:spLocks noGrp="1"/>
          </p:cNvSpPr>
          <p:nvPr>
            <p:ph idx="1"/>
          </p:nvPr>
        </p:nvSpPr>
        <p:spPr/>
        <p:txBody>
          <a:bodyPr/>
          <a:lstStyle/>
          <a:p>
            <a:r>
              <a:rPr lang="en-US" b="1" i="1" dirty="0"/>
              <a:t>Software </a:t>
            </a:r>
            <a:r>
              <a:rPr lang="en-US" i="1" dirty="0"/>
              <a:t>is defined as the set of instructions or programs that are used by a computer for performing specific tasks. With </a:t>
            </a:r>
            <a:r>
              <a:rPr lang="en-US" i="1" dirty="0" smtClean="0"/>
              <a:t>some </a:t>
            </a:r>
            <a:r>
              <a:rPr lang="en-US" i="1" dirty="0"/>
              <a:t>sets of instructions, we can create different software applications like – calculators, web browsers, operating systems</a:t>
            </a:r>
            <a:r>
              <a:rPr lang="en-US" i="1" dirty="0" smtClean="0"/>
              <a:t>, websites.  </a:t>
            </a:r>
            <a:r>
              <a:rPr lang="en-US" i="1" dirty="0"/>
              <a:t>etc.</a:t>
            </a:r>
            <a:endParaRPr lang="en-US" dirty="0"/>
          </a:p>
        </p:txBody>
      </p:sp>
    </p:spTree>
    <p:extLst>
      <p:ext uri="{BB962C8B-B14F-4D97-AF65-F5344CB8AC3E}">
        <p14:creationId xmlns:p14="http://schemas.microsoft.com/office/powerpoint/2010/main" val="3912005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
            <a:ext cx="8763000" cy="3331984"/>
          </a:xfrm>
        </p:spPr>
      </p:pic>
    </p:spTree>
    <p:extLst>
      <p:ext uri="{BB962C8B-B14F-4D97-AF65-F5344CB8AC3E}">
        <p14:creationId xmlns:p14="http://schemas.microsoft.com/office/powerpoint/2010/main" val="2770415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a:t>C</a:t>
            </a:r>
            <a:r>
              <a:rPr lang="en-US" dirty="0" smtClean="0"/>
              <a:t>omputer </a:t>
            </a:r>
            <a:r>
              <a:rPr lang="en-US" dirty="0"/>
              <a:t>P</a:t>
            </a:r>
            <a:r>
              <a:rPr lang="en-US" dirty="0" smtClean="0"/>
              <a:t>rogram </a:t>
            </a:r>
            <a:endParaRPr lang="en-US" dirty="0"/>
          </a:p>
        </p:txBody>
      </p:sp>
      <p:sp>
        <p:nvSpPr>
          <p:cNvPr id="3" name="Content Placeholder 2"/>
          <p:cNvSpPr>
            <a:spLocks noGrp="1"/>
          </p:cNvSpPr>
          <p:nvPr>
            <p:ph idx="1"/>
          </p:nvPr>
        </p:nvSpPr>
        <p:spPr/>
        <p:txBody>
          <a:bodyPr/>
          <a:lstStyle/>
          <a:p>
            <a:r>
              <a:rPr lang="en-US" dirty="0"/>
              <a:t>A computer program is </a:t>
            </a:r>
            <a:r>
              <a:rPr lang="en-US" b="1" dirty="0"/>
              <a:t>a sequence or set of instructions in a programming language for a computer to execute</a:t>
            </a:r>
            <a:endParaRPr lang="en-US" dirty="0"/>
          </a:p>
        </p:txBody>
      </p:sp>
    </p:spTree>
    <p:extLst>
      <p:ext uri="{BB962C8B-B14F-4D97-AF65-F5344CB8AC3E}">
        <p14:creationId xmlns:p14="http://schemas.microsoft.com/office/powerpoint/2010/main" val="1520770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Program and Software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382305"/>
              </p:ext>
            </p:extLst>
          </p:nvPr>
        </p:nvGraphicFramePr>
        <p:xfrm>
          <a:off x="152400" y="1295400"/>
          <a:ext cx="8763000" cy="5334000"/>
        </p:xfrm>
        <a:graphic>
          <a:graphicData uri="http://schemas.openxmlformats.org/drawingml/2006/table">
            <a:tbl>
              <a:tblPr/>
              <a:tblGrid>
                <a:gridCol w="4381500"/>
                <a:gridCol w="4381500"/>
              </a:tblGrid>
              <a:tr h="646545">
                <a:tc>
                  <a:txBody>
                    <a:bodyPr/>
                    <a:lstStyle/>
                    <a:p>
                      <a:pPr algn="l"/>
                      <a:r>
                        <a:rPr lang="en-US" b="1" dirty="0" smtClean="0">
                          <a:effectLst/>
                        </a:rPr>
                        <a:t>Computer Program</a:t>
                      </a:r>
                      <a:endParaRPr lang="en-US" b="1"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a:r>
                        <a:rPr lang="en-US" b="1" dirty="0">
                          <a:effectLst/>
                        </a:rPr>
                        <a:t>Software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r h="1131455">
                <a:tc>
                  <a:txBody>
                    <a:bodyPr/>
                    <a:lstStyle/>
                    <a:p>
                      <a:pPr algn="l"/>
                      <a:r>
                        <a:rPr lang="en-US" b="0" dirty="0">
                          <a:effectLst/>
                        </a:rPr>
                        <a:t>A set of instructions is called a program.</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a:r>
                        <a:rPr lang="en-US" b="0" dirty="0">
                          <a:effectLst/>
                        </a:rPr>
                        <a:t>A set of programs to create an application is called software.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r h="1131455">
                <a:tc>
                  <a:txBody>
                    <a:bodyPr/>
                    <a:lstStyle/>
                    <a:p>
                      <a:pPr algn="l"/>
                      <a:r>
                        <a:rPr lang="en-US" b="0" dirty="0">
                          <a:effectLst/>
                        </a:rPr>
                        <a:t>A program is smaller in size.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a:r>
                        <a:rPr lang="en-US" b="0" dirty="0">
                          <a:effectLst/>
                        </a:rPr>
                        <a:t>The software is larger in size.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r h="646545">
                <a:tc>
                  <a:txBody>
                    <a:bodyPr/>
                    <a:lstStyle/>
                    <a:p>
                      <a:pPr algn="l"/>
                      <a:r>
                        <a:rPr lang="en-US" b="0" dirty="0">
                          <a:effectLst/>
                        </a:rPr>
                        <a:t>It lacks a proper interface.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a:r>
                        <a:rPr lang="en-US" b="0" dirty="0">
                          <a:effectLst/>
                        </a:rPr>
                        <a:t>It has a well-defined interface.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r h="646545">
                <a:tc>
                  <a:txBody>
                    <a:bodyPr/>
                    <a:lstStyle/>
                    <a:p>
                      <a:pPr algn="l"/>
                      <a:r>
                        <a:rPr lang="en-US" b="0" dirty="0">
                          <a:effectLst/>
                        </a:rPr>
                        <a:t>It lacks proper documentation.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a:r>
                        <a:rPr lang="en-US" b="0" dirty="0">
                          <a:effectLst/>
                        </a:rPr>
                        <a:t>It is well documented.</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r h="1131455">
                <a:tc>
                  <a:txBody>
                    <a:bodyPr/>
                    <a:lstStyle/>
                    <a:p>
                      <a:pPr algn="l"/>
                      <a:r>
                        <a:rPr lang="en-US" b="0" dirty="0">
                          <a:effectLst/>
                        </a:rPr>
                        <a:t>It is normally designed by a single developer.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a:r>
                        <a:rPr lang="en-US" b="0" dirty="0">
                          <a:effectLst/>
                        </a:rPr>
                        <a:t>A proper team of developers is required to design the software.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184275"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0521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b="1" i="1" dirty="0"/>
              <a:t>Engineering</a:t>
            </a:r>
            <a:r>
              <a:rPr lang="en-US" i="1" dirty="0"/>
              <a:t> </a:t>
            </a:r>
            <a:endParaRPr lang="en-US" dirty="0"/>
          </a:p>
        </p:txBody>
      </p:sp>
      <p:sp>
        <p:nvSpPr>
          <p:cNvPr id="3" name="Content Placeholder 2"/>
          <p:cNvSpPr>
            <a:spLocks noGrp="1"/>
          </p:cNvSpPr>
          <p:nvPr>
            <p:ph idx="1"/>
          </p:nvPr>
        </p:nvSpPr>
        <p:spPr/>
        <p:txBody>
          <a:bodyPr/>
          <a:lstStyle/>
          <a:p>
            <a:r>
              <a:rPr lang="en-US" b="1" i="1" dirty="0"/>
              <a:t>E</a:t>
            </a:r>
            <a:r>
              <a:rPr lang="en-US" b="1" i="1" dirty="0" smtClean="0"/>
              <a:t>ngineering</a:t>
            </a:r>
            <a:r>
              <a:rPr lang="en-US" i="1" dirty="0"/>
              <a:t> is a scientific field that involves taking the scientific understanding of the natural world and using it to invent, design, and build things to solve problems and achieve practical goals.</a:t>
            </a:r>
            <a:endParaRPr lang="en-US" dirty="0"/>
          </a:p>
        </p:txBody>
      </p:sp>
    </p:spTree>
    <p:extLst>
      <p:ext uri="{BB962C8B-B14F-4D97-AF65-F5344CB8AC3E}">
        <p14:creationId xmlns:p14="http://schemas.microsoft.com/office/powerpoint/2010/main" val="2239209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Software Engineering?</a:t>
            </a:r>
            <a:br>
              <a:rPr lang="en-US" b="1" dirty="0"/>
            </a:br>
            <a:endParaRPr lang="en-US" dirty="0"/>
          </a:p>
        </p:txBody>
      </p:sp>
      <p:sp>
        <p:nvSpPr>
          <p:cNvPr id="3" name="Content Placeholder 2"/>
          <p:cNvSpPr>
            <a:spLocks noGrp="1"/>
          </p:cNvSpPr>
          <p:nvPr>
            <p:ph idx="1"/>
          </p:nvPr>
        </p:nvSpPr>
        <p:spPr/>
        <p:txBody>
          <a:bodyPr/>
          <a:lstStyle/>
          <a:p>
            <a:r>
              <a:rPr lang="en-US" i="1" dirty="0"/>
              <a:t>Software engineering is the systematic design and development of software products and the management of the software process. It has as one of its primary objectives the production of programs that meet specifications, and are demonstrably accurate, produced on time, and within budget.</a:t>
            </a:r>
            <a:endParaRPr lang="en-US" dirty="0"/>
          </a:p>
        </p:txBody>
      </p:sp>
    </p:spTree>
    <p:extLst>
      <p:ext uri="{BB962C8B-B14F-4D97-AF65-F5344CB8AC3E}">
        <p14:creationId xmlns:p14="http://schemas.microsoft.com/office/powerpoint/2010/main" val="2410872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28600"/>
            <a:ext cx="8839200" cy="6477000"/>
          </a:xfrm>
        </p:spPr>
      </p:pic>
    </p:spTree>
    <p:extLst>
      <p:ext uri="{BB962C8B-B14F-4D97-AF65-F5344CB8AC3E}">
        <p14:creationId xmlns:p14="http://schemas.microsoft.com/office/powerpoint/2010/main" val="1547906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1147</Words>
  <Application>Microsoft Office PowerPoint</Application>
  <PresentationFormat>On-screen Show (4:3)</PresentationFormat>
  <Paragraphs>165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SOFTWARE ENGINEERING </vt:lpstr>
      <vt:lpstr>PowerPoint Presentation</vt:lpstr>
      <vt:lpstr>Topics to cover</vt:lpstr>
      <vt:lpstr>What is a Software? </vt:lpstr>
      <vt:lpstr>What is a Computer Program </vt:lpstr>
      <vt:lpstr>Difference between Program and Software </vt:lpstr>
      <vt:lpstr>What is Engineering </vt:lpstr>
      <vt:lpstr>What is Software Engineering? </vt:lpstr>
      <vt:lpstr>PowerPoint Presentation</vt:lpstr>
      <vt:lpstr>Software Engineering A Layered Technology </vt:lpstr>
      <vt:lpstr>PowerPoint Presentation</vt:lpstr>
      <vt:lpstr>PowerPoint Presentation</vt:lpstr>
      <vt:lpstr>Why is Software Engineering required? </vt:lpstr>
      <vt:lpstr>Attributes of Software Engineering  </vt:lpstr>
      <vt:lpstr>What are the Software Crisis? </vt:lpstr>
      <vt:lpstr>Some of the examples of software crisis are given below</vt:lpstr>
      <vt:lpstr>NOTE</vt:lpstr>
      <vt:lpstr>TYPES OF SOFTWARE ENGINEER</vt:lpstr>
      <vt:lpstr>Backend software skills</vt:lpstr>
      <vt:lpstr>Frontend Engineer </vt:lpstr>
      <vt:lpstr>Skills</vt:lpstr>
      <vt:lpstr> Full Stack Engineer </vt:lpstr>
      <vt:lpstr>Skills</vt:lpstr>
      <vt:lpstr>Read more here</vt:lpstr>
      <vt:lpstr>What is full-stack developer </vt:lpstr>
      <vt:lpstr>What is what is backend developer </vt:lpstr>
      <vt:lpstr>What is front end developer</vt:lpstr>
      <vt:lpstr>What is library</vt:lpstr>
      <vt:lpstr>What is framework</vt:lpstr>
      <vt:lpstr>What is database</vt:lpstr>
      <vt:lpstr>Types of database</vt:lpstr>
      <vt:lpstr>Horizontal and Vertical Scaling In Databases </vt:lpstr>
      <vt:lpstr>PowerPoint Presentation</vt:lpstr>
      <vt:lpstr>Difference between Horizontal and Vertical Scaling: </vt:lpstr>
      <vt:lpstr>examples</vt:lpstr>
      <vt:lpstr>Questions </vt:lpstr>
      <vt:lpstr>To learn is very expensive</vt:lpstr>
      <vt:lpstr>Types of programing language</vt:lpstr>
      <vt:lpstr>Thank u for time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Samuel Effiong</dc:creator>
  <cp:lastModifiedBy>Samuel Effiong</cp:lastModifiedBy>
  <cp:revision>33</cp:revision>
  <dcterms:created xsi:type="dcterms:W3CDTF">2023-01-14T10:03:28Z</dcterms:created>
  <dcterms:modified xsi:type="dcterms:W3CDTF">2023-01-15T11:35:31Z</dcterms:modified>
</cp:coreProperties>
</file>