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7" r:id="rId4"/>
    <p:sldId id="268" r:id="rId5"/>
    <p:sldId id="269" r:id="rId6"/>
    <p:sldId id="265" r:id="rId7"/>
    <p:sldId id="271" r:id="rId8"/>
    <p:sldId id="273" r:id="rId9"/>
    <p:sldId id="272" r:id="rId10"/>
    <p:sldId id="27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BFEC-EF86-4F03-AC16-26E18F34D167}" v="30" dt="2023-07-05T06:51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unin" userId="bb23bf21-b290-49a7-87ca-78e670abd7fb" providerId="ADAL" clId="{39CCBFEC-EF86-4F03-AC16-26E18F34D167}"/>
    <pc:docChg chg="undo custSel addSld modSld sldOrd">
      <pc:chgData name="Guy Bunin" userId="bb23bf21-b290-49a7-87ca-78e670abd7fb" providerId="ADAL" clId="{39CCBFEC-EF86-4F03-AC16-26E18F34D167}" dt="2023-07-05T11:53:57.318" v="1069" actId="5793"/>
      <pc:docMkLst>
        <pc:docMk/>
      </pc:docMkLst>
      <pc:sldChg chg="modSp">
        <pc:chgData name="Guy Bunin" userId="bb23bf21-b290-49a7-87ca-78e670abd7fb" providerId="ADAL" clId="{39CCBFEC-EF86-4F03-AC16-26E18F34D167}" dt="2023-07-05T06:51:59.352" v="46" actId="113"/>
        <pc:sldMkLst>
          <pc:docMk/>
          <pc:sldMk cId="685040423" sldId="266"/>
        </pc:sldMkLst>
        <pc:spChg chg="mod">
          <ac:chgData name="Guy Bunin" userId="bb23bf21-b290-49a7-87ca-78e670abd7fb" providerId="ADAL" clId="{39CCBFEC-EF86-4F03-AC16-26E18F34D167}" dt="2023-07-05T06:51:59.352" v="46" actId="113"/>
          <ac:spMkLst>
            <pc:docMk/>
            <pc:sldMk cId="685040423" sldId="266"/>
            <ac:spMk id="3" creationId="{71C14153-9DB9-4487-AA0E-0224C71E0346}"/>
          </ac:spMkLst>
        </pc:spChg>
      </pc:sldChg>
      <pc:sldChg chg="ord">
        <pc:chgData name="Guy Bunin" userId="bb23bf21-b290-49a7-87ca-78e670abd7fb" providerId="ADAL" clId="{39CCBFEC-EF86-4F03-AC16-26E18F34D167}" dt="2023-07-05T11:50:27.271" v="1057"/>
        <pc:sldMkLst>
          <pc:docMk/>
          <pc:sldMk cId="974988389" sldId="270"/>
        </pc:sldMkLst>
      </pc:sldChg>
      <pc:sldChg chg="addSp delSp modSp mod">
        <pc:chgData name="Guy Bunin" userId="bb23bf21-b290-49a7-87ca-78e670abd7fb" providerId="ADAL" clId="{39CCBFEC-EF86-4F03-AC16-26E18F34D167}" dt="2023-07-05T11:53:57.318" v="1069" actId="5793"/>
        <pc:sldMkLst>
          <pc:docMk/>
          <pc:sldMk cId="3915078763" sldId="272"/>
        </pc:sldMkLst>
        <pc:spChg chg="mod">
          <ac:chgData name="Guy Bunin" userId="bb23bf21-b290-49a7-87ca-78e670abd7fb" providerId="ADAL" clId="{39CCBFEC-EF86-4F03-AC16-26E18F34D167}" dt="2023-07-05T11:53:57.318" v="1069" actId="5793"/>
          <ac:spMkLst>
            <pc:docMk/>
            <pc:sldMk cId="3915078763" sldId="272"/>
            <ac:spMk id="3" creationId="{BE5444D2-46AF-6C8F-18A1-AF1B82587CB4}"/>
          </ac:spMkLst>
        </pc:spChg>
        <pc:picChg chg="add del mod">
          <ac:chgData name="Guy Bunin" userId="bb23bf21-b290-49a7-87ca-78e670abd7fb" providerId="ADAL" clId="{39CCBFEC-EF86-4F03-AC16-26E18F34D167}" dt="2023-07-05T06:53:07.406" v="110" actId="478"/>
          <ac:picMkLst>
            <pc:docMk/>
            <pc:sldMk cId="3915078763" sldId="272"/>
            <ac:picMk id="5" creationId="{6543D5B0-B7BD-D720-3CFD-297F44BCED86}"/>
          </ac:picMkLst>
        </pc:picChg>
        <pc:picChg chg="add mod">
          <ac:chgData name="Guy Bunin" userId="bb23bf21-b290-49a7-87ca-78e670abd7fb" providerId="ADAL" clId="{39CCBFEC-EF86-4F03-AC16-26E18F34D167}" dt="2023-07-05T11:53:48.384" v="1065" actId="1076"/>
          <ac:picMkLst>
            <pc:docMk/>
            <pc:sldMk cId="3915078763" sldId="272"/>
            <ac:picMk id="7" creationId="{A64244C3-BE50-7037-4244-760E109F092C}"/>
          </ac:picMkLst>
        </pc:picChg>
        <pc:picChg chg="add mod">
          <ac:chgData name="Guy Bunin" userId="bb23bf21-b290-49a7-87ca-78e670abd7fb" providerId="ADAL" clId="{39CCBFEC-EF86-4F03-AC16-26E18F34D167}" dt="2023-07-05T11:53:45.567" v="1064" actId="1076"/>
          <ac:picMkLst>
            <pc:docMk/>
            <pc:sldMk cId="3915078763" sldId="272"/>
            <ac:picMk id="9" creationId="{79E7C902-5789-22DF-B76F-D05789B557A0}"/>
          </ac:picMkLst>
        </pc:picChg>
      </pc:sldChg>
      <pc:sldChg chg="addSp modSp mod">
        <pc:chgData name="Guy Bunin" userId="bb23bf21-b290-49a7-87ca-78e670abd7fb" providerId="ADAL" clId="{39CCBFEC-EF86-4F03-AC16-26E18F34D167}" dt="2023-07-05T11:51:38.802" v="1063" actId="14100"/>
        <pc:sldMkLst>
          <pc:docMk/>
          <pc:sldMk cId="3197520872" sldId="273"/>
        </pc:sldMkLst>
        <pc:spChg chg="add mod">
          <ac:chgData name="Guy Bunin" userId="bb23bf21-b290-49a7-87ca-78e670abd7fb" providerId="ADAL" clId="{39CCBFEC-EF86-4F03-AC16-26E18F34D167}" dt="2023-07-05T06:51:06.883" v="31" actId="1076"/>
          <ac:spMkLst>
            <pc:docMk/>
            <pc:sldMk cId="3197520872" sldId="273"/>
            <ac:spMk id="4" creationId="{DC549FCF-E40E-8646-127F-A1A0F2C5900D}"/>
          </ac:spMkLst>
        </pc:spChg>
        <pc:spChg chg="mod">
          <ac:chgData name="Guy Bunin" userId="bb23bf21-b290-49a7-87ca-78e670abd7fb" providerId="ADAL" clId="{39CCBFEC-EF86-4F03-AC16-26E18F34D167}" dt="2023-07-05T11:51:16.638" v="1058" actId="1076"/>
          <ac:spMkLst>
            <pc:docMk/>
            <pc:sldMk cId="3197520872" sldId="273"/>
            <ac:spMk id="5" creationId="{F5049804-CB09-4969-2FEB-17AE0BCCC780}"/>
          </ac:spMkLst>
        </pc:spChg>
        <pc:picChg chg="mod modCrop">
          <ac:chgData name="Guy Bunin" userId="bb23bf21-b290-49a7-87ca-78e670abd7fb" providerId="ADAL" clId="{39CCBFEC-EF86-4F03-AC16-26E18F34D167}" dt="2023-07-05T11:51:38.802" v="1063" actId="14100"/>
          <ac:picMkLst>
            <pc:docMk/>
            <pc:sldMk cId="3197520872" sldId="273"/>
            <ac:picMk id="7" creationId="{0A0E0322-760B-A9BE-495C-862F5E5B8100}"/>
          </ac:picMkLst>
        </pc:picChg>
      </pc:sldChg>
      <pc:sldChg chg="modSp new mod">
        <pc:chgData name="Guy Bunin" userId="bb23bf21-b290-49a7-87ca-78e670abd7fb" providerId="ADAL" clId="{39CCBFEC-EF86-4F03-AC16-26E18F34D167}" dt="2023-07-05T11:49:43.944" v="1055" actId="20577"/>
        <pc:sldMkLst>
          <pc:docMk/>
          <pc:sldMk cId="3000075843" sldId="274"/>
        </pc:sldMkLst>
        <pc:spChg chg="mod">
          <ac:chgData name="Guy Bunin" userId="bb23bf21-b290-49a7-87ca-78e670abd7fb" providerId="ADAL" clId="{39CCBFEC-EF86-4F03-AC16-26E18F34D167}" dt="2023-07-05T11:43:05.579" v="387" actId="20577"/>
          <ac:spMkLst>
            <pc:docMk/>
            <pc:sldMk cId="3000075843" sldId="274"/>
            <ac:spMk id="2" creationId="{B23848D5-CDE0-FE39-6BCF-B58F59977832}"/>
          </ac:spMkLst>
        </pc:spChg>
        <pc:spChg chg="mod">
          <ac:chgData name="Guy Bunin" userId="bb23bf21-b290-49a7-87ca-78e670abd7fb" providerId="ADAL" clId="{39CCBFEC-EF86-4F03-AC16-26E18F34D167}" dt="2023-07-05T11:49:43.944" v="1055" actId="20577"/>
          <ac:spMkLst>
            <pc:docMk/>
            <pc:sldMk cId="3000075843" sldId="274"/>
            <ac:spMk id="3" creationId="{4177D096-C881-9079-DB5E-6529E47BC8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F8A-6E48-20F7-886D-6C602CC6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1ABDA-9654-3B28-C86B-9C807BF5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7DE5-319F-982B-5654-8A5F030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E7E6-8187-EC87-D4C3-6D2FE713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D38D-C293-E0EF-EBE5-456C6758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15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96C2-51FA-0DFD-297A-2C8F8A1C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40DCB-3B98-FBBA-BB05-5BD16801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A59A-94CA-51C1-A41C-220338F1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16B7-CC26-DEFF-1349-923413E5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DB18-A589-1987-3942-63B37908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39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B1E2E-4030-F655-C80E-460592BFA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93B43-24EA-16E2-37E3-BB108283B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A3DC-A772-01B3-63C0-4FE3990D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08A0-4656-6094-B7C1-E4FB1083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E552-7B6E-654A-C0C5-75AF875F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021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E5FB-E9B4-BF9E-A98C-23620414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F7C-FFFB-8063-EE16-3F8B3C29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B73F-DE1E-32B4-8B85-4DF6009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295E-0F4E-8A9B-E421-A78152FE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853E-007E-FE9A-3572-68809DD1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3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9D67-F0ED-BB41-6A55-B15C8B05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DF5A7-E91D-6673-65F1-ED443C91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3CD9-BDD0-5BBF-CDDC-14F6AD8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56A1-A0BC-E7D1-BEFB-EA310FE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F9D1-44F9-4E06-902B-65450A7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83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6A46-0A09-E5DD-D33A-8D4E5D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6099-D046-46AC-A256-244CB2AB8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4DA4-1376-0CC9-35ED-CA36BE20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377F-42D7-DE6F-2354-FA81A0FE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463F-A0E3-9000-B4F4-B24D03C1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381A-2CB3-2C8E-65DF-E8B6EC6F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907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BC77-C26E-49AD-2FDF-C814EEC0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5695-9C0A-AB75-170E-8F94B54D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3230-357F-A4E8-DBDE-4DC82914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100EF-DFBD-50CC-FE41-5899A44F7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E8F1A-3FCF-540C-E390-7BA73356C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99D60-C163-EBCF-3229-E9C0E479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B4E5-9F04-C46B-CAD8-DAE29B8E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F45F3-C0DA-77EA-8115-11580696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8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D9AA-3C3F-D2A0-6E94-5E8A3F07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340B1-72AF-BBDE-0438-98257FBF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B1BD8-FDED-A5A2-B6AE-B185AA0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AAA6-D78F-8A31-04F0-D9AC4411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9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B2FDF-1C89-6317-0659-700B778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C8F05-3C47-6393-F452-A03AE50E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383F8-400A-D4D3-D2E6-FF4BA565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5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165-50A2-6C8D-41B0-07D290C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16CE-CB54-C91F-13C1-AFB74931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B0EC5-34C6-7B5F-5DA4-0F3700BE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62C7-DDFE-098E-039D-35FCFA02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18FDE-2929-5EFA-5A55-C47587E2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DDA6-63D3-1F5C-64F7-93955588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95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4C23-DBC5-28C9-86F9-5057A305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6E028-16E6-6B16-37E3-E7908536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C46B-BD97-B8EC-6551-232FEF724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B39E-F181-7D8B-EF70-058B0DF1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337DA-D5BC-E733-AAD8-7590A757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44116-5A94-A06B-780B-9A4F6FC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71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D5C36-789D-481F-CA6D-DF6C7CC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A2C8-AC07-4362-FA3B-F5BD3F95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F866-198F-6F00-B55E-6AE46268C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F3B0-37C9-4C36-B598-9D1A89024F70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F4CC-B363-2094-6D90-02F02487A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82A2-A3B2-F1E3-EDB1-5E25CA1B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FDFE-5C24-4367-B378-8EFF0CA8B9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54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6E7E-610C-460C-BCFF-559ECB8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single species with pH feedback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14153-9DB9-4487-AA0E-0224C71E0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𝑜𝑝𝑡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𝑜𝑝𝑡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den>
                    </m:f>
                  </m:oMath>
                </a14:m>
                <a:br>
                  <a:rPr lang="en-US" sz="2200" b="0" dirty="0"/>
                </a:br>
                <a:br>
                  <a:rPr lang="en-US" sz="2200" b="0" dirty="0"/>
                </a:br>
                <a:r>
                  <a:rPr lang="en-US" sz="2200" b="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900" b="1" dirty="0">
                    <a:solidFill>
                      <a:srgbClr val="00B050"/>
                    </a:solidFill>
                  </a:rPr>
                  <a:t>Dilution: x100. At dilution, set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9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900" b="1" dirty="0">
                    <a:solidFill>
                      <a:srgbClr val="00B05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sv-SE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Gamma_p = @(p,p_opt,pc,sig2) </a:t>
                </a:r>
                <a:r>
                  <a:rPr lang="sv-SE" sz="800" b="0" i="0" u="none" strike="noStrike" baseline="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1 - (1-exp(-(p-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p_opt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).^2/2./sig2))./( 1-exp(-pc^2/2./sig2) );</a:t>
                </a:r>
                <a:endParaRPr lang="nl-NL" sz="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nl-NL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dn_dt_direct = @(n,al,alp_mat) al*n.*(-alp_mat*n);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@(n,p,al,K,p_opt_vec,pc,sig2) al*n.*(1-sum(n)/K).*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Gamma_p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(p,p_opt_vec,pc,sig2);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@(n,p,al,K,p_opt_vec,pc,sig2,alp_mat) </a:t>
                </a:r>
                <a:r>
                  <a:rPr lang="en-US" sz="800" b="0" i="0" u="none" strike="noStrike" baseline="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 + 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dn_dt_direct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n,al,alp_mat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dp_dt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@(n,p,b1,b2,al,K,p_opt_vec,pc,sig2) al*b1*sum( 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(n,p,al,K,p_opt_vec,pc,sig2).*</a:t>
                </a:r>
                <a:r>
                  <a:rPr lang="en-US" sz="800" b="0" i="0" u="none" strike="noStrike" baseline="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(</a:t>
                </a:r>
                <a:r>
                  <a:rPr lang="en-US" sz="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(n,p,al,K,p_opt_vec,pc,sig2)&gt;0) ) + al*b2*sum(n);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14153-9DB9-4487-AA0E-0224C71E0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E15743-7F75-49A6-835C-3714FC1BA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13" b="15024"/>
          <a:stretch/>
        </p:blipFill>
        <p:spPr>
          <a:xfrm>
            <a:off x="7844289" y="3180426"/>
            <a:ext cx="2644801" cy="21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48D5-CDE0-FE39-6BCF-B58F5997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15"/>
          </a:xfrm>
        </p:spPr>
        <p:txBody>
          <a:bodyPr/>
          <a:lstStyle/>
          <a:p>
            <a:r>
              <a:rPr lang="en-US" dirty="0"/>
              <a:t>Possible directions for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D096-C881-9079-DB5E-6529E47B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6"/>
            <a:ext cx="10515600" cy="493730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Study model with daily dilution</a:t>
            </a:r>
          </a:p>
          <a:p>
            <a:pPr lvl="1">
              <a:buFontTx/>
              <a:buChar char="-"/>
            </a:pPr>
            <a:r>
              <a:rPr lang="en-US" dirty="0"/>
              <a:t>Find dimensionality of dynamics</a:t>
            </a:r>
          </a:p>
          <a:p>
            <a:pPr lvl="1">
              <a:buFontTx/>
              <a:buChar char="-"/>
            </a:pPr>
            <a:r>
              <a:rPr lang="en-US" dirty="0"/>
              <a:t>What happens beyond the “market mode”</a:t>
            </a:r>
          </a:p>
          <a:p>
            <a:pPr lvl="1">
              <a:buFontTx/>
              <a:buChar char="-"/>
            </a:pPr>
            <a:r>
              <a:rPr lang="en-US" dirty="0"/>
              <a:t>Correlation between species</a:t>
            </a:r>
          </a:p>
          <a:p>
            <a:pPr>
              <a:buFontTx/>
              <a:buChar char="-"/>
            </a:pPr>
            <a:r>
              <a:rPr lang="en-US" dirty="0"/>
              <a:t>Other models</a:t>
            </a:r>
          </a:p>
          <a:p>
            <a:pPr lvl="1">
              <a:buFontTx/>
              <a:buChar char="-"/>
            </a:pPr>
            <a:r>
              <a:rPr lang="en-US" dirty="0"/>
              <a:t>Effect of direct interactions on model</a:t>
            </a:r>
          </a:p>
          <a:p>
            <a:pPr lvl="2">
              <a:buFontTx/>
              <a:buChar char="-"/>
            </a:pPr>
            <a:r>
              <a:rPr lang="en-US" dirty="0"/>
              <a:t>Might be able to proceed analytically??</a:t>
            </a:r>
          </a:p>
          <a:p>
            <a:pPr lvl="1">
              <a:buFontTx/>
              <a:buChar char="-"/>
            </a:pPr>
            <a:r>
              <a:rPr lang="en-US" dirty="0"/>
              <a:t>Find a continuous model?</a:t>
            </a:r>
          </a:p>
          <a:p>
            <a:pPr>
              <a:buFontTx/>
              <a:buChar char="-"/>
            </a:pPr>
            <a:r>
              <a:rPr lang="en-US" dirty="0"/>
              <a:t>Other relations, links, directions</a:t>
            </a:r>
          </a:p>
          <a:p>
            <a:pPr lvl="1">
              <a:buFontTx/>
              <a:buChar char="-"/>
            </a:pPr>
            <a:r>
              <a:rPr lang="en-US" dirty="0"/>
              <a:t>Relation (inspiration from..) to Hamiltonian MF model</a:t>
            </a:r>
          </a:p>
          <a:p>
            <a:pPr lvl="1">
              <a:buFontTx/>
              <a:buChar char="-"/>
            </a:pPr>
            <a:r>
              <a:rPr lang="en-US" dirty="0"/>
              <a:t>Other situations where there is a “hub” structure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99B5-AE74-45DC-912A-D639DED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Interactions </a:t>
            </a:r>
            <a:r>
              <a:rPr lang="en-US" sz="4000" i="1" dirty="0"/>
              <a:t>only</a:t>
            </a:r>
            <a:r>
              <a:rPr lang="en-US" sz="4000" dirty="0"/>
              <a:t> via pH, neutral community (S=2)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B9873-CE31-429D-B67F-01218A46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38" r="22639" b="15024"/>
          <a:stretch/>
        </p:blipFill>
        <p:spPr>
          <a:xfrm>
            <a:off x="862698" y="1764676"/>
            <a:ext cx="5449750" cy="463612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306F98-B046-405E-AB3F-9875E4DB3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53" b="16526"/>
          <a:stretch/>
        </p:blipFill>
        <p:spPr>
          <a:xfrm>
            <a:off x="7784941" y="2395402"/>
            <a:ext cx="3568859" cy="28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92C6-8ACE-48E5-9152-9A73AD4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can bifurcate into limit cycles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539F3-F52F-408B-BB93-9BE8BDCB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753" b="16526"/>
          <a:stretch/>
        </p:blipFill>
        <p:spPr>
          <a:xfrm>
            <a:off x="3035669" y="1797050"/>
            <a:ext cx="5984505" cy="4791344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687ACF-7CB8-4402-B174-423374CFBC2D}"/>
              </a:ext>
            </a:extLst>
          </p:cNvPr>
          <p:cNvGrpSpPr/>
          <p:nvPr/>
        </p:nvGrpSpPr>
        <p:grpSpPr>
          <a:xfrm>
            <a:off x="6657974" y="3124201"/>
            <a:ext cx="2181225" cy="1200148"/>
            <a:chOff x="6657974" y="3124201"/>
            <a:chExt cx="2181225" cy="120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C7DFA6-2C56-4703-8C21-E3CD00260AD5}"/>
                </a:ext>
              </a:extLst>
            </p:cNvPr>
            <p:cNvSpPr/>
            <p:nvPr/>
          </p:nvSpPr>
          <p:spPr>
            <a:xfrm>
              <a:off x="7620000" y="3124201"/>
              <a:ext cx="609600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8D6BC5-FA47-4789-9C0E-864673452228}"/>
                </a:ext>
              </a:extLst>
            </p:cNvPr>
            <p:cNvSpPr/>
            <p:nvPr/>
          </p:nvSpPr>
          <p:spPr>
            <a:xfrm>
              <a:off x="6657974" y="3648074"/>
              <a:ext cx="2181225" cy="676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85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FFFE-93D2-4F5C-A7A8-420DC79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 values: full route to chaos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7678D-BA66-4AED-9CA1-DAEC7061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436" b="15024"/>
          <a:stretch/>
        </p:blipFill>
        <p:spPr>
          <a:xfrm>
            <a:off x="3415644" y="1825636"/>
            <a:ext cx="5360712" cy="4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659-6551-4C97-8B11-B4CBFD1F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</a:t>
            </a:r>
            <a:r>
              <a:rPr lang="en-US" i="1" dirty="0"/>
              <a:t>only</a:t>
            </a:r>
            <a:r>
              <a:rPr lang="en-US" dirty="0"/>
              <a:t> via pH, neutral community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65060-9AF9-47C5-AFC9-61E7A21A0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br>
                  <a:rPr lang="en-US" sz="2800" b="0" dirty="0"/>
                </a:br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Note</a:t>
                </a:r>
                <a:r>
                  <a:rPr lang="en-US" dirty="0"/>
                  <a:t>: single carrying capacity for all species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nl-NL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dn_dt_direct = @(n,al,alp_mat) al*n.*(-alp_mat*n);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@(n,p,al,K,p_opt_vec,pc,sig2) al*n.*(1-sum(n)/K).*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Gamma_p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(p,p_opt_vec,pc,sig2);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@(n,p,al,K,p_opt_vec,pc,sig2,alp_mat) </a:t>
                </a:r>
                <a:r>
                  <a:rPr lang="en-US" sz="1800" b="0" i="0" u="none" strike="noStrike" baseline="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 + 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dn_dt_direct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n,al,alp_mat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dp_dt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@(n,p,b1,b2,al,K,p_opt_vec,pc,sig2) al*b1*sum( 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(n,p,al,K,p_opt_vec,pc,sig2).*</a:t>
                </a:r>
                <a:r>
                  <a:rPr lang="en-US" sz="1800" b="0" i="0" u="none" strike="noStrike" baseline="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(</a:t>
                </a:r>
                <a:r>
                  <a:rPr lang="en-US" sz="18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dn_dt_p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(n,p,al,K,p_opt_vec,pc,sig2)&gt;0) ) + al*b2*sum(n);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65060-9AF9-47C5-AFC9-61E7A21A0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CF55-B678-4A97-9F68-81EA818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</a:t>
            </a:r>
            <a:r>
              <a:rPr lang="en-US" i="1" dirty="0"/>
              <a:t>only</a:t>
            </a:r>
            <a:r>
              <a:rPr lang="en-US" dirty="0"/>
              <a:t> via pH, neutral community</a:t>
            </a:r>
            <a:br>
              <a:rPr lang="en-US" dirty="0"/>
            </a:br>
            <a:r>
              <a:rPr lang="en-US" dirty="0"/>
              <a:t>(multiple species)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4CA06D9-12C6-4B02-BDCD-87CB4B765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57" b="13768"/>
          <a:stretch/>
        </p:blipFill>
        <p:spPr>
          <a:xfrm>
            <a:off x="4922109" y="2141537"/>
            <a:ext cx="707218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2A16C-BE85-45D9-B483-A7C6D48D3DA5}"/>
              </a:ext>
            </a:extLst>
          </p:cNvPr>
          <p:cNvSpPr txBox="1"/>
          <p:nvPr/>
        </p:nvSpPr>
        <p:spPr>
          <a:xfrm>
            <a:off x="563880" y="2329814"/>
            <a:ext cx="44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Fluctuations and chaos </a:t>
            </a:r>
            <a:br>
              <a:rPr lang="en-US" sz="2400" b="1" dirty="0"/>
            </a:br>
            <a:r>
              <a:rPr lang="en-US" sz="2400" b="1" dirty="0"/>
              <a:t>without extinctions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Can generate fluctuations even if single-species don’t fluctuate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Cannot generate chaos unless at least one of the species is chaotic (as far as I’d seen)</a:t>
            </a:r>
          </a:p>
        </p:txBody>
      </p:sp>
    </p:spTree>
    <p:extLst>
      <p:ext uri="{BB962C8B-B14F-4D97-AF65-F5344CB8AC3E}">
        <p14:creationId xmlns:p14="http://schemas.microsoft.com/office/powerpoint/2010/main" val="6227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EB03-E324-429B-A043-1B92264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between species </a:t>
            </a:r>
            <a:r>
              <a:rPr lang="en-US" sz="2800" dirty="0"/>
              <a:t>(interaction via pH </a:t>
            </a:r>
            <a:r>
              <a:rPr lang="en-US" sz="2800" i="1" dirty="0"/>
              <a:t>only</a:t>
            </a:r>
            <a:r>
              <a:rPr lang="en-US" sz="2800" dirty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F58D20-5235-42E1-891F-C7F625ED1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" r="16546" b="15024"/>
          <a:stretch/>
        </p:blipFill>
        <p:spPr>
          <a:xfrm>
            <a:off x="524256" y="1690688"/>
            <a:ext cx="7833360" cy="4911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E72175-C04A-4217-8E91-A17EF5D7ECE3}"/>
                  </a:ext>
                </a:extLst>
              </p:cNvPr>
              <p:cNvSpPr txBox="1"/>
              <p:nvPr/>
            </p:nvSpPr>
            <p:spPr>
              <a:xfrm>
                <a:off x="8745728" y="1979168"/>
                <a:ext cx="30987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Correlation between species converges to a </a:t>
                </a:r>
                <a:r>
                  <a:rPr lang="en-US" sz="2800" dirty="0">
                    <a:solidFill>
                      <a:srgbClr val="0070C0"/>
                    </a:solidFill>
                  </a:rPr>
                  <a:t>finite value at high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E72175-C04A-4217-8E91-A17EF5D7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728" y="1979168"/>
                <a:ext cx="3098799" cy="1815882"/>
              </a:xfrm>
              <a:prstGeom prst="rect">
                <a:avLst/>
              </a:prstGeom>
              <a:blipFill>
                <a:blip r:embed="rId3"/>
                <a:stretch>
                  <a:fillRect l="-4134" t="-3356" r="-649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008BF2-4409-4C7E-8092-0C02581B4B10}"/>
              </a:ext>
            </a:extLst>
          </p:cNvPr>
          <p:cNvCxnSpPr>
            <a:stCxn id="9" idx="1"/>
          </p:cNvCxnSpPr>
          <p:nvPr/>
        </p:nvCxnSpPr>
        <p:spPr>
          <a:xfrm flipH="1">
            <a:off x="7997952" y="2887109"/>
            <a:ext cx="747776" cy="35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1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4BA3-8D7E-A794-9626-506526F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different pH response between species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49804-CB09-4969-2FEB-17AE0BCCC780}"/>
              </a:ext>
            </a:extLst>
          </p:cNvPr>
          <p:cNvSpPr txBox="1"/>
          <p:nvPr/>
        </p:nvSpPr>
        <p:spPr>
          <a:xfrm>
            <a:off x="6909142" y="4155105"/>
            <a:ext cx="4444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S = 60; </a:t>
            </a:r>
          </a:p>
          <a:p>
            <a:r>
              <a:rPr lang="en-US" sz="1800" b="0" i="0" dirty="0">
                <a:effectLst/>
                <a:latin typeface="Menlo"/>
              </a:rPr>
              <a:t>b1 = 3; </a:t>
            </a:r>
          </a:p>
          <a:p>
            <a:r>
              <a:rPr lang="en-US" sz="1800" b="0" i="0" dirty="0">
                <a:effectLst/>
                <a:latin typeface="Menlo"/>
              </a:rPr>
              <a:t>b2 = b1/3; pc = 0.6; sig2 = 1;</a:t>
            </a:r>
          </a:p>
          <a:p>
            <a:r>
              <a:rPr lang="en-US" sz="1800" b="0" i="0" dirty="0">
                <a:effectLst/>
                <a:latin typeface="Menlo"/>
              </a:rPr>
              <a:t>K = 1; </a:t>
            </a:r>
          </a:p>
          <a:p>
            <a:r>
              <a:rPr lang="en-US" sz="1800" b="0" i="0" dirty="0">
                <a:effectLst/>
                <a:latin typeface="Menlo"/>
              </a:rPr>
              <a:t>al = 1;</a:t>
            </a:r>
          </a:p>
          <a:p>
            <a:r>
              <a:rPr lang="en-US" sz="1800" b="0" i="0" dirty="0" err="1">
                <a:effectLst/>
                <a:latin typeface="Menlo"/>
              </a:rPr>
              <a:t>p_opt_vec</a:t>
            </a:r>
            <a:r>
              <a:rPr lang="en-US" sz="1800" b="0" i="0" dirty="0">
                <a:effectLst/>
                <a:latin typeface="Menlo"/>
              </a:rPr>
              <a:t> = 1.4*ones(S,1)+0.3*</a:t>
            </a:r>
            <a:r>
              <a:rPr lang="en-US" sz="1800" b="0" i="0" dirty="0" err="1">
                <a:effectLst/>
                <a:latin typeface="Menlo"/>
              </a:rPr>
              <a:t>randn</a:t>
            </a:r>
            <a:r>
              <a:rPr lang="en-US" sz="1800" b="0" i="0" dirty="0">
                <a:effectLst/>
                <a:latin typeface="Menlo"/>
              </a:rPr>
              <a:t>(S,1);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E0322-760B-A9BE-495C-862F5E5B8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5" b="3466"/>
          <a:stretch/>
        </p:blipFill>
        <p:spPr>
          <a:xfrm>
            <a:off x="838200" y="1546502"/>
            <a:ext cx="4635926" cy="51592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49FCF-E40E-8646-127F-A1A0F2C5900D}"/>
                  </a:ext>
                </a:extLst>
              </p:cNvPr>
              <p:cNvSpPr txBox="1"/>
              <p:nvPr/>
            </p:nvSpPr>
            <p:spPr>
              <a:xfrm>
                <a:off x="6529676" y="2067580"/>
                <a:ext cx="2394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49FCF-E40E-8646-127F-A1A0F2C5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6" y="2067580"/>
                <a:ext cx="23949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52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B190-4DCD-67B8-C419-4D4B083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519"/>
          </a:xfrm>
        </p:spPr>
        <p:txBody>
          <a:bodyPr/>
          <a:lstStyle/>
          <a:p>
            <a:r>
              <a:rPr lang="en-US" dirty="0"/>
              <a:t>Continuous pH model?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44D2-46AF-6C8F-18A1-AF1B825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740"/>
            <a:ext cx="10515600" cy="5023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Might be more amenable to analytical approaches</a:t>
            </a:r>
          </a:p>
          <a:p>
            <a:pPr marL="0" indent="0">
              <a:buNone/>
            </a:pPr>
            <a:r>
              <a:rPr lang="en-US" dirty="0"/>
              <a:t>Need to find a good model + good parameters (that will make a mess…)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244C3-BE50-7037-4244-760E109F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47" y="2374927"/>
            <a:ext cx="3341043" cy="4042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7C902-5789-22DF-B76F-D05789B5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767" y="2367733"/>
            <a:ext cx="3341043" cy="40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851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Menlo</vt:lpstr>
      <vt:lpstr>Office Theme</vt:lpstr>
      <vt:lpstr>Model for single species with pH feedback</vt:lpstr>
      <vt:lpstr>Interactions only via pH, neutral community (S=2)</vt:lpstr>
      <vt:lpstr>Dynamics can bifurcate into limit cycles</vt:lpstr>
      <vt:lpstr>Other parameter values: full route to chaos</vt:lpstr>
      <vt:lpstr>Interactions only via pH, neutral community</vt:lpstr>
      <vt:lpstr>Interactions only via pH, neutral community (multiple species)</vt:lpstr>
      <vt:lpstr>Correlations between species (interaction via pH only)</vt:lpstr>
      <vt:lpstr>With different pH response between species</vt:lpstr>
      <vt:lpstr>Continuous pH model?</vt:lpstr>
      <vt:lpstr>Possible directions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for single species with pH feedback</dc:title>
  <dc:creator>Guy Bunin</dc:creator>
  <cp:lastModifiedBy>Guy Bunin</cp:lastModifiedBy>
  <cp:revision>1</cp:revision>
  <dcterms:created xsi:type="dcterms:W3CDTF">2023-07-05T06:03:06Z</dcterms:created>
  <dcterms:modified xsi:type="dcterms:W3CDTF">2023-07-05T11:54:01Z</dcterms:modified>
</cp:coreProperties>
</file>