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0" r:id="rId5"/>
    <p:sldId id="274" r:id="rId6"/>
    <p:sldId id="275" r:id="rId7"/>
    <p:sldId id="264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100"/>
    <a:srgbClr val="849304"/>
    <a:srgbClr val="9DC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25"/>
  </p:normalViewPr>
  <p:slideViewPr>
    <p:cSldViewPr snapToGrid="0">
      <p:cViewPr varScale="1">
        <p:scale>
          <a:sx n="110" d="100"/>
          <a:sy n="11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8A9E-B8CB-436B-8960-CB21700CBC2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84CA8-6833-4BE7-8C45-B0CF16439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861C17-22AD-46B2-B862-229C7E4295B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B53B2-5D4D-4864-B587-FC18CAF93B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3827" y="1734520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151C2-6DFC-4F16-8C23-F0AAC4E900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3827" y="3960379"/>
            <a:ext cx="10423618" cy="1360115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CY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03084C-DA5D-4520-88EB-1F6533FA04B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5678579"/>
            <a:ext cx="1875874" cy="4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5F2AC-120E-4967-AF07-0831757F2F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89" y="5552451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0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CEE-AE07-4F20-B984-A902B90C0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6F84-6F14-4339-A5BC-81C17196E01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2CAF-437B-4C58-94BD-E935EA2254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D1A44CE9-DC52-481B-AA5C-C34280D536C1}" type="datetime1">
              <a:rPr lang="en-CY"/>
              <a:pPr lvl="0"/>
              <a:t>12/7/23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8604-1974-42E5-B4B4-8BD660821E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88EC-48AE-4579-8CE6-E46D01C6F0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AA432BD9-4444-4F26-A5E3-7033D5ABD0C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589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6C3-0576-4BC1-B2EB-9D9D3E29476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70380-1F93-4FB2-9F09-7353454196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AC56-09C7-44F7-9483-D7776A0D40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2B4F82CE-1A33-4886-B73A-C1B90BBF3D47}" type="datetime1">
              <a:rPr lang="en-CY"/>
              <a:pPr lvl="0"/>
              <a:t>12/7/23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B7B2-37A2-41AE-9131-15A1DA7EE8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3545-423A-4382-87A2-34AC38230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8731608-AD9A-4E95-BD6F-90779182F6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948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6C10-CFF1-4201-8F83-75EDFE546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21A1-1497-4F71-BB58-686CFBFC54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55700"/>
            <a:ext cx="11137897" cy="5001597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FB2C38-D362-4255-9896-98188D57B00C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C1E9-ADB7-489F-9DE7-068810FC40C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3C54-A3CA-4A91-BF2A-2E69B7A0A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13E-AD6B-4663-A9B2-C04B0B44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6"/>
            <a:ext cx="10515600" cy="1867059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A0F7-84E0-4101-9356-F8B970994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3" y="3668721"/>
            <a:ext cx="10502894" cy="1367217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84301-43A7-4D70-8840-DDD34035018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05E56-B292-4866-A43C-939B8A8A6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BDAF-EA59-49AD-8905-62EDB2870D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97589"/>
            <a:ext cx="5549899" cy="49793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D1724-BD38-43FE-9215-09379F0438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00" y="1197589"/>
            <a:ext cx="5549899" cy="50000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4A4997-918D-4971-8973-58095A6D0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5E6A7-1BDF-471D-A12A-B4944FB37B52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EC8BC-10A2-404D-907D-F5CBBE864277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D9B6A-21FA-436F-973F-9D3DFE315B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EF9D-476F-43CF-8847-F6709077F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1" y="1219200"/>
            <a:ext cx="5448299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F3214-FB8A-4BA1-9AF1-27C732F546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2" y="2603500"/>
            <a:ext cx="54482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B992-8BC9-4914-8820-9DD3141CA4C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56300" y="1219200"/>
            <a:ext cx="5689598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466EA-2642-4E22-88B2-160C631FDD0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956300" y="2603500"/>
            <a:ext cx="56895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47751A-A7FC-4D79-94DF-18FE8E819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4B3A1-3724-4080-B798-0A35E20489CE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A7629-C783-404A-A74A-C037D6831A9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EF3AFB-A65D-478C-B4A4-EAFAC3D833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1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B408EA-B47B-456B-9D2A-6E42D895C117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6524DAF-2AB4-463D-BF9D-F0CB3E7EE1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90291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39E45-D787-43C0-884D-5EAD8E7A92AC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7D7398-5674-45DB-96C2-A8CBB04DF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8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60FCB-E56D-4869-B791-63BE10FB9E38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567DE-20D9-415A-86F7-B2FCA54B5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DCC5-E245-4CB1-A7FA-F40DDAE75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D3A1-561F-45E9-B326-D0AF276032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9283-BCAE-409C-A57C-7F565E6D68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7E12-0BDA-441C-A2D4-91DA223CC6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49B74592-445F-4BC2-822E-48B9ACCC3F8E}" type="datetime1">
              <a:rPr lang="en-CY"/>
              <a:pPr lvl="0"/>
              <a:t>12/7/23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C89B-6D08-4B8D-B59C-341A8F6EEC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11E9-4CF5-4A56-9EE6-1849BFC0D3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F481C3A5-43C6-4F82-9BF3-A8FCA4FFE2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00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8048-A489-489C-91D3-0536CEB5C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A0163-52A1-4AF4-9A25-06F50BFC63E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CY" sz="3200"/>
            </a:lvl1pPr>
          </a:lstStyle>
          <a:p>
            <a:pPr lvl="0"/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540B-F2BF-4204-BCB1-3FE4037244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8A40-95E4-459A-8D53-69E94BBA48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91336602-4BE1-4C38-B20D-71024CE5DD30}" type="datetime1">
              <a:rPr lang="en-CY"/>
              <a:pPr lvl="0"/>
              <a:t>12/7/23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9F73-494A-4F23-AADB-55027D95B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3EC7-B6DF-4405-AB64-9855720609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D385BED-EE44-4864-8C2F-F934E9A587E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8237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93454-49B3-42F5-8374-7A8152663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19788"/>
            <a:ext cx="10668003" cy="51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874C60-DCA2-4055-B95A-3A747532E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9256B0-9BDE-41F5-A054-5FE93EAA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28" y="3843919"/>
            <a:ext cx="10423618" cy="1360115"/>
          </a:xfrm>
        </p:spPr>
        <p:txBody>
          <a:bodyPr/>
          <a:lstStyle/>
          <a:p>
            <a:r>
              <a:rPr lang="it-IT" dirty="0"/>
              <a:t>Asmita, Rocco, Samuele</a:t>
            </a:r>
            <a:endParaRPr lang="el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6B5C-27E5-4CE8-A4F3-63EDB1525883}"/>
              </a:ext>
            </a:extLst>
          </p:cNvPr>
          <p:cNvSpPr/>
          <p:nvPr/>
        </p:nvSpPr>
        <p:spPr>
          <a:xfrm>
            <a:off x="2055043" y="6465612"/>
            <a:ext cx="10254944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AQTIVATE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project receives funding from the European Union’s HORIZON MSCA Doctoral Networks programme, under Grant Agreement No. 101072344. </a:t>
            </a:r>
            <a:endParaRPr lang="el-CY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904B4F-C943-400B-A637-46A32DCE1068}"/>
              </a:ext>
            </a:extLst>
          </p:cNvPr>
          <p:cNvSpPr txBox="1">
            <a:spLocks/>
          </p:cNvSpPr>
          <p:nvPr/>
        </p:nvSpPr>
        <p:spPr>
          <a:xfrm>
            <a:off x="923827" y="1566451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“Project 6 – Scrum 3”</a:t>
            </a:r>
          </a:p>
        </p:txBody>
      </p:sp>
    </p:spTree>
    <p:extLst>
      <p:ext uri="{BB962C8B-B14F-4D97-AF65-F5344CB8AC3E}">
        <p14:creationId xmlns:p14="http://schemas.microsoft.com/office/powerpoint/2010/main" val="23482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Critical code </a:t>
            </a:r>
            <a:r>
              <a:rPr lang="it-IT" dirty="0" err="1"/>
              <a:t>regions</a:t>
            </a:r>
            <a:r>
              <a:rPr lang="it-IT" dirty="0"/>
              <a:t> &amp; scaling with </a:t>
            </a:r>
            <a:r>
              <a:rPr lang="it-IT" dirty="0" err="1"/>
              <a:t>parameters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80F34-22CE-475D-8B4D-11D39F69F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u="sng" dirty="0"/>
                  <a:t>Wolff </a:t>
                </a:r>
                <a:r>
                  <a:rPr lang="it-IT" u="sng" dirty="0" err="1"/>
                  <a:t>move</a:t>
                </a:r>
                <a:r>
                  <a:rPr lang="it-IT" dirty="0"/>
                  <a:t>: </a:t>
                </a:r>
                <a:r>
                  <a:rPr lang="it-IT" dirty="0" err="1"/>
                  <a:t>within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, </a:t>
                </a:r>
                <a:r>
                  <a:rPr lang="it-IT" dirty="0" err="1"/>
                  <a:t>what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take the </a:t>
                </a:r>
                <a:r>
                  <a:rPr lang="it-IT" dirty="0" err="1"/>
                  <a:t>most</a:t>
                </a:r>
                <a:r>
                  <a:rPr lang="it-IT" dirty="0"/>
                  <a:t> time?</a:t>
                </a:r>
              </a:p>
              <a:p>
                <a:pPr lvl="1"/>
                <a:r>
                  <a:rPr lang="it-IT" dirty="0"/>
                  <a:t>Does </a:t>
                </a:r>
                <a:r>
                  <a:rPr lang="it-IT" i="1" dirty="0"/>
                  <a:t>building</a:t>
                </a:r>
                <a:r>
                  <a:rPr lang="it-IT" dirty="0"/>
                  <a:t> the cluster take more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:r>
                  <a:rPr lang="it-IT" i="1" dirty="0" err="1"/>
                  <a:t>flipping</a:t>
                </a:r>
                <a:r>
                  <a:rPr lang="it-IT" dirty="0"/>
                  <a:t> the cluster?</a:t>
                </a:r>
              </a:p>
              <a:p>
                <a:pPr lvl="2"/>
                <a:r>
                  <a:rPr lang="it-IT" dirty="0" err="1"/>
                  <a:t>Intuitively</a:t>
                </a:r>
                <a:r>
                  <a:rPr lang="it-IT" dirty="0"/>
                  <a:t>: building (</a:t>
                </a:r>
                <a:r>
                  <a:rPr lang="it-IT" dirty="0" err="1"/>
                  <a:t>many</a:t>
                </a:r>
                <a:r>
                  <a:rPr lang="it-IT" dirty="0"/>
                  <a:t> </a:t>
                </a:r>
                <a:r>
                  <a:rPr lang="it-IT" dirty="0" err="1"/>
                  <a:t>logical</a:t>
                </a:r>
                <a:r>
                  <a:rPr lang="it-IT" dirty="0"/>
                  <a:t> </a:t>
                </a:r>
                <a:r>
                  <a:rPr lang="it-IT" dirty="0" err="1"/>
                  <a:t>conditions</a:t>
                </a:r>
                <a:r>
                  <a:rPr lang="it-IT" dirty="0"/>
                  <a:t>) &gt; </a:t>
                </a:r>
                <a:r>
                  <a:rPr lang="it-IT" dirty="0" err="1"/>
                  <a:t>flipping</a:t>
                </a:r>
                <a:r>
                  <a:rPr lang="it-IT" dirty="0"/>
                  <a:t> (just </a:t>
                </a:r>
                <a:r>
                  <a:rPr lang="it-IT" dirty="0" err="1"/>
                  <a:t>vector</a:t>
                </a:r>
                <a:r>
                  <a:rPr lang="it-IT" dirty="0"/>
                  <a:t> </a:t>
                </a:r>
                <a:r>
                  <a:rPr lang="it-IT" dirty="0" err="1"/>
                  <a:t>addition</a:t>
                </a:r>
                <a:r>
                  <a:rPr lang="it-IT" dirty="0"/>
                  <a:t>)</a:t>
                </a:r>
              </a:p>
              <a:p>
                <a:pPr lvl="2"/>
                <a:r>
                  <a:rPr lang="it-IT" dirty="0"/>
                  <a:t>Checks? </a:t>
                </a:r>
                <a:r>
                  <a:rPr lang="it-IT" dirty="0" err="1"/>
                  <a:t>Presence</a:t>
                </a:r>
                <a:r>
                  <a:rPr lang="it-IT" dirty="0"/>
                  <a:t> of </a:t>
                </a:r>
                <a:r>
                  <a:rPr lang="it-IT" dirty="0" err="1"/>
                  <a:t>current</a:t>
                </a:r>
                <a:r>
                  <a:rPr lang="it-IT" dirty="0"/>
                  <a:t> site</a:t>
                </a:r>
              </a:p>
              <a:p>
                <a:pPr lvl="2"/>
                <a:r>
                  <a:rPr lang="it-IT" dirty="0"/>
                  <a:t>Memory </a:t>
                </a:r>
                <a:r>
                  <a:rPr lang="it-IT" dirty="0" err="1"/>
                  <a:t>allocation</a:t>
                </a:r>
                <a:r>
                  <a:rPr lang="it-IT" dirty="0"/>
                  <a:t>? </a:t>
                </a:r>
                <a:r>
                  <a:rPr lang="it-IT" dirty="0" err="1"/>
                  <a:t>Add</a:t>
                </a:r>
                <a:r>
                  <a:rPr lang="it-IT" dirty="0"/>
                  <a:t> site to the cluster</a:t>
                </a:r>
              </a:p>
              <a:p>
                <a:pPr marL="457200" lvl="1" indent="0">
                  <a:buNone/>
                </a:pPr>
                <a:endParaRPr lang="it-IT" dirty="0"/>
              </a:p>
              <a:p>
                <a:r>
                  <a:rPr lang="it-IT" u="sng" dirty="0"/>
                  <a:t>Scaling with input </a:t>
                </a:r>
                <a:r>
                  <a:rPr lang="it-IT" u="sng" dirty="0" err="1"/>
                  <a:t>parameters</a:t>
                </a:r>
                <a:r>
                  <a:rPr lang="it-IT" dirty="0"/>
                  <a:t>: </a:t>
                </a:r>
                <a:r>
                  <a:rPr lang="it-IT" dirty="0" err="1"/>
                  <a:t>physical</a:t>
                </a:r>
                <a:r>
                  <a:rPr lang="it-IT" dirty="0"/>
                  <a:t> </a:t>
                </a:r>
                <a:r>
                  <a:rPr lang="it-IT" dirty="0" err="1"/>
                  <a:t>considerations</a:t>
                </a:r>
                <a:endParaRPr lang="it-IT" dirty="0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low (high) </a:t>
                </a:r>
                <a:r>
                  <a:rPr lang="it-IT" dirty="0" err="1"/>
                  <a:t>means</a:t>
                </a:r>
                <a:r>
                  <a:rPr lang="it-IT" dirty="0"/>
                  <a:t> </a:t>
                </a:r>
                <a:r>
                  <a:rPr lang="it-IT" dirty="0" err="1"/>
                  <a:t>bigger</a:t>
                </a:r>
                <a:r>
                  <a:rPr lang="it-IT" dirty="0"/>
                  <a:t> (</a:t>
                </a:r>
                <a:r>
                  <a:rPr lang="it-IT" dirty="0" err="1"/>
                  <a:t>smaller</a:t>
                </a:r>
                <a:r>
                  <a:rPr lang="it-IT" dirty="0"/>
                  <a:t>) clusters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Wolff </a:t>
                </a:r>
                <a:r>
                  <a:rPr lang="it-IT" dirty="0" err="1"/>
                  <a:t>move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slower</a:t>
                </a:r>
                <a:r>
                  <a:rPr lang="it-IT" dirty="0"/>
                  <a:t> (</a:t>
                </a:r>
                <a:r>
                  <a:rPr lang="it-IT" dirty="0" err="1"/>
                  <a:t>quicker</a:t>
                </a:r>
                <a:r>
                  <a:rPr lang="it-IT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how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the Wolff </a:t>
                </a:r>
                <a:r>
                  <a:rPr lang="it-IT" dirty="0" err="1"/>
                  <a:t>move</a:t>
                </a:r>
                <a:r>
                  <a:rPr lang="it-IT" dirty="0"/>
                  <a:t> cost scale with size?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𝑠𝑘𝑖𝑝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change</a:t>
                </a:r>
                <a:r>
                  <a:rPr lang="it-IT" dirty="0"/>
                  <a:t> #of times the Wolff </a:t>
                </a:r>
                <a:r>
                  <a:rPr lang="it-IT" dirty="0" err="1"/>
                  <a:t>move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called</a:t>
                </a:r>
                <a:endParaRPr lang="it-IT" dirty="0"/>
              </a:p>
              <a:p>
                <a:pPr lvl="1"/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80F34-22CE-475D-8B4D-11D39F69F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 t="-203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1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Empirical</a:t>
            </a:r>
            <a:r>
              <a:rPr lang="it-IT" dirty="0"/>
              <a:t> </a:t>
            </a:r>
            <a:r>
              <a:rPr lang="it-IT" dirty="0" err="1"/>
              <a:t>evidence</a:t>
            </a:r>
            <a:r>
              <a:rPr lang="it-IT" dirty="0"/>
              <a:t> &amp; </a:t>
            </a:r>
            <a:r>
              <a:rPr lang="it-IT" dirty="0" err="1"/>
              <a:t>Bottlenecks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80F34-22CE-475D-8B4D-11D39F69F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u="sng" dirty="0"/>
                  <a:t>Evidence</a:t>
                </a:r>
              </a:p>
              <a:p>
                <a:pPr lvl="1"/>
                <a:r>
                  <a:rPr lang="it-IT" dirty="0" err="1"/>
                  <a:t>Measure</a:t>
                </a:r>
                <a:r>
                  <a:rPr lang="it-IT" dirty="0"/>
                  <a:t> </a:t>
                </a:r>
                <a:r>
                  <a:rPr lang="it-IT" dirty="0" err="1"/>
                  <a:t>execution</a:t>
                </a:r>
                <a:r>
                  <a:rPr lang="it-IT" dirty="0"/>
                  <a:t> time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it-IT" dirty="0"/>
              </a:p>
              <a:p>
                <a:pPr lvl="1"/>
                <a:r>
                  <a:rPr lang="it-IT" dirty="0"/>
                  <a:t>Plot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vs temperature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to validate </a:t>
                </a:r>
                <a:r>
                  <a:rPr lang="it-IT" dirty="0" err="1"/>
                  <a:t>our</a:t>
                </a:r>
                <a:r>
                  <a:rPr lang="it-IT" dirty="0"/>
                  <a:t> </a:t>
                </a:r>
                <a:r>
                  <a:rPr lang="it-IT" dirty="0" err="1"/>
                  <a:t>physical</a:t>
                </a:r>
                <a:r>
                  <a:rPr lang="it-IT" dirty="0"/>
                  <a:t> </a:t>
                </a:r>
                <a:r>
                  <a:rPr lang="it-IT" dirty="0" err="1"/>
                  <a:t>considerations</a:t>
                </a:r>
                <a:endParaRPr lang="it-IT" dirty="0"/>
              </a:p>
              <a:p>
                <a:pPr lvl="2"/>
                <a:r>
                  <a:rPr lang="it-IT" dirty="0"/>
                  <a:t>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=0.5, 0.89, 2.0</m:t>
                    </m:r>
                  </m:oMath>
                </a14:m>
                <a:endParaRPr lang="it-IT" dirty="0"/>
              </a:p>
              <a:p>
                <a:pPr lvl="1"/>
                <a:r>
                  <a:rPr lang="it-IT" dirty="0"/>
                  <a:t>One job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on DARDEL, </a:t>
                </a:r>
                <a:r>
                  <a:rPr lang="it-IT" i="1" dirty="0" err="1"/>
                  <a:t>likwid_perfctr</a:t>
                </a:r>
                <a:r>
                  <a:rPr lang="it-IT" i="1" dirty="0"/>
                  <a:t> </a:t>
                </a:r>
                <a:r>
                  <a:rPr lang="it-IT" dirty="0"/>
                  <a:t>to </a:t>
                </a:r>
                <a:r>
                  <a:rPr lang="it-IT" dirty="0" err="1"/>
                  <a:t>measure</a:t>
                </a:r>
                <a:r>
                  <a:rPr lang="it-IT" dirty="0"/>
                  <a:t> </a:t>
                </a:r>
                <a:r>
                  <a:rPr lang="it-IT" dirty="0" err="1"/>
                  <a:t>execution</a:t>
                </a:r>
                <a:r>
                  <a:rPr lang="it-IT" dirty="0"/>
                  <a:t>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=8,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𝑖𝑡𝑒𝑟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𝑘𝑖𝑝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it-IT" dirty="0"/>
              </a:p>
              <a:p>
                <a:pPr lvl="1"/>
                <a:endParaRPr lang="it-IT" dirty="0"/>
              </a:p>
              <a:p>
                <a:pPr lvl="1"/>
                <a:endParaRPr lang="it-IT" dirty="0"/>
              </a:p>
              <a:p>
                <a:pPr lvl="1"/>
                <a:endParaRPr lang="it-IT" dirty="0"/>
              </a:p>
              <a:p>
                <a:pPr lvl="1"/>
                <a:endParaRPr lang="it-IT" dirty="0"/>
              </a:p>
              <a:p>
                <a:r>
                  <a:rPr lang="it-IT" u="sng" dirty="0" err="1"/>
                  <a:t>Bottlenecks</a:t>
                </a:r>
                <a:endParaRPr lang="it-IT" u="sng" dirty="0"/>
              </a:p>
              <a:p>
                <a:pPr lvl="1"/>
                <a:r>
                  <a:rPr lang="it-IT" dirty="0" err="1"/>
                  <a:t>Bandwidth</a:t>
                </a:r>
                <a:r>
                  <a:rPr lang="it-IT" dirty="0"/>
                  <a:t>: no </a:t>
                </a:r>
                <a:r>
                  <a:rPr lang="it-IT" dirty="0" err="1"/>
                  <a:t>expensive</a:t>
                </a:r>
                <a:r>
                  <a:rPr lang="it-IT" dirty="0"/>
                  <a:t> </a:t>
                </a:r>
                <a:r>
                  <a:rPr lang="it-IT" dirty="0" err="1"/>
                  <a:t>calculations</a:t>
                </a:r>
                <a:r>
                  <a:rPr lang="it-IT" dirty="0"/>
                  <a:t> in the Wolff </a:t>
                </a:r>
                <a:r>
                  <a:rPr lang="it-IT" dirty="0" err="1"/>
                  <a:t>algorithm</a:t>
                </a:r>
                <a:endParaRPr lang="it-IT" dirty="0"/>
              </a:p>
              <a:p>
                <a:pPr lvl="1"/>
                <a:endParaRPr lang="it-IT" u="sng" dirty="0"/>
              </a:p>
              <a:p>
                <a:pPr lvl="1"/>
                <a:endParaRPr lang="it-IT" dirty="0"/>
              </a:p>
              <a:p>
                <a:pPr lvl="1"/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80F34-22CE-475D-8B4D-11D39F69F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 t="-203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E0FB7F-3CEB-A852-E620-54DFD93591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479280"/>
                  </p:ext>
                </p:extLst>
              </p:nvPr>
            </p:nvGraphicFramePr>
            <p:xfrm>
              <a:off x="1682750" y="3656498"/>
              <a:ext cx="8788400" cy="1087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7100">
                      <a:extLst>
                        <a:ext uri="{9D8B030D-6E8A-4147-A177-3AD203B41FA5}">
                          <a16:colId xmlns:a16="http://schemas.microsoft.com/office/drawing/2014/main" val="3868228747"/>
                        </a:ext>
                      </a:extLst>
                    </a:gridCol>
                    <a:gridCol w="2197100">
                      <a:extLst>
                        <a:ext uri="{9D8B030D-6E8A-4147-A177-3AD203B41FA5}">
                          <a16:colId xmlns:a16="http://schemas.microsoft.com/office/drawing/2014/main" val="3433572738"/>
                        </a:ext>
                      </a:extLst>
                    </a:gridCol>
                    <a:gridCol w="2197100">
                      <a:extLst>
                        <a:ext uri="{9D8B030D-6E8A-4147-A177-3AD203B41FA5}">
                          <a16:colId xmlns:a16="http://schemas.microsoft.com/office/drawing/2014/main" val="57291831"/>
                        </a:ext>
                      </a:extLst>
                    </a:gridCol>
                    <a:gridCol w="2197100">
                      <a:extLst>
                        <a:ext uri="{9D8B030D-6E8A-4147-A177-3AD203B41FA5}">
                          <a16:colId xmlns:a16="http://schemas.microsoft.com/office/drawing/2014/main" val="1699497191"/>
                        </a:ext>
                      </a:extLst>
                    </a:gridCol>
                  </a:tblGrid>
                  <a:tr h="543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0.5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T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it-IT" sz="2400" b="1" i="1" dirty="0" smtClean="0">
                                      <a:latin typeface="Cambria Math" panose="02040503050406030204" pitchFamily="18" charset="0"/>
                                    </a:rPr>
                                    <m:t>𝑶𝑹𝑫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T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0.89 (</a:t>
                          </a:r>
                          <a14:m>
                            <m:oMath xmlns:m="http://schemas.openxmlformats.org/officeDocument/2006/math">
                              <m:r>
                                <a:rPr lang="en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</m:oMath>
                          </a14:m>
                          <a:r>
                            <a:rPr lang="en-IT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T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it-IT" sz="2400" b="1" i="1" dirty="0" smtClean="0">
                                      <a:latin typeface="Cambria Math" panose="02040503050406030204" pitchFamily="18" charset="0"/>
                                    </a:rPr>
                                    <m:t>𝑩𝑲𝑻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T" sz="2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2.0</a:t>
                          </a:r>
                          <a:r>
                            <a:rPr lang="en-IT" sz="2400" baseline="0" dirty="0"/>
                            <a:t> </a:t>
                          </a:r>
                          <a:r>
                            <a:rPr lang="en-IT" sz="2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T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it-IT" sz="2400" b="1" i="1" dirty="0" smtClean="0">
                                      <a:latin typeface="Cambria Math" panose="02040503050406030204" pitchFamily="18" charset="0"/>
                                    </a:rPr>
                                    <m:t>𝑫𝑰𝑺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T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92908"/>
                      </a:ext>
                    </a:extLst>
                  </a:tr>
                  <a:tr h="5438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IT" sz="2400" dirty="0"/>
                            <a:t>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66.13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64.14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12.81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9366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E0FB7F-3CEB-A852-E620-54DFD93591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479280"/>
                  </p:ext>
                </p:extLst>
              </p:nvPr>
            </p:nvGraphicFramePr>
            <p:xfrm>
              <a:off x="1682750" y="3656498"/>
              <a:ext cx="8788400" cy="1087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7100">
                      <a:extLst>
                        <a:ext uri="{9D8B030D-6E8A-4147-A177-3AD203B41FA5}">
                          <a16:colId xmlns:a16="http://schemas.microsoft.com/office/drawing/2014/main" val="3868228747"/>
                        </a:ext>
                      </a:extLst>
                    </a:gridCol>
                    <a:gridCol w="2197100">
                      <a:extLst>
                        <a:ext uri="{9D8B030D-6E8A-4147-A177-3AD203B41FA5}">
                          <a16:colId xmlns:a16="http://schemas.microsoft.com/office/drawing/2014/main" val="3433572738"/>
                        </a:ext>
                      </a:extLst>
                    </a:gridCol>
                    <a:gridCol w="2197100">
                      <a:extLst>
                        <a:ext uri="{9D8B030D-6E8A-4147-A177-3AD203B41FA5}">
                          <a16:colId xmlns:a16="http://schemas.microsoft.com/office/drawing/2014/main" val="57291831"/>
                        </a:ext>
                      </a:extLst>
                    </a:gridCol>
                    <a:gridCol w="2197100">
                      <a:extLst>
                        <a:ext uri="{9D8B030D-6E8A-4147-A177-3AD203B41FA5}">
                          <a16:colId xmlns:a16="http://schemas.microsoft.com/office/drawing/2014/main" val="1699497191"/>
                        </a:ext>
                      </a:extLst>
                    </a:gridCol>
                  </a:tblGrid>
                  <a:tr h="5438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Temperature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3"/>
                          <a:stretch>
                            <a:fillRect l="-99425" t="-6818" r="-200000" b="-1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3"/>
                          <a:stretch>
                            <a:fillRect l="-200578" t="-6818" r="-101156" b="-1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3"/>
                          <a:stretch>
                            <a:fillRect l="-300578" t="-6818" r="-1156" b="-1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92908"/>
                      </a:ext>
                    </a:extLst>
                  </a:tr>
                  <a:tr h="543878"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3"/>
                          <a:stretch>
                            <a:fillRect t="-109302" r="-301734" b="-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66.13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64.14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T" sz="2400" dirty="0"/>
                            <a:t>12.81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936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457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2A847-3156-40D6-A84F-5455D9ED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pPr algn="ctr"/>
            <a:r>
              <a:rPr lang="en-GB">
                <a:latin typeface="Calibri"/>
                <a:cs typeface="Calibri"/>
              </a:rPr>
              <a:t>Thank you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6594-3B97-4311-A1BC-CA266ABBC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0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2A847-3156-40D6-A84F-5455D9ED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pPr algn="ctr"/>
            <a:r>
              <a:rPr lang="en-GB" dirty="0">
                <a:latin typeface="Calibri"/>
                <a:cs typeface="Calibri"/>
              </a:rPr>
              <a:t>Thank you for Scrum #2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6594-3B97-4311-A1BC-CA266ABBC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8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obank.cy">
      <a:dk1>
        <a:srgbClr val="000000"/>
      </a:dk1>
      <a:lt1>
        <a:sysClr val="window" lastClr="FFFFFF"/>
      </a:lt1>
      <a:dk2>
        <a:srgbClr val="7A4800"/>
      </a:dk2>
      <a:lt2>
        <a:srgbClr val="FFE9C9"/>
      </a:lt2>
      <a:accent1>
        <a:srgbClr val="F49100"/>
      </a:accent1>
      <a:accent2>
        <a:srgbClr val="FFE9C9"/>
      </a:accent2>
      <a:accent3>
        <a:srgbClr val="C8DA91"/>
      </a:accent3>
      <a:accent4>
        <a:srgbClr val="7E9532"/>
      </a:accent4>
      <a:accent5>
        <a:srgbClr val="546321"/>
      </a:accent5>
      <a:accent6>
        <a:srgbClr val="A5C249"/>
      </a:accent6>
      <a:hlink>
        <a:srgbClr val="F49100"/>
      </a:hlink>
      <a:folHlink>
        <a:srgbClr val="92D05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200" b="1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9ecdfe2-6d9a-477f-8189-4993f6be7442">
      <UserInfo>
        <DisplayName>jens.habermann@bbmri-eric.eu</DisplayName>
        <AccountId>272</AccountId>
        <AccountType/>
      </UserInfo>
      <UserInfo>
        <DisplayName>penelope.kungl@medunigraz.at</DisplayName>
        <AccountId>222</AccountId>
        <AccountType/>
      </UserInfo>
      <UserInfo>
        <DisplayName>kurt.zatloukal@medunigraz.at</DisplayName>
        <AccountId>110</AccountId>
        <AccountType/>
      </UserInfo>
      <UserInfo>
        <DisplayName>Michaela Th. Mayrhofer</DisplayName>
        <AccountId>57</AccountId>
        <AccountType/>
      </UserInfo>
      <UserInfo>
        <DisplayName>Melinda Kuthy</DisplayName>
        <AccountId>50</AccountId>
        <AccountType/>
      </UserInfo>
      <UserInfo>
        <DisplayName>Alexandros Michaelides</DisplayName>
        <AccountId>51</AccountId>
        <AccountType/>
      </UserInfo>
      <UserInfo>
        <DisplayName>Stella Antoniou</DisplayName>
        <AccountId>20</AccountId>
        <AccountType/>
      </UserInfo>
      <UserInfo>
        <DisplayName>Constantinos Deltas</DisplayName>
        <AccountId>22</AccountId>
        <AccountType/>
      </UserInfo>
      <UserInfo>
        <DisplayName>Christos Schizas</DisplayName>
        <AccountId>26</AccountId>
        <AccountType/>
      </UserInfo>
      <UserInfo>
        <DisplayName>Georgios Andriotis</DisplayName>
        <AccountId>54</AccountId>
        <AccountType/>
      </UserInfo>
      <UserInfo>
        <DisplayName>Joanna Vella</DisplayName>
        <AccountId>17</AccountId>
        <AccountType/>
      </UserInfo>
      <UserInfo>
        <DisplayName>Neophytos Stylianou</DisplayName>
        <AccountId>321</AccountId>
        <AccountType/>
      </UserInfo>
      <UserInfo>
        <DisplayName>barbora.halmova@bbmri-eric.eu</DisplayName>
        <AccountId>389</AccountId>
        <AccountType/>
      </UserInfo>
      <UserInfo>
        <DisplayName>Daniela Krasser</DisplayName>
        <AccountId>16</AccountId>
        <AccountType/>
      </UserInfo>
      <UserInfo>
        <DisplayName>Joanna Pucher</DisplayName>
        <AccountId>675</AccountId>
        <AccountType/>
      </UserInfo>
      <UserInfo>
        <DisplayName>Athos Antoniades</DisplayName>
        <AccountId>27</AccountId>
        <AccountType/>
      </UserInfo>
      <UserInfo>
        <DisplayName>Konstantinos Alexandropoulos</DisplayName>
        <AccountId>591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CDD4D6CD5C34F90BD661EF9D054FB" ma:contentTypeVersion="12" ma:contentTypeDescription="Create a new document." ma:contentTypeScope="" ma:versionID="ab26c069b20ba5b25d45ddcb9a78cdf7">
  <xsd:schema xmlns:xsd="http://www.w3.org/2001/XMLSchema" xmlns:xs="http://www.w3.org/2001/XMLSchema" xmlns:p="http://schemas.microsoft.com/office/2006/metadata/properties" xmlns:ns2="29ecdfe2-6d9a-477f-8189-4993f6be7442" xmlns:ns3="8f98cbb5-b236-46eb-a654-ec551ee227a1" targetNamespace="http://schemas.microsoft.com/office/2006/metadata/properties" ma:root="true" ma:fieldsID="7cf97270c075613529bf83fb737e41fa" ns2:_="" ns3:_="">
    <xsd:import namespace="29ecdfe2-6d9a-477f-8189-4993f6be7442"/>
    <xsd:import namespace="8f98cbb5-b236-46eb-a654-ec551ee22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cdfe2-6d9a-477f-8189-4993f6be74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8cbb5-b236-46eb-a654-ec551ee22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ABF78-BAE7-4756-8564-28B3DA1B4744}">
  <ds:schemaRefs>
    <ds:schemaRef ds:uri="http://www.w3.org/XML/1998/namespace"/>
    <ds:schemaRef ds:uri="8f98cbb5-b236-46eb-a654-ec551ee227a1"/>
    <ds:schemaRef ds:uri="29ecdfe2-6d9a-477f-8189-4993f6be7442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52126225-BB71-4F6D-984D-16EC44575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8840F-66EB-46D9-977B-A14B98F6FB43}">
  <ds:schemaRefs>
    <ds:schemaRef ds:uri="29ecdfe2-6d9a-477f-8189-4993f6be7442"/>
    <ds:schemaRef ds:uri="8f98cbb5-b236-46eb-a654-ec551ee227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259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Palatino Linotype</vt:lpstr>
      <vt:lpstr>Office Theme</vt:lpstr>
      <vt:lpstr> </vt:lpstr>
      <vt:lpstr>Critical code regions &amp; scaling with parameters</vt:lpstr>
      <vt:lpstr>Empirical evidence &amp; Bottlenecks</vt:lpstr>
      <vt:lpstr>Thank you</vt:lpstr>
      <vt:lpstr>Thank you for Scrum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Andriotis</dc:creator>
  <cp:lastModifiedBy>PEDRIELLI SAMUELE [SM2300580]</cp:lastModifiedBy>
  <cp:revision>26</cp:revision>
  <dcterms:created xsi:type="dcterms:W3CDTF">2020-12-21T09:23:49Z</dcterms:created>
  <dcterms:modified xsi:type="dcterms:W3CDTF">2023-12-07T16:25:53Z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0x01010091BCDD4D6CD5C34F90BD661EF9D054FB</vt:lpwstr>
  </property>
</Properties>
</file>