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60" r:id="rId5"/>
    <p:sldId id="274" r:id="rId6"/>
    <p:sldId id="275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100"/>
    <a:srgbClr val="849304"/>
    <a:srgbClr val="9DC9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25"/>
  </p:normalViewPr>
  <p:slideViewPr>
    <p:cSldViewPr snapToGrid="0">
      <p:cViewPr varScale="1">
        <p:scale>
          <a:sx n="110" d="100"/>
          <a:sy n="110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58A9E-B8CB-436B-8960-CB21700CBC29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84CA8-6833-4BE7-8C45-B0CF16439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87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5861C17-22AD-46B2-B862-229C7E4295BD}"/>
              </a:ext>
            </a:extLst>
          </p:cNvPr>
          <p:cNvSpPr/>
          <p:nvPr userDrawn="1"/>
        </p:nvSpPr>
        <p:spPr>
          <a:xfrm>
            <a:off x="12512" y="6278252"/>
            <a:ext cx="12198342" cy="5797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1000">
                <a:srgbClr val="FF0000"/>
              </a:gs>
              <a:gs pos="84000">
                <a:srgbClr val="9DC974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B53B2-5D4D-4864-B587-FC18CAF93BD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23827" y="1734520"/>
            <a:ext cx="10423619" cy="2207938"/>
          </a:xfrm>
          <a:prstGeom prst="rect">
            <a:avLst/>
          </a:prstGeo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151C2-6DFC-4F16-8C23-F0AAC4E900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23827" y="3960379"/>
            <a:ext cx="10423618" cy="1360115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CY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03084C-DA5D-4520-88EB-1F6533FA04BD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49" y="5678579"/>
            <a:ext cx="1875874" cy="453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55F2AC-120E-4967-AF07-0831757F2F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289" y="5552451"/>
            <a:ext cx="2348948" cy="5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8099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50CEE-AE07-4F20-B984-A902B90C06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A6F84-6F14-4339-A5BC-81C17196E01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32CAF-437B-4C58-94BD-E935EA22549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D1A44CE9-DC52-481B-AA5C-C34280D536C1}" type="datetime1">
              <a:rPr lang="en-CY"/>
              <a:pPr lvl="0"/>
              <a:t>12/11/23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D8604-1974-42E5-B4B4-8BD660821E0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E88EC-48AE-4579-8CE6-E46D01C6F0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AA432BD9-4444-4F26-A5E3-7033D5ABD0CC}" type="slidenum"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45894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496C3-0576-4BC1-B2EB-9D9D3E294768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70380-1F93-4FB2-9F09-73534541964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9AC56-09C7-44F7-9483-D7776A0D401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2B4F82CE-1A33-4886-B73A-C1B90BBF3D47}" type="datetime1">
              <a:rPr lang="en-CY"/>
              <a:pPr lvl="0"/>
              <a:t>12/11/23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3B7B2-37A2-41AE-9131-15A1DA7EE8F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13545-423A-4382-87A2-34AC38230E4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08731608-AD9A-4E95-BD6F-90779182F6CF}" type="slidenum"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09482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B6C10-CFF1-4201-8F83-75EDFE5467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002" y="381617"/>
            <a:ext cx="11137897" cy="6381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021A1-1497-4F71-BB58-686CFBFC541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8002" y="1155700"/>
            <a:ext cx="11137897" cy="5001597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FB2C38-D362-4255-9896-98188D57B00C}"/>
              </a:ext>
            </a:extLst>
          </p:cNvPr>
          <p:cNvCxnSpPr>
            <a:cxnSpLocks/>
          </p:cNvCxnSpPr>
          <p:nvPr userDrawn="1"/>
        </p:nvCxnSpPr>
        <p:spPr>
          <a:xfrm>
            <a:off x="508002" y="1108688"/>
            <a:ext cx="5473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ECC1E9-ADB7-489F-9DE7-068810FC40C9}"/>
              </a:ext>
            </a:extLst>
          </p:cNvPr>
          <p:cNvSpPr/>
          <p:nvPr userDrawn="1"/>
        </p:nvSpPr>
        <p:spPr>
          <a:xfrm>
            <a:off x="12512" y="6278252"/>
            <a:ext cx="12198342" cy="5797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1000">
                <a:srgbClr val="FF0000"/>
              </a:gs>
              <a:gs pos="84000">
                <a:srgbClr val="9DC974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83C54-A3CA-4A91-BF2A-2E69B7A0AA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" y="6204308"/>
            <a:ext cx="2348948" cy="5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7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413E-AD6B-4663-A9B2-C04B0B4445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6"/>
            <a:ext cx="10515600" cy="1867059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3A0F7-84E0-4101-9356-F8B970994A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4553" y="3668721"/>
            <a:ext cx="10502894" cy="1367217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784301-43A7-4D70-8840-DDD340350189}"/>
              </a:ext>
            </a:extLst>
          </p:cNvPr>
          <p:cNvSpPr/>
          <p:nvPr userDrawn="1"/>
        </p:nvSpPr>
        <p:spPr>
          <a:xfrm>
            <a:off x="12512" y="6278252"/>
            <a:ext cx="12198342" cy="5797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1000">
                <a:srgbClr val="FF0000"/>
              </a:gs>
              <a:gs pos="84000">
                <a:srgbClr val="9DC974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805E56-B292-4866-A43C-939B8A8A64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" y="6204308"/>
            <a:ext cx="2348948" cy="5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9BDAF-EA59-49AD-8905-62EDB2870D9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8002" y="1197589"/>
            <a:ext cx="5549899" cy="497937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D1724-BD38-43FE-9215-09379F04389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096000" y="1197589"/>
            <a:ext cx="5549899" cy="500001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24A4997-918D-4971-8973-58095A6D05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002" y="381617"/>
            <a:ext cx="11137897" cy="6381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F5E6A7-1BDF-471D-A12A-B4944FB37B52}"/>
              </a:ext>
            </a:extLst>
          </p:cNvPr>
          <p:cNvCxnSpPr>
            <a:cxnSpLocks/>
          </p:cNvCxnSpPr>
          <p:nvPr userDrawn="1"/>
        </p:nvCxnSpPr>
        <p:spPr>
          <a:xfrm>
            <a:off x="508002" y="1108688"/>
            <a:ext cx="5473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D6EC8BC-10A2-404D-907D-F5CBBE864277}"/>
              </a:ext>
            </a:extLst>
          </p:cNvPr>
          <p:cNvSpPr/>
          <p:nvPr userDrawn="1"/>
        </p:nvSpPr>
        <p:spPr>
          <a:xfrm>
            <a:off x="12512" y="6278252"/>
            <a:ext cx="12198342" cy="5797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1000">
                <a:srgbClr val="FF0000"/>
              </a:gs>
              <a:gs pos="84000">
                <a:srgbClr val="9DC974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4D9B6A-21FA-436F-973F-9D3DFE315B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" y="6204308"/>
            <a:ext cx="2348948" cy="5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6EF9D-476F-43CF-8847-F6709077FA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8001" y="1219200"/>
            <a:ext cx="5448299" cy="128587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F3214-FB8A-4BA1-9AF1-27C732F546E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002" y="2603500"/>
            <a:ext cx="5448298" cy="358615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2B992-8BC9-4914-8820-9DD3141CA4C4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956300" y="1219200"/>
            <a:ext cx="5689598" cy="128587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466EA-2642-4E22-88B2-160C631FDD0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956300" y="2603500"/>
            <a:ext cx="5689598" cy="358615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247751A-A7FC-4D79-94DF-18FE8E8198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002" y="381617"/>
            <a:ext cx="11137897" cy="6381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54B3A1-3724-4080-B798-0A35E20489CE}"/>
              </a:ext>
            </a:extLst>
          </p:cNvPr>
          <p:cNvCxnSpPr>
            <a:cxnSpLocks/>
          </p:cNvCxnSpPr>
          <p:nvPr userDrawn="1"/>
        </p:nvCxnSpPr>
        <p:spPr>
          <a:xfrm>
            <a:off x="508002" y="1108688"/>
            <a:ext cx="5473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C5A7629-C783-404A-A74A-C037D6831A9D}"/>
              </a:ext>
            </a:extLst>
          </p:cNvPr>
          <p:cNvSpPr/>
          <p:nvPr userDrawn="1"/>
        </p:nvSpPr>
        <p:spPr>
          <a:xfrm>
            <a:off x="12512" y="6278252"/>
            <a:ext cx="12198342" cy="5797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1000">
                <a:srgbClr val="FF0000"/>
              </a:gs>
              <a:gs pos="84000">
                <a:srgbClr val="9DC974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EF3AFB-A65D-478C-B4A4-EAFAC3D833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" y="6204308"/>
            <a:ext cx="2348948" cy="5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31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B408EA-B47B-456B-9D2A-6E42D895C117}"/>
              </a:ext>
            </a:extLst>
          </p:cNvPr>
          <p:cNvCxnSpPr>
            <a:cxnSpLocks/>
          </p:cNvCxnSpPr>
          <p:nvPr userDrawn="1"/>
        </p:nvCxnSpPr>
        <p:spPr>
          <a:xfrm>
            <a:off x="508002" y="1108688"/>
            <a:ext cx="5473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26524DAF-2AB4-463D-BF9D-F0CB3E7EE1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002" y="390291"/>
            <a:ext cx="11137897" cy="6381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739E45-D787-43C0-884D-5EAD8E7A92AC}"/>
              </a:ext>
            </a:extLst>
          </p:cNvPr>
          <p:cNvSpPr/>
          <p:nvPr userDrawn="1"/>
        </p:nvSpPr>
        <p:spPr>
          <a:xfrm>
            <a:off x="12512" y="6278252"/>
            <a:ext cx="12198342" cy="5797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1000">
                <a:srgbClr val="FF0000"/>
              </a:gs>
              <a:gs pos="84000">
                <a:srgbClr val="9DC974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7D7398-5674-45DB-96C2-A8CBB04DFE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" y="6204308"/>
            <a:ext cx="2348948" cy="5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9864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560FCB-E56D-4869-B791-63BE10FB9E38}"/>
              </a:ext>
            </a:extLst>
          </p:cNvPr>
          <p:cNvSpPr/>
          <p:nvPr userDrawn="1"/>
        </p:nvSpPr>
        <p:spPr>
          <a:xfrm>
            <a:off x="12512" y="6278252"/>
            <a:ext cx="12198342" cy="5797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1000">
                <a:srgbClr val="FF0000"/>
              </a:gs>
              <a:gs pos="84000">
                <a:srgbClr val="9DC974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7567DE-20D9-415A-86F7-B2FCA54B56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" y="6204308"/>
            <a:ext cx="2348948" cy="5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2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DCC5-E245-4CB1-A7FA-F40DDAE754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BD3A1-561F-45E9-B326-D0AF276032D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F9283-BCAE-409C-A57C-7F565E6D682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27E12-0BDA-441C-A2D4-91DA223CC6E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49B74592-445F-4BC2-822E-48B9ACCC3F8E}" type="datetime1">
              <a:rPr lang="en-CY"/>
              <a:pPr lvl="0"/>
              <a:t>12/11/23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1C89B-6D08-4B8D-B59C-341A8F6EEC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211E9-4CF5-4A56-9EE6-1849BFC0D3E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F481C3A5-43C6-4F82-9BF3-A8FCA4FFE2CF}" type="slidenum"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6000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C8048-A489-489C-91D3-0536CEB5C2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A0163-52A1-4AF4-9A25-06F50BFC63E0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CY" sz="3200"/>
            </a:lvl1pPr>
          </a:lstStyle>
          <a:p>
            <a:pPr lvl="0"/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E540B-F2BF-4204-BCB1-3FE40372444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A8A40-95E4-459A-8D53-69E94BBA488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91336602-4BE1-4C38-B20D-71024CE5DD30}" type="datetime1">
              <a:rPr lang="en-CY"/>
              <a:pPr lvl="0"/>
              <a:t>12/11/23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79F73-494A-4F23-AADB-55027D95BE4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13EC7-B6DF-4405-AB64-98557206090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0D385BED-EE44-4864-8C2F-F934E9A587EC}" type="slidenum"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78237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93454-49B3-42F5-8374-7A8152663D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1019788"/>
            <a:ext cx="10668003" cy="5157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entury Gothic" panose="020B0502020202020204" pitchFamily="34" charset="0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entury Gothic" panose="020B0502020202020204" pitchFamily="34" charset="0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entury Gothic" panose="020B0502020202020204" pitchFamily="34" charset="0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entury Gothic" panose="020B0502020202020204" pitchFamily="34" charset="0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entury Gothic" panose="020B0502020202020204" pitchFamily="34" charset="0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entury Gothic" panose="020B0502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6874C60-DCA2-4055-B95A-3A747532EB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F9256B0-9BDE-41F5-A054-5FE93EAA9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828" y="3843919"/>
            <a:ext cx="10423618" cy="1360115"/>
          </a:xfrm>
        </p:spPr>
        <p:txBody>
          <a:bodyPr/>
          <a:lstStyle/>
          <a:p>
            <a:r>
              <a:rPr lang="it-IT" dirty="0"/>
              <a:t>Asmita, Rocco, Samuele</a:t>
            </a:r>
            <a:endParaRPr lang="el-G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8C6B5C-27E5-4CE8-A4F3-63EDB1525883}"/>
              </a:ext>
            </a:extLst>
          </p:cNvPr>
          <p:cNvSpPr/>
          <p:nvPr/>
        </p:nvSpPr>
        <p:spPr>
          <a:xfrm>
            <a:off x="2055043" y="6465612"/>
            <a:ext cx="10254944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The </a:t>
            </a:r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AQTIVATE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project receives funding from the European Union’s HORIZON MSCA Doctoral Networks programme, under Grant Agreement No. 101072344. </a:t>
            </a:r>
            <a:endParaRPr lang="el-CY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904B4F-C943-400B-A637-46A32DCE1068}"/>
              </a:ext>
            </a:extLst>
          </p:cNvPr>
          <p:cNvSpPr txBox="1">
            <a:spLocks/>
          </p:cNvSpPr>
          <p:nvPr/>
        </p:nvSpPr>
        <p:spPr>
          <a:xfrm>
            <a:off x="923827" y="1566451"/>
            <a:ext cx="10423619" cy="2207938"/>
          </a:xfrm>
          <a:prstGeom prst="rect">
            <a:avLst/>
          </a:prstGeom>
        </p:spPr>
        <p:txBody>
          <a:bodyPr anchor="b" anchorCtr="1"/>
          <a:lstStyle>
            <a:lvl1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6000" b="0" i="0" u="none" strike="noStrike" kern="1200" cap="none" spc="0" baseline="0">
                <a:solidFill>
                  <a:srgbClr val="000000"/>
                </a:solidFill>
                <a:uFillTx/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Project 6 – Scrum 4</a:t>
            </a:r>
          </a:p>
        </p:txBody>
      </p:sp>
    </p:spTree>
    <p:extLst>
      <p:ext uri="{BB962C8B-B14F-4D97-AF65-F5344CB8AC3E}">
        <p14:creationId xmlns:p14="http://schemas.microsoft.com/office/powerpoint/2010/main" val="234829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7936-B778-4E32-B5DF-1F103DD3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Application </a:t>
            </a:r>
            <a:r>
              <a:rPr lang="it-IT" dirty="0" err="1"/>
              <a:t>parallelization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80F34-22CE-475D-8B4D-11D39F69F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2" y="1155701"/>
            <a:ext cx="11344375" cy="846720"/>
          </a:xfrm>
        </p:spPr>
        <p:txBody>
          <a:bodyPr>
            <a:normAutofit/>
          </a:bodyPr>
          <a:lstStyle/>
          <a:p>
            <a:r>
              <a:rPr lang="it-IT" dirty="0"/>
              <a:t>SIMD </a:t>
            </a:r>
            <a:r>
              <a:rPr lang="it-IT" dirty="0" err="1"/>
              <a:t>parallelization</a:t>
            </a:r>
            <a:r>
              <a:rPr lang="it-IT" dirty="0"/>
              <a:t> of </a:t>
            </a:r>
            <a:r>
              <a:rPr lang="it-IT" dirty="0" err="1"/>
              <a:t>Magnetization</a:t>
            </a:r>
            <a:r>
              <a:rPr lang="it-IT" dirty="0"/>
              <a:t> with </a:t>
            </a:r>
            <a:r>
              <a:rPr lang="it-IT" dirty="0" err="1"/>
              <a:t>OpenMP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E1BB42C-83BE-35F0-F65A-FEB412E6B0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8001" y="3978555"/>
                <a:ext cx="11344375" cy="21213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anchor="t" anchorCtr="0" compatLnSpc="1">
                <a:normAutofit/>
              </a:bodyPr>
              <a:lstStyle>
                <a:lvl1pPr marL="228600" marR="0" lvl="0" indent="-228600" algn="l" defTabSz="914400" rtl="0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lang="en-US" sz="2800" b="0" i="0" u="none" strike="noStrike" kern="1200" cap="none" spc="0" baseline="0">
                    <a:solidFill>
                      <a:srgbClr val="000000"/>
                    </a:solidFill>
                    <a:uFillTx/>
                    <a:latin typeface="Century Gothic" panose="020B0502020202020204" pitchFamily="34" charset="0"/>
                  </a:defRPr>
                </a:lvl1pPr>
                <a:lvl2pPr marL="685800" marR="0" lvl="1" indent="-228600" algn="l" defTabSz="914400" rtl="0" fontAlgn="auto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lang="en-US" sz="2400" b="0" i="0" u="none" strike="noStrike" kern="1200" cap="none" spc="0" baseline="0">
                    <a:solidFill>
                      <a:srgbClr val="000000"/>
                    </a:solidFill>
                    <a:uFillTx/>
                    <a:latin typeface="Century Gothic" panose="020B0502020202020204" pitchFamily="34" charset="0"/>
                  </a:defRPr>
                </a:lvl2pPr>
                <a:lvl3pPr marL="1143000" marR="0" lvl="2" indent="-228600" algn="l" defTabSz="914400" rtl="0" fontAlgn="auto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lang="en-US" sz="2000" b="0" i="0" u="none" strike="noStrike" kern="1200" cap="none" spc="0" baseline="0">
                    <a:solidFill>
                      <a:srgbClr val="000000"/>
                    </a:solidFill>
                    <a:uFillTx/>
                    <a:latin typeface="Century Gothic" panose="020B0502020202020204" pitchFamily="34" charset="0"/>
                  </a:defRPr>
                </a:lvl3pPr>
                <a:lvl4pPr marL="1600200" marR="0" lvl="3" indent="-228600" algn="l" defTabSz="914400" rtl="0" fontAlgn="auto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entury Gothic" panose="020B0502020202020204" pitchFamily="34" charset="0"/>
                  </a:defRPr>
                </a:lvl4pPr>
                <a:lvl5pPr marL="2057400" marR="0" lvl="4" indent="-228600" algn="l" defTabSz="914400" rtl="0" fontAlgn="auto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entury Gothic" panose="020B0502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dirty="0"/>
                  <a:t>Task </a:t>
                </a:r>
                <a:r>
                  <a:rPr lang="it-IT" dirty="0" err="1"/>
                  <a:t>parallelization</a:t>
                </a:r>
                <a:r>
                  <a:rPr lang="it-IT" dirty="0"/>
                  <a:t> of </a:t>
                </a:r>
                <a:r>
                  <a:rPr lang="it-IT" dirty="0" err="1"/>
                  <a:t>different</a:t>
                </a:r>
                <a:r>
                  <a:rPr lang="it-IT" dirty="0"/>
                  <a:t> MC </a:t>
                </a:r>
                <a:r>
                  <a:rPr lang="it-IT" dirty="0" err="1"/>
                  <a:t>simulations</a:t>
                </a:r>
                <a:r>
                  <a:rPr lang="it-IT" dirty="0"/>
                  <a:t> </a:t>
                </a:r>
              </a:p>
              <a:p>
                <a:r>
                  <a:rPr lang="it-IT" dirty="0" err="1"/>
                  <a:t>Communication</a:t>
                </a:r>
                <a:r>
                  <a:rPr lang="it-IT" dirty="0"/>
                  <a:t> pattern: </a:t>
                </a:r>
                <a:r>
                  <a:rPr lang="it-IT" b="1" dirty="0"/>
                  <a:t>none</a:t>
                </a:r>
              </a:p>
              <a:p>
                <a:pPr lvl="1"/>
                <a:r>
                  <a:rPr lang="it-IT" dirty="0" err="1"/>
                  <a:t>Different</a:t>
                </a:r>
                <a:r>
                  <a:rPr lang="it-IT" dirty="0"/>
                  <a:t> </a:t>
                </a:r>
                <a:r>
                  <a:rPr lang="it-IT" dirty="0" err="1"/>
                  <a:t>threads</a:t>
                </a:r>
                <a:r>
                  <a:rPr lang="it-IT" dirty="0"/>
                  <a:t> </a:t>
                </a:r>
                <a:r>
                  <a:rPr lang="it-IT" dirty="0" err="1"/>
                  <a:t>will</a:t>
                </a:r>
                <a:r>
                  <a:rPr lang="it-IT" dirty="0"/>
                  <a:t> </a:t>
                </a:r>
                <a:r>
                  <a:rPr lang="it-IT" dirty="0" err="1"/>
                  <a:t>run</a:t>
                </a:r>
                <a:r>
                  <a:rPr lang="it-IT" dirty="0"/>
                  <a:t> </a:t>
                </a:r>
                <a:r>
                  <a:rPr lang="it-IT" i="1" dirty="0" err="1"/>
                  <a:t>independent</a:t>
                </a:r>
                <a:r>
                  <a:rPr lang="it-IT" dirty="0"/>
                  <a:t> </a:t>
                </a:r>
                <a:r>
                  <a:rPr lang="it-IT" dirty="0" err="1"/>
                  <a:t>simulations</a:t>
                </a:r>
                <a:endParaRPr lang="it-IT" dirty="0"/>
              </a:p>
              <a:p>
                <a:pPr lvl="1"/>
                <a:r>
                  <a:rPr lang="it-IT" dirty="0"/>
                  <a:t>The </a:t>
                </a:r>
                <a:r>
                  <a:rPr lang="it-IT" dirty="0" err="1"/>
                  <a:t>individual</a:t>
                </a:r>
                <a:r>
                  <a:rPr lang="it-IT" dirty="0"/>
                  <a:t> outputs </a:t>
                </a:r>
                <a:r>
                  <a:rPr lang="it-IT" dirty="0" err="1"/>
                  <a:t>will</a:t>
                </a:r>
                <a:r>
                  <a:rPr lang="it-IT" dirty="0"/>
                  <a:t> be </a:t>
                </a:r>
                <a:r>
                  <a:rPr lang="it-IT" dirty="0" err="1"/>
                  <a:t>combined</a:t>
                </a:r>
                <a:r>
                  <a:rPr lang="it-IT" dirty="0"/>
                  <a:t> to compute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 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it-IT" dirty="0"/>
                  <a:t> and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E1BB42C-83BE-35F0-F65A-FEB412E6B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1" y="3978555"/>
                <a:ext cx="11344375" cy="2121303"/>
              </a:xfrm>
              <a:prstGeom prst="rect">
                <a:avLst/>
              </a:prstGeom>
              <a:blipFill>
                <a:blip r:embed="rId2"/>
                <a:stretch>
                  <a:fillRect l="-894" t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E93B857A-8766-241C-6B37-CF206BDF7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50" y="1731500"/>
            <a:ext cx="45720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2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7936-B778-4E32-B5DF-1F103DD3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Wrap up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80F34-22CE-475D-8B4D-11D39F69F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2" y="1155701"/>
            <a:ext cx="11321325" cy="5083054"/>
          </a:xfrm>
        </p:spPr>
        <p:txBody>
          <a:bodyPr>
            <a:normAutofit/>
          </a:bodyPr>
          <a:lstStyle/>
          <a:p>
            <a:r>
              <a:rPr lang="it-IT" u="sng" dirty="0" err="1"/>
              <a:t>Results</a:t>
            </a:r>
            <a:endParaRPr lang="it-IT" u="sng" dirty="0"/>
          </a:p>
          <a:p>
            <a:pPr lvl="1"/>
            <a:r>
              <a:rPr lang="it-IT" dirty="0" err="1"/>
              <a:t>Successful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 of the Wolff (cluster) </a:t>
            </a:r>
            <a:r>
              <a:rPr lang="it-IT" dirty="0" err="1"/>
              <a:t>algorithm</a:t>
            </a:r>
            <a:r>
              <a:rPr lang="it-IT" dirty="0"/>
              <a:t> for the 2D XY model in a </a:t>
            </a:r>
            <a:r>
              <a:rPr lang="it-IT" dirty="0" err="1"/>
              <a:t>lower-level</a:t>
            </a:r>
            <a:r>
              <a:rPr lang="it-IT" dirty="0"/>
              <a:t> </a:t>
            </a:r>
            <a:r>
              <a:rPr lang="it-IT" dirty="0" err="1"/>
              <a:t>language</a:t>
            </a:r>
            <a:r>
              <a:rPr lang="it-IT" dirty="0"/>
              <a:t> (f90)</a:t>
            </a:r>
          </a:p>
          <a:p>
            <a:pPr lvl="2"/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solved</a:t>
            </a:r>
            <a:r>
              <a:rPr lang="it-IT" dirty="0"/>
              <a:t>: </a:t>
            </a:r>
            <a:r>
              <a:rPr lang="it-IT" dirty="0" err="1"/>
              <a:t>critical</a:t>
            </a:r>
            <a:r>
              <a:rPr lang="it-IT" dirty="0"/>
              <a:t> </a:t>
            </a:r>
            <a:r>
              <a:rPr lang="it-IT" dirty="0" err="1"/>
              <a:t>slowing</a:t>
            </a:r>
            <a:r>
              <a:rPr lang="it-IT" dirty="0"/>
              <a:t> down</a:t>
            </a:r>
          </a:p>
          <a:p>
            <a:pPr lvl="1"/>
            <a:r>
              <a:rPr lang="it-IT" dirty="0"/>
              <a:t>Task </a:t>
            </a:r>
            <a:r>
              <a:rPr lang="it-IT" dirty="0" err="1"/>
              <a:t>parallelization</a:t>
            </a:r>
            <a:r>
              <a:rPr lang="it-IT" dirty="0"/>
              <a:t> of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simulations</a:t>
            </a:r>
            <a:endParaRPr lang="it-IT" dirty="0"/>
          </a:p>
          <a:p>
            <a:pPr lvl="2"/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solved</a:t>
            </a:r>
            <a:r>
              <a:rPr lang="it-IT" dirty="0"/>
              <a:t>: </a:t>
            </a:r>
            <a:r>
              <a:rPr lang="it-IT" dirty="0" err="1"/>
              <a:t>computationally</a:t>
            </a:r>
            <a:r>
              <a:rPr lang="it-IT" dirty="0"/>
              <a:t> </a:t>
            </a:r>
            <a:r>
              <a:rPr lang="it-IT" dirty="0" err="1"/>
              <a:t>expensive</a:t>
            </a:r>
            <a:r>
              <a:rPr lang="it-IT" dirty="0"/>
              <a:t> </a:t>
            </a:r>
            <a:r>
              <a:rPr lang="it-IT" dirty="0" err="1"/>
              <a:t>simulations</a:t>
            </a:r>
            <a:endParaRPr lang="it-IT" dirty="0"/>
          </a:p>
          <a:p>
            <a:pPr lvl="1"/>
            <a:r>
              <a:rPr lang="it-IT" dirty="0"/>
              <a:t>Data </a:t>
            </a:r>
            <a:r>
              <a:rPr lang="it-IT" dirty="0" err="1"/>
              <a:t>parallelization</a:t>
            </a:r>
            <a:r>
              <a:rPr lang="it-IT" dirty="0"/>
              <a:t> of </a:t>
            </a:r>
            <a:r>
              <a:rPr lang="it-IT" dirty="0" err="1"/>
              <a:t>observable</a:t>
            </a:r>
            <a:r>
              <a:rPr lang="it-IT" dirty="0"/>
              <a:t> </a:t>
            </a:r>
            <a:r>
              <a:rPr lang="it-IT" dirty="0" err="1"/>
              <a:t>computation</a:t>
            </a:r>
            <a:r>
              <a:rPr lang="it-IT" dirty="0"/>
              <a:t> (M)</a:t>
            </a:r>
          </a:p>
          <a:p>
            <a:pPr lvl="2"/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solved</a:t>
            </a:r>
            <a:r>
              <a:rPr lang="it-IT" dirty="0"/>
              <a:t>: </a:t>
            </a:r>
            <a:r>
              <a:rPr lang="it-IT" dirty="0" err="1"/>
              <a:t>optimization</a:t>
            </a:r>
            <a:r>
              <a:rPr lang="it-IT" dirty="0"/>
              <a:t> of the code making use of computer </a:t>
            </a:r>
            <a:r>
              <a:rPr lang="it-IT" dirty="0" err="1"/>
              <a:t>architecture</a:t>
            </a:r>
            <a:endParaRPr lang="it-IT" dirty="0"/>
          </a:p>
          <a:p>
            <a:pPr lvl="1"/>
            <a:r>
              <a:rPr lang="it-IT" dirty="0" err="1"/>
              <a:t>Speedup</a:t>
            </a:r>
            <a:r>
              <a:rPr lang="it-IT" dirty="0"/>
              <a:t> &amp; performance study </a:t>
            </a:r>
          </a:p>
          <a:p>
            <a:r>
              <a:rPr lang="it-IT" u="sng" dirty="0"/>
              <a:t>Project presentation</a:t>
            </a:r>
          </a:p>
          <a:p>
            <a:pPr lvl="1"/>
            <a:r>
              <a:rPr lang="it-IT" dirty="0"/>
              <a:t>Samuele (10m) - Wolff </a:t>
            </a:r>
            <a:r>
              <a:rPr lang="it-IT" dirty="0" err="1"/>
              <a:t>algorithm</a:t>
            </a:r>
            <a:r>
              <a:rPr lang="it-IT" dirty="0"/>
              <a:t> &amp; </a:t>
            </a:r>
            <a:r>
              <a:rPr lang="it-IT" dirty="0" err="1"/>
              <a:t>critical</a:t>
            </a:r>
            <a:r>
              <a:rPr lang="it-IT" dirty="0"/>
              <a:t> </a:t>
            </a:r>
            <a:r>
              <a:rPr lang="it-IT" dirty="0" err="1"/>
              <a:t>slowing</a:t>
            </a:r>
            <a:r>
              <a:rPr lang="it-IT" dirty="0"/>
              <a:t> down</a:t>
            </a:r>
          </a:p>
          <a:p>
            <a:pPr lvl="1"/>
            <a:r>
              <a:rPr lang="it-IT" dirty="0"/>
              <a:t>Asmita    (10m) - </a:t>
            </a:r>
            <a:r>
              <a:rPr lang="it-IT" dirty="0" err="1"/>
              <a:t>Parallelization</a:t>
            </a:r>
            <a:endParaRPr lang="it-IT" dirty="0"/>
          </a:p>
          <a:p>
            <a:pPr lvl="1"/>
            <a:r>
              <a:rPr lang="it-IT" dirty="0"/>
              <a:t>Rocco    (10m) – </a:t>
            </a:r>
            <a:r>
              <a:rPr lang="it-IT" dirty="0" err="1"/>
              <a:t>Speedup</a:t>
            </a:r>
            <a:r>
              <a:rPr lang="it-IT" dirty="0"/>
              <a:t> &amp; performance study</a:t>
            </a:r>
          </a:p>
          <a:p>
            <a:pPr lvl="1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3457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22A847-3156-40D6-A84F-5455D9ED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/>
          <a:lstStyle/>
          <a:p>
            <a:pPr algn="ctr"/>
            <a:r>
              <a:rPr lang="en-GB">
                <a:latin typeface="Calibri"/>
                <a:cs typeface="Calibri"/>
              </a:rPr>
              <a:t>Thank you</a:t>
            </a:r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86594-3B97-4311-A1BC-CA266ABBC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10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iobank.cy">
      <a:dk1>
        <a:srgbClr val="000000"/>
      </a:dk1>
      <a:lt1>
        <a:sysClr val="window" lastClr="FFFFFF"/>
      </a:lt1>
      <a:dk2>
        <a:srgbClr val="7A4800"/>
      </a:dk2>
      <a:lt2>
        <a:srgbClr val="FFE9C9"/>
      </a:lt2>
      <a:accent1>
        <a:srgbClr val="F49100"/>
      </a:accent1>
      <a:accent2>
        <a:srgbClr val="FFE9C9"/>
      </a:accent2>
      <a:accent3>
        <a:srgbClr val="C8DA91"/>
      </a:accent3>
      <a:accent4>
        <a:srgbClr val="7E9532"/>
      </a:accent4>
      <a:accent5>
        <a:srgbClr val="546321"/>
      </a:accent5>
      <a:accent6>
        <a:srgbClr val="A5C249"/>
      </a:accent6>
      <a:hlink>
        <a:srgbClr val="F49100"/>
      </a:hlink>
      <a:folHlink>
        <a:srgbClr val="92D05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algn="l">
          <a:defRPr sz="1200" b="1" dirty="0">
            <a:solidFill>
              <a:schemeClr val="tx1">
                <a:lumMod val="75000"/>
                <a:lumOff val="25000"/>
              </a:schemeClr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BCDD4D6CD5C34F90BD661EF9D054FB" ma:contentTypeVersion="12" ma:contentTypeDescription="Create a new document." ma:contentTypeScope="" ma:versionID="ab26c069b20ba5b25d45ddcb9a78cdf7">
  <xsd:schema xmlns:xsd="http://www.w3.org/2001/XMLSchema" xmlns:xs="http://www.w3.org/2001/XMLSchema" xmlns:p="http://schemas.microsoft.com/office/2006/metadata/properties" xmlns:ns2="29ecdfe2-6d9a-477f-8189-4993f6be7442" xmlns:ns3="8f98cbb5-b236-46eb-a654-ec551ee227a1" targetNamespace="http://schemas.microsoft.com/office/2006/metadata/properties" ma:root="true" ma:fieldsID="7cf97270c075613529bf83fb737e41fa" ns2:_="" ns3:_="">
    <xsd:import namespace="29ecdfe2-6d9a-477f-8189-4993f6be7442"/>
    <xsd:import namespace="8f98cbb5-b236-46eb-a654-ec551ee227a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ecdfe2-6d9a-477f-8189-4993f6be744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98cbb5-b236-46eb-a654-ec551ee227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9ecdfe2-6d9a-477f-8189-4993f6be7442">
      <UserInfo>
        <DisplayName>jens.habermann@bbmri-eric.eu</DisplayName>
        <AccountId>272</AccountId>
        <AccountType/>
      </UserInfo>
      <UserInfo>
        <DisplayName>penelope.kungl@medunigraz.at</DisplayName>
        <AccountId>222</AccountId>
        <AccountType/>
      </UserInfo>
      <UserInfo>
        <DisplayName>kurt.zatloukal@medunigraz.at</DisplayName>
        <AccountId>110</AccountId>
        <AccountType/>
      </UserInfo>
      <UserInfo>
        <DisplayName>Michaela Th. Mayrhofer</DisplayName>
        <AccountId>57</AccountId>
        <AccountType/>
      </UserInfo>
      <UserInfo>
        <DisplayName>Melinda Kuthy</DisplayName>
        <AccountId>50</AccountId>
        <AccountType/>
      </UserInfo>
      <UserInfo>
        <DisplayName>Alexandros Michaelides</DisplayName>
        <AccountId>51</AccountId>
        <AccountType/>
      </UserInfo>
      <UserInfo>
        <DisplayName>Stella Antoniou</DisplayName>
        <AccountId>20</AccountId>
        <AccountType/>
      </UserInfo>
      <UserInfo>
        <DisplayName>Constantinos Deltas</DisplayName>
        <AccountId>22</AccountId>
        <AccountType/>
      </UserInfo>
      <UserInfo>
        <DisplayName>Christos Schizas</DisplayName>
        <AccountId>26</AccountId>
        <AccountType/>
      </UserInfo>
      <UserInfo>
        <DisplayName>Georgios Andriotis</DisplayName>
        <AccountId>54</AccountId>
        <AccountType/>
      </UserInfo>
      <UserInfo>
        <DisplayName>Joanna Vella</DisplayName>
        <AccountId>17</AccountId>
        <AccountType/>
      </UserInfo>
      <UserInfo>
        <DisplayName>Neophytos Stylianou</DisplayName>
        <AccountId>321</AccountId>
        <AccountType/>
      </UserInfo>
      <UserInfo>
        <DisplayName>barbora.halmova@bbmri-eric.eu</DisplayName>
        <AccountId>389</AccountId>
        <AccountType/>
      </UserInfo>
      <UserInfo>
        <DisplayName>Daniela Krasser</DisplayName>
        <AccountId>16</AccountId>
        <AccountType/>
      </UserInfo>
      <UserInfo>
        <DisplayName>Joanna Pucher</DisplayName>
        <AccountId>675</AccountId>
        <AccountType/>
      </UserInfo>
      <UserInfo>
        <DisplayName>Athos Antoniades</DisplayName>
        <AccountId>27</AccountId>
        <AccountType/>
      </UserInfo>
      <UserInfo>
        <DisplayName>Konstantinos Alexandropoulos</DisplayName>
        <AccountId>591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F98840F-66EB-46D9-977B-A14B98F6FB43}">
  <ds:schemaRefs>
    <ds:schemaRef ds:uri="29ecdfe2-6d9a-477f-8189-4993f6be7442"/>
    <ds:schemaRef ds:uri="8f98cbb5-b236-46eb-a654-ec551ee227a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2126225-BB71-4F6D-984D-16EC445754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4ABF78-BAE7-4756-8564-28B3DA1B4744}">
  <ds:schemaRefs>
    <ds:schemaRef ds:uri="http://www.w3.org/XML/1998/namespace"/>
    <ds:schemaRef ds:uri="8f98cbb5-b236-46eb-a654-ec551ee227a1"/>
    <ds:schemaRef ds:uri="29ecdfe2-6d9a-477f-8189-4993f6be7442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</TotalTime>
  <Words>168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Cambria Math</vt:lpstr>
      <vt:lpstr>Century Gothic</vt:lpstr>
      <vt:lpstr>Palatino Linotype</vt:lpstr>
      <vt:lpstr>Office Theme</vt:lpstr>
      <vt:lpstr> </vt:lpstr>
      <vt:lpstr>Application parallelization</vt:lpstr>
      <vt:lpstr>Wrap up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Georgios Andriotis</dc:creator>
  <cp:lastModifiedBy>PEDRIELLI SAMUELE [SM2300580]</cp:lastModifiedBy>
  <cp:revision>31</cp:revision>
  <dcterms:created xsi:type="dcterms:W3CDTF">2020-12-21T09:23:49Z</dcterms:created>
  <dcterms:modified xsi:type="dcterms:W3CDTF">2023-12-11T17:00:17Z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0x01010091BCDD4D6CD5C34F90BD661EF9D054FB</vt:lpwstr>
  </property>
</Properties>
</file>