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88" r:id="rId2"/>
  </p:sldMasterIdLst>
  <p:notesMasterIdLst>
    <p:notesMasterId r:id="rId35"/>
  </p:notesMasterIdLst>
  <p:sldIdLst>
    <p:sldId id="256" r:id="rId3"/>
    <p:sldId id="257" r:id="rId4"/>
    <p:sldId id="286" r:id="rId5"/>
    <p:sldId id="259" r:id="rId6"/>
    <p:sldId id="287" r:id="rId7"/>
    <p:sldId id="274" r:id="rId8"/>
    <p:sldId id="288" r:id="rId9"/>
    <p:sldId id="264" r:id="rId10"/>
    <p:sldId id="265" r:id="rId11"/>
    <p:sldId id="266" r:id="rId12"/>
    <p:sldId id="267" r:id="rId13"/>
    <p:sldId id="268" r:id="rId14"/>
    <p:sldId id="269" r:id="rId15"/>
    <p:sldId id="289" r:id="rId16"/>
    <p:sldId id="270" r:id="rId17"/>
    <p:sldId id="271" r:id="rId18"/>
    <p:sldId id="272" r:id="rId19"/>
    <p:sldId id="273" r:id="rId20"/>
    <p:sldId id="275" r:id="rId21"/>
    <p:sldId id="261" r:id="rId22"/>
    <p:sldId id="262" r:id="rId23"/>
    <p:sldId id="263" r:id="rId24"/>
    <p:sldId id="291" r:id="rId25"/>
    <p:sldId id="292" r:id="rId26"/>
    <p:sldId id="276" r:id="rId27"/>
    <p:sldId id="277" r:id="rId28"/>
    <p:sldId id="280" r:id="rId29"/>
    <p:sldId id="278" r:id="rId30"/>
    <p:sldId id="281" r:id="rId31"/>
    <p:sldId id="290" r:id="rId32"/>
    <p:sldId id="283" r:id="rId33"/>
    <p:sldId id="282" r:id="rId34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36"/>
      <p:italic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2956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03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26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03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8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8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00691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93117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15989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‹N›</a:t>
            </a:fld>
            <a:endParaRPr lang="it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9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322085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17742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480120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650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3588650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4676822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3685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13168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625621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47185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77953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4714636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48448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93967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088544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675265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35272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262958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18030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3615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15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‹N›</a:t>
            </a:fld>
            <a:endParaRPr lang="it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6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436346" y="1027256"/>
            <a:ext cx="6270922" cy="20485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4800" dirty="0"/>
              <a:t>Gestione apiari e prenotazione miele</a:t>
            </a:r>
          </a:p>
          <a:p>
            <a:pPr lvl="0">
              <a:spcBef>
                <a:spcPts val="0"/>
              </a:spcBef>
              <a:buNone/>
            </a:pPr>
            <a:r>
              <a:rPr lang="it" sz="4800" dirty="0"/>
              <a:t>“Beekeeper </a:t>
            </a:r>
            <a:r>
              <a:rPr lang="it-IT" sz="4800" dirty="0" err="1"/>
              <a:t>Unibg</a:t>
            </a:r>
            <a:r>
              <a:rPr lang="it" sz="4800" dirty="0"/>
              <a:t>”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009929" y="3363838"/>
            <a:ext cx="5123755" cy="7524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-IT" sz="1800" dirty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it-IT" sz="1800" dirty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it-IT" sz="1800" dirty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it-IT" sz="1800" dirty="0">
                <a:solidFill>
                  <a:schemeClr val="tx2"/>
                </a:solidFill>
              </a:rPr>
              <a:t>Basi di dati e Web - A.A. 2018</a:t>
            </a:r>
          </a:p>
          <a:p>
            <a:pPr lvl="0">
              <a:spcBef>
                <a:spcPts val="0"/>
              </a:spcBef>
              <a:buNone/>
            </a:pPr>
            <a:r>
              <a:rPr lang="it-IT" sz="1800" dirty="0">
                <a:solidFill>
                  <a:schemeClr val="tx2"/>
                </a:solidFill>
              </a:rPr>
              <a:t>Samuele Ferri, Leonardo </a:t>
            </a:r>
            <a:r>
              <a:rPr lang="it-IT" sz="1800" dirty="0" err="1">
                <a:solidFill>
                  <a:schemeClr val="tx2"/>
                </a:solidFill>
              </a:rPr>
              <a:t>Rebucini</a:t>
            </a:r>
            <a:r>
              <a:rPr lang="it-IT" sz="1800" dirty="0">
                <a:solidFill>
                  <a:schemeClr val="tx2"/>
                </a:solidFill>
              </a:rPr>
              <a:t>, Simone Sudati</a:t>
            </a:r>
            <a:endParaRPr lang="it" sz="1800" dirty="0">
              <a:solidFill>
                <a:schemeClr val="tx2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405775-0820-4520-BCA5-B4F50234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beekeeperunibg.altervista.org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Cliente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763688" y="1230847"/>
            <a:ext cx="6734311" cy="7648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-IT" dirty="0"/>
              <a:t>In</a:t>
            </a:r>
            <a:r>
              <a:rPr lang="it" dirty="0"/>
              <a:t> questa pagina è possibile prenotare il miele per tipologia e quantità desiderate. Queste prenotazioni vengono memorizzate con tutte le informazioni di contatto necessarie ad entrambe le parti.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10</a:t>
            </a:fld>
            <a:endParaRPr lang="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39477A-A8C0-4CD3-B0E3-F957D148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39702"/>
            <a:ext cx="5184576" cy="2831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Cliente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320925" y="1144262"/>
            <a:ext cx="7177074" cy="7091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rtl="0">
              <a:spcBef>
                <a:spcPts val="0"/>
              </a:spcBef>
              <a:buNone/>
            </a:pPr>
            <a:r>
              <a:rPr lang="it" dirty="0"/>
              <a:t>Tutte le prenotazioni sono disponibili in una sezione dedicata del sito. </a:t>
            </a:r>
          </a:p>
          <a:p>
            <a:pPr marL="0" lvl="0" rtl="0">
              <a:spcBef>
                <a:spcPts val="0"/>
              </a:spcBef>
              <a:buNone/>
            </a:pPr>
            <a:r>
              <a:rPr lang="it" dirty="0"/>
              <a:t>Per ogni prenotazione, il sistema permette la cancellazione delle sole prenotazioni attive.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11</a:t>
            </a:fld>
            <a:endParaRPr lang="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047F425-4A94-46E3-89E3-DD06A836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53374"/>
            <a:ext cx="5445513" cy="29699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498388" y="1146450"/>
            <a:ext cx="7223462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" dirty="0"/>
              <a:t>Il venditore è la categoria con più funzionalità disponibili; inizialmente si registra come un normale cliente, per poi ricevere l’abilitazione dall’admin.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12</a:t>
            </a:fld>
            <a:endParaRPr lang="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B9A79F-E1CC-4F93-B4E4-0EEFC253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92217"/>
            <a:ext cx="5616624" cy="29933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331640" y="1131591"/>
            <a:ext cx="739021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" dirty="0"/>
              <a:t>Il venditore, a differenza del cliente, ha accesso alla sezione del sito dedicata alla gestione di apiari e arnie chiamate </a:t>
            </a:r>
            <a:r>
              <a:rPr lang="it-IT" dirty="0"/>
              <a:t>nel sistema</a:t>
            </a:r>
            <a:r>
              <a:rPr lang="it" dirty="0"/>
              <a:t> famiglie.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13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FD2207-32BF-410D-9AB1-5844204F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84949"/>
            <a:ext cx="5940152" cy="29831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475656" y="1131590"/>
            <a:ext cx="7246194" cy="7599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" dirty="0"/>
              <a:t>Nella pagina </a:t>
            </a:r>
            <a:r>
              <a:rPr lang="it-IT" dirty="0"/>
              <a:t>si</a:t>
            </a:r>
            <a:r>
              <a:rPr lang="it" dirty="0"/>
              <a:t> trova</a:t>
            </a:r>
            <a:r>
              <a:rPr lang="it-IT" dirty="0"/>
              <a:t>no</a:t>
            </a:r>
            <a:r>
              <a:rPr lang="it" dirty="0"/>
              <a:t> elencati tutti i propri apiari con relative informazioni e la possibilità di crearne nuovi.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14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739F72-7E25-4FFD-ADD9-24644DC5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85372"/>
            <a:ext cx="6349096" cy="29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61024" y="1070550"/>
            <a:ext cx="7344816" cy="7811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buNone/>
            </a:pPr>
            <a:r>
              <a:rPr lang="it-IT" dirty="0"/>
              <a:t>Visualizzando</a:t>
            </a:r>
            <a:r>
              <a:rPr lang="it" dirty="0"/>
              <a:t> un apiario, vengono presentate le informazioni relative e l’elenco delle arnie al suo interno. </a:t>
            </a:r>
            <a:r>
              <a:rPr lang="it-IT" dirty="0"/>
              <a:t>È </a:t>
            </a:r>
            <a:r>
              <a:rPr lang="it" dirty="0"/>
              <a:t>possibile modificare o eliminare l’apiario stesso, aggiungere nuove arnie o aprirne le pagine relative.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15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5B9856-0D7D-4592-A075-D536893E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09205"/>
            <a:ext cx="6192688" cy="29376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87624" y="1070550"/>
            <a:ext cx="7472048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" dirty="0"/>
              <a:t>Per le singole arnie, sono disponibili le informazioni modificabili e tutta una serie di report periodici e annuali contenenti le informazioni necessarie per tener traccia dell’andamento.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16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CBCFC9-131D-42F9-9ABC-47059C9A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19594"/>
            <a:ext cx="6074812" cy="3175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96550" y="1131590"/>
            <a:ext cx="8318486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" dirty="0"/>
              <a:t>Il venditore può quindi gestire il miele prodotto </a:t>
            </a:r>
            <a:r>
              <a:rPr lang="it-IT" dirty="0"/>
              <a:t>messo in vendita</a:t>
            </a:r>
            <a:r>
              <a:rPr lang="it" dirty="0"/>
              <a:t> inserendo per ciascuno: il tipo, il costo e la disponibilità; può aumentare o diminuire il costo e la disponibilità </a:t>
            </a:r>
            <a:r>
              <a:rPr lang="it-IT" dirty="0"/>
              <a:t>delle proprie offerte</a:t>
            </a:r>
            <a:r>
              <a:rPr lang="it" dirty="0"/>
              <a:t>.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17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267E4B-14C5-4BE5-AD13-53FF903D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69474"/>
            <a:ext cx="5796136" cy="29192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Venditore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15105" y="1084693"/>
            <a:ext cx="7859075" cy="8389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buNone/>
            </a:pPr>
            <a:r>
              <a:rPr lang="it-IT" dirty="0"/>
              <a:t>È </a:t>
            </a:r>
            <a:r>
              <a:rPr lang="it" dirty="0"/>
              <a:t>possibile vedere le prenotazioni effettuate dai clienti per poterle soddisfare. </a:t>
            </a:r>
          </a:p>
          <a:p>
            <a:pPr marL="0" lvl="0">
              <a:buNone/>
            </a:pPr>
            <a:r>
              <a:rPr lang="it-IT" dirty="0"/>
              <a:t>È </a:t>
            </a:r>
            <a:r>
              <a:rPr lang="it" dirty="0"/>
              <a:t>disponibile anche per il venditore il completamento o la cancellazione di prenotazioni attive </a:t>
            </a:r>
            <a:r>
              <a:rPr lang="it-IT" dirty="0"/>
              <a:t>e</a:t>
            </a:r>
            <a:r>
              <a:rPr lang="it" dirty="0"/>
              <a:t> </a:t>
            </a:r>
            <a:r>
              <a:rPr lang="it-IT" dirty="0"/>
              <a:t>la </a:t>
            </a:r>
            <a:r>
              <a:rPr lang="it" dirty="0"/>
              <a:t>lista di prenotazioni completate.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18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DD3E4E-5EC9-4C5E-966D-7AADC737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23678"/>
            <a:ext cx="5508104" cy="29919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Sicurezza</a:t>
            </a:r>
            <a:endParaRPr lang="it" dirty="0"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it" dirty="0"/>
              <a:t>Utilizzo di transazioni per garantire l’ACID  (Atomicity, consistency, isolation e durability) durante la manipolazione dei dati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it" dirty="0"/>
              <a:t>Utilizzo del metodo POST per l’invio di dati sensibili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it" dirty="0"/>
              <a:t>Utilizzo di sessioni per la gestione degli utenti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it" dirty="0"/>
              <a:t>Utilizzo di trigger per garantire integrità referenziale</a:t>
            </a:r>
          </a:p>
          <a:p>
            <a:pPr marL="457200" indent="-228600">
              <a:buFont typeface="Franklin Gothic Book" panose="020B0503020102020204" pitchFamily="34" charset="0"/>
              <a:buChar char="-"/>
            </a:pPr>
            <a:r>
              <a:rPr lang="it" dirty="0"/>
              <a:t>Tasto di logout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it" dirty="0"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19</a:t>
            </a:fld>
            <a:endParaRPr lang="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50260" y="2247822"/>
            <a:ext cx="4032448" cy="647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Obiettivo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1999" y="724200"/>
            <a:ext cx="4191547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tx2"/>
                </a:solidFill>
              </a:rPr>
              <a:t>Sviluppare un’applicazione web </a:t>
            </a:r>
            <a:r>
              <a:rPr lang="it-IT" dirty="0">
                <a:solidFill>
                  <a:schemeClr val="tx2"/>
                </a:solidFill>
              </a:rPr>
              <a:t>e un database in SQL</a:t>
            </a:r>
            <a:r>
              <a:rPr lang="it" dirty="0">
                <a:solidFill>
                  <a:schemeClr val="tx2"/>
                </a:solidFill>
              </a:rPr>
              <a:t> di supporto agli apicoltori locali per la gestione degli apiari e per la </a:t>
            </a:r>
            <a:r>
              <a:rPr lang="it-IT" dirty="0">
                <a:solidFill>
                  <a:schemeClr val="tx2"/>
                </a:solidFill>
              </a:rPr>
              <a:t>vendita </a:t>
            </a:r>
            <a:r>
              <a:rPr lang="it" dirty="0">
                <a:solidFill>
                  <a:schemeClr val="tx2"/>
                </a:solidFill>
              </a:rPr>
              <a:t>dei loro prodotti.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</a:t>
            </a:fld>
            <a:endParaRPr lang="i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Casi d’uso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20</a:t>
            </a:fld>
            <a:endParaRPr lang="it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949" y="1211350"/>
            <a:ext cx="5980050" cy="3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Casi d’uso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21</a:t>
            </a:fld>
            <a:endParaRPr lang="it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45" y="1340200"/>
            <a:ext cx="4964650" cy="32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Casi d’uso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22</a:t>
            </a:fld>
            <a:endParaRPr lang="it"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607430"/>
            <a:ext cx="4020225" cy="268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040" y="1607430"/>
            <a:ext cx="4020225" cy="14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Query per prenotazioni</a:t>
            </a:r>
            <a:endParaRPr lang="it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23</a:t>
            </a:fld>
            <a:endParaRPr lang="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1A3A7666-03BC-4F2E-B413-694B5F8B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87578"/>
              </p:ext>
            </p:extLst>
          </p:nvPr>
        </p:nvGraphicFramePr>
        <p:xfrm>
          <a:off x="1547664" y="1587840"/>
          <a:ext cx="6408712" cy="249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831735179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5862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dirty="0" err="1"/>
                        <a:t>id_user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FROM users </a:t>
                      </a:r>
                    </a:p>
                    <a:p>
                      <a:r>
                        <a:rPr lang="en-US" dirty="0"/>
                        <a:t>WHERE user = '$</a:t>
                      </a:r>
                      <a:r>
                        <a:rPr lang="en-US" dirty="0" err="1"/>
                        <a:t>usrname</a:t>
                      </a:r>
                      <a:r>
                        <a:rPr lang="en-US" dirty="0"/>
                        <a:t>'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Trovare l’ID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UPDATE miele		</a:t>
                      </a:r>
                    </a:p>
                    <a:p>
                      <a:r>
                        <a:rPr lang="it-IT" dirty="0"/>
                        <a:t>SET </a:t>
                      </a:r>
                      <a:r>
                        <a:rPr lang="it-IT" dirty="0" err="1"/>
                        <a:t>disponibilita</a:t>
                      </a:r>
                      <a:r>
                        <a:rPr lang="it-IT" dirty="0"/>
                        <a:t> = $</a:t>
                      </a:r>
                      <a:r>
                        <a:rPr lang="it-IT" dirty="0" err="1"/>
                        <a:t>new_disp</a:t>
                      </a:r>
                      <a:endParaRPr lang="it-IT" dirty="0"/>
                    </a:p>
                    <a:p>
                      <a:r>
                        <a:rPr lang="it-IT" dirty="0"/>
                        <a:t>WHERE </a:t>
                      </a:r>
                      <a:r>
                        <a:rPr lang="it-IT" dirty="0" err="1"/>
                        <a:t>id_miele</a:t>
                      </a:r>
                      <a:r>
                        <a:rPr lang="it-IT" dirty="0"/>
                        <a:t> = $</a:t>
                      </a:r>
                      <a:r>
                        <a:rPr lang="it-IT" dirty="0" err="1"/>
                        <a:t>id_miele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Aggiornare la disponibilità del miele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INSERT INTO prenotazioni(</a:t>
                      </a:r>
                      <a:r>
                        <a:rPr lang="it-IT" dirty="0" err="1"/>
                        <a:t>id_cliente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id_miele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quantita</a:t>
                      </a:r>
                      <a:r>
                        <a:rPr lang="it-IT" dirty="0"/>
                        <a:t>, confermata)</a:t>
                      </a:r>
                    </a:p>
                    <a:p>
                      <a:r>
                        <a:rPr lang="it-IT" dirty="0"/>
                        <a:t>VALUES ($</a:t>
                      </a:r>
                      <a:r>
                        <a:rPr lang="it-IT" dirty="0" err="1"/>
                        <a:t>id_cliente</a:t>
                      </a:r>
                      <a:r>
                        <a:rPr lang="it-IT" dirty="0"/>
                        <a:t>, $</a:t>
                      </a:r>
                      <a:r>
                        <a:rPr lang="it-IT" dirty="0" err="1"/>
                        <a:t>id_miele</a:t>
                      </a:r>
                      <a:r>
                        <a:rPr lang="it-IT" dirty="0"/>
                        <a:t>, $</a:t>
                      </a:r>
                      <a:r>
                        <a:rPr lang="it-IT" dirty="0" err="1"/>
                        <a:t>quantita</a:t>
                      </a:r>
                      <a:r>
                        <a:rPr lang="it-IT" dirty="0"/>
                        <a:t>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Creare una nuova prenotazione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69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1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Query per prenotazioni</a:t>
            </a:r>
            <a:endParaRPr lang="it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24</a:t>
            </a:fld>
            <a:endParaRPr lang="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1A3A7666-03BC-4F2E-B413-694B5F8B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0691"/>
              </p:ext>
            </p:extLst>
          </p:nvPr>
        </p:nvGraphicFramePr>
        <p:xfrm>
          <a:off x="1547664" y="1587840"/>
          <a:ext cx="6408712" cy="299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831735179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5862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6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dirty="0" err="1"/>
                        <a:t>kg_comprati_tot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cliente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id_cliente</a:t>
                      </a:r>
                      <a:r>
                        <a:rPr lang="en-US" dirty="0"/>
                        <a:t> = $</a:t>
                      </a:r>
                      <a:r>
                        <a:rPr lang="en-US" dirty="0" err="1"/>
                        <a:t>id_cliente</a:t>
                      </a:r>
                      <a:r>
                        <a:rPr lang="en-US" dirty="0"/>
                        <a:t>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Trovare i kg totali comprati dal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UPDATE cliente </a:t>
                      </a:r>
                    </a:p>
                    <a:p>
                      <a:r>
                        <a:rPr lang="it-IT" dirty="0"/>
                        <a:t>SET </a:t>
                      </a:r>
                      <a:r>
                        <a:rPr lang="it-IT" dirty="0" err="1"/>
                        <a:t>kg_comprati_tot</a:t>
                      </a:r>
                      <a:r>
                        <a:rPr lang="it-IT" dirty="0"/>
                        <a:t> = $</a:t>
                      </a:r>
                      <a:r>
                        <a:rPr lang="it-IT" dirty="0" err="1"/>
                        <a:t>new_kg_comprati</a:t>
                      </a:r>
                      <a:r>
                        <a:rPr lang="it-IT" dirty="0"/>
                        <a:t> </a:t>
                      </a:r>
                    </a:p>
                    <a:p>
                      <a:r>
                        <a:rPr lang="it-IT" dirty="0"/>
                        <a:t>WHERE </a:t>
                      </a:r>
                      <a:r>
                        <a:rPr lang="it-IT" dirty="0" err="1"/>
                        <a:t>id_cliente</a:t>
                      </a:r>
                      <a:r>
                        <a:rPr lang="it-IT" dirty="0"/>
                        <a:t> = $</a:t>
                      </a:r>
                      <a:r>
                        <a:rPr lang="it-IT" dirty="0" err="1"/>
                        <a:t>id_cliente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Aggiornare i kg comprati dal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UPDATE prenotazioni </a:t>
                      </a:r>
                    </a:p>
                    <a:p>
                      <a:r>
                        <a:rPr lang="it-IT" dirty="0"/>
                        <a:t>SET confermata=1 </a:t>
                      </a:r>
                    </a:p>
                    <a:p>
                      <a:r>
                        <a:rPr lang="it-IT" dirty="0"/>
                        <a:t>WHERE </a:t>
                      </a:r>
                      <a:r>
                        <a:rPr lang="it-IT" dirty="0" err="1"/>
                        <a:t>id_prenotazione</a:t>
                      </a:r>
                      <a:r>
                        <a:rPr lang="it-IT" dirty="0"/>
                        <a:t>=$</a:t>
                      </a:r>
                      <a:r>
                        <a:rPr lang="it-IT" dirty="0" err="1"/>
                        <a:t>id_prenotazione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Conferma della prenotazione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DELETE FROM prenotazioni </a:t>
                      </a:r>
                    </a:p>
                    <a:p>
                      <a:r>
                        <a:rPr lang="it-IT" dirty="0"/>
                        <a:t>WHERE </a:t>
                      </a:r>
                      <a:r>
                        <a:rPr lang="it-IT" dirty="0" err="1"/>
                        <a:t>id_prenotazione</a:t>
                      </a:r>
                      <a:r>
                        <a:rPr lang="it-IT" dirty="0"/>
                        <a:t>=$</a:t>
                      </a:r>
                      <a:r>
                        <a:rPr lang="it-IT" dirty="0" err="1"/>
                        <a:t>id_prenotazione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Cancella la prenotazione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9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4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PROGETTO CONCETTUALE (ER)</a:t>
            </a:r>
            <a:endParaRPr lang="it"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25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2CEDC9-05B4-4258-8547-0C16FC74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11350"/>
            <a:ext cx="5926553" cy="375932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B01967-899A-4AA0-9E94-679452BEF111}"/>
              </a:ext>
            </a:extLst>
          </p:cNvPr>
          <p:cNvSpPr txBox="1"/>
          <p:nvPr/>
        </p:nvSpPr>
        <p:spPr>
          <a:xfrm>
            <a:off x="876095" y="451622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ALLEGATO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Entità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2267744" y="1275607"/>
            <a:ext cx="6463968" cy="33225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it" b="1" dirty="0"/>
              <a:t>users</a:t>
            </a:r>
            <a:r>
              <a:rPr lang="it" dirty="0"/>
              <a:t>: </a:t>
            </a:r>
            <a:r>
              <a:rPr lang="it-IT" dirty="0"/>
              <a:t>c</a:t>
            </a:r>
            <a:r>
              <a:rPr lang="it" dirty="0"/>
              <a:t>ontiene i dati personali relativi a tutti gli utenti.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cliente</a:t>
            </a:r>
            <a:r>
              <a:rPr lang="it" dirty="0"/>
              <a:t>, </a:t>
            </a:r>
            <a:r>
              <a:rPr lang="it" b="1" dirty="0"/>
              <a:t>venditore</a:t>
            </a:r>
            <a:r>
              <a:rPr lang="it" dirty="0"/>
              <a:t> e </a:t>
            </a:r>
            <a:r>
              <a:rPr lang="it" b="1" dirty="0"/>
              <a:t>admin</a:t>
            </a:r>
            <a:r>
              <a:rPr lang="it" dirty="0"/>
              <a:t>: </a:t>
            </a:r>
            <a:r>
              <a:rPr lang="it-IT" dirty="0"/>
              <a:t>s</a:t>
            </a:r>
            <a:r>
              <a:rPr lang="it" dirty="0"/>
              <a:t>ervono a specificare la categoria di appartenenza di un utente; un utente non può essere in più di una o non appartenere a nessuna categoria.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26</a:t>
            </a:fld>
            <a:endParaRPr lang="i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Entità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2267744" y="1275606"/>
            <a:ext cx="6465616" cy="32505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miele</a:t>
            </a:r>
            <a:r>
              <a:rPr lang="it" dirty="0"/>
              <a:t>: </a:t>
            </a:r>
            <a:r>
              <a:rPr lang="it-IT" dirty="0"/>
              <a:t>c</a:t>
            </a:r>
            <a:r>
              <a:rPr lang="it" dirty="0"/>
              <a:t>ontiene le informazioni riguardanti una qualità di miele prodotta da un venditore che ricadono sotto un determinato tipo.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tipo_miele</a:t>
            </a:r>
            <a:r>
              <a:rPr lang="it" dirty="0"/>
              <a:t>: </a:t>
            </a:r>
            <a:r>
              <a:rPr lang="it-IT" dirty="0"/>
              <a:t>c</a:t>
            </a:r>
            <a:r>
              <a:rPr lang="it" dirty="0"/>
              <a:t>onserva le principali varietà di miele prodotte.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prenotazioni</a:t>
            </a:r>
            <a:r>
              <a:rPr lang="it" dirty="0"/>
              <a:t>: </a:t>
            </a:r>
            <a:r>
              <a:rPr lang="it-IT" dirty="0"/>
              <a:t>c</a:t>
            </a:r>
            <a:r>
              <a:rPr lang="it" dirty="0"/>
              <a:t>ontiene tutte le prenotazioni attive e completate di tutti gli utenti.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27</a:t>
            </a:fld>
            <a:endParaRPr lang="it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Entità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267744" y="1332686"/>
            <a:ext cx="6454106" cy="32505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apiari</a:t>
            </a:r>
            <a:r>
              <a:rPr lang="it" dirty="0"/>
              <a:t>: contiene tutte le informazioni relative ad un singolo apiario, tra le quali il suo proprietario.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famiglie</a:t>
            </a:r>
            <a:r>
              <a:rPr lang="it" dirty="0"/>
              <a:t>: contiene tutte le informazioni relative ad una singola arnia, tra le quali l’apiario d’appartenenza.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history_mese</a:t>
            </a:r>
            <a:r>
              <a:rPr lang="it" dirty="0"/>
              <a:t>: contiene dati riguardanti l’andamento a breve termine di un’arnia raccolti un determinato giorno.</a:t>
            </a:r>
          </a:p>
          <a:p>
            <a:pPr marL="457200" lvl="0" indent="-228600">
              <a:lnSpc>
                <a:spcPct val="150000"/>
              </a:lnSpc>
              <a:buChar char="-"/>
            </a:pPr>
            <a:r>
              <a:rPr lang="it-IT" b="1" dirty="0" err="1"/>
              <a:t>history_anno</a:t>
            </a:r>
            <a:r>
              <a:rPr lang="it-IT" dirty="0"/>
              <a:t>: contiene informazioni relative all’andamento annuale dell’arnia, tra le quali il colore della regina.</a:t>
            </a:r>
          </a:p>
          <a:p>
            <a:pPr marL="457200" lvl="0" indent="-228600">
              <a:lnSpc>
                <a:spcPct val="150000"/>
              </a:lnSpc>
              <a:buChar char="-"/>
            </a:pPr>
            <a:r>
              <a:rPr lang="it-IT" b="1" dirty="0" err="1"/>
              <a:t>colore_regina</a:t>
            </a:r>
            <a:r>
              <a:rPr lang="it-IT" dirty="0"/>
              <a:t>: conserva i possibili colori della regina.</a:t>
            </a:r>
            <a:endParaRPr lang="it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28</a:t>
            </a:fld>
            <a:endParaRPr lang="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Progetto</a:t>
            </a:r>
            <a:r>
              <a:rPr lang="it" dirty="0"/>
              <a:t> logico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29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9E24ED-6135-417E-AC82-B20F4E1A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28529"/>
            <a:ext cx="7678242" cy="38538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18EC42-A21E-4A32-A7A8-BB28C0E6B7EB}"/>
              </a:ext>
            </a:extLst>
          </p:cNvPr>
          <p:cNvSpPr txBox="1"/>
          <p:nvPr/>
        </p:nvSpPr>
        <p:spPr>
          <a:xfrm>
            <a:off x="907841" y="451622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ALLEGATO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Sito</a:t>
            </a:r>
            <a:endParaRPr lang="it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2400250" y="1316475"/>
            <a:ext cx="6097749" cy="32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>
              <a:buNone/>
            </a:pPr>
            <a:r>
              <a:rPr lang="it-IT" dirty="0"/>
              <a:t>Sito che ospita il progetto: </a:t>
            </a:r>
            <a:r>
              <a:rPr lang="it-IT" b="1" dirty="0"/>
              <a:t>beekeeperunibg.altervista.org</a:t>
            </a:r>
          </a:p>
          <a:p>
            <a:pPr marL="228600" lvl="0" indent="0">
              <a:buNone/>
            </a:pPr>
            <a:endParaRPr lang="it" dirty="0"/>
          </a:p>
          <a:p>
            <a:pPr marL="228600" lvl="0" indent="0">
              <a:buNone/>
            </a:pPr>
            <a:r>
              <a:rPr lang="it" b="1" dirty="0"/>
              <a:t>Utenti</a:t>
            </a:r>
            <a:r>
              <a:rPr lang="it" dirty="0"/>
              <a:t>:</a:t>
            </a:r>
          </a:p>
          <a:p>
            <a:pPr marL="22860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dirty="0"/>
              <a:t>- I dati relativi ad un cliente sono: </a:t>
            </a:r>
            <a:br>
              <a:rPr lang="it" dirty="0"/>
            </a:br>
            <a:r>
              <a:rPr lang="it" dirty="0"/>
              <a:t>	username = “</a:t>
            </a:r>
            <a:r>
              <a:rPr lang="it-IT" dirty="0"/>
              <a:t>c</a:t>
            </a:r>
            <a:r>
              <a:rPr lang="it" dirty="0"/>
              <a:t>liente1”	password = “</a:t>
            </a:r>
            <a:r>
              <a:rPr lang="it-IT" dirty="0"/>
              <a:t>c</a:t>
            </a:r>
            <a:r>
              <a:rPr lang="it" dirty="0"/>
              <a:t>liente1”.</a:t>
            </a:r>
          </a:p>
          <a:p>
            <a:pPr marL="22860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dirty="0"/>
              <a:t>- I dati relativi ad un venditore sono:</a:t>
            </a:r>
            <a:br>
              <a:rPr lang="it" dirty="0"/>
            </a:br>
            <a:r>
              <a:rPr lang="it" dirty="0"/>
              <a:t>	username = “</a:t>
            </a:r>
            <a:r>
              <a:rPr lang="it-IT" dirty="0"/>
              <a:t>venditore1</a:t>
            </a:r>
            <a:r>
              <a:rPr lang="it" dirty="0"/>
              <a:t>”	password = “v</a:t>
            </a:r>
            <a:r>
              <a:rPr lang="it-IT" dirty="0"/>
              <a:t>enditore1</a:t>
            </a:r>
            <a:r>
              <a:rPr lang="it" dirty="0"/>
              <a:t>”</a:t>
            </a:r>
          </a:p>
          <a:p>
            <a:pPr marL="2286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it" dirty="0"/>
              <a:t>- I dati relativi all’admin sono:</a:t>
            </a:r>
            <a:br>
              <a:rPr lang="it" dirty="0"/>
            </a:br>
            <a:r>
              <a:rPr lang="it" dirty="0"/>
              <a:t>	username = “ad</a:t>
            </a:r>
            <a:r>
              <a:rPr lang="it-IT" dirty="0" err="1"/>
              <a:t>min</a:t>
            </a:r>
            <a:r>
              <a:rPr lang="it" dirty="0"/>
              <a:t>”  	password = “admin”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3</a:t>
            </a:fld>
            <a:endParaRPr lang="i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Progetto</a:t>
            </a:r>
            <a:r>
              <a:rPr lang="it" dirty="0"/>
              <a:t> logico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832108" cy="309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users</a:t>
            </a:r>
            <a:r>
              <a:rPr lang="it" dirty="0"/>
              <a:t>(</a:t>
            </a:r>
            <a:r>
              <a:rPr lang="it" u="sng" dirty="0"/>
              <a:t>id_user</a:t>
            </a:r>
            <a:r>
              <a:rPr lang="it" dirty="0"/>
              <a:t>, user, </a:t>
            </a:r>
            <a:r>
              <a:rPr lang="it-IT" dirty="0"/>
              <a:t>password,</a:t>
            </a:r>
            <a:r>
              <a:rPr lang="it" dirty="0"/>
              <a:t> nome, cognome, data_nascita, residenza, num_tel)</a:t>
            </a:r>
          </a:p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admin</a:t>
            </a:r>
            <a:r>
              <a:rPr lang="it" dirty="0"/>
              <a:t>(</a:t>
            </a:r>
            <a:r>
              <a:rPr lang="it" u="sng" dirty="0"/>
              <a:t>id_admin (FK)</a:t>
            </a:r>
            <a:r>
              <a:rPr lang="it" dirty="0"/>
              <a:t>)</a:t>
            </a:r>
          </a:p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cliente</a:t>
            </a:r>
            <a:r>
              <a:rPr lang="it" dirty="0"/>
              <a:t>(</a:t>
            </a:r>
            <a:r>
              <a:rPr lang="it" u="sng" dirty="0"/>
              <a:t>id_cliente (FK)</a:t>
            </a:r>
            <a:r>
              <a:rPr lang="it" dirty="0"/>
              <a:t>, kg_comprati_tot)</a:t>
            </a:r>
          </a:p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venditore</a:t>
            </a:r>
            <a:r>
              <a:rPr lang="it" dirty="0"/>
              <a:t>(</a:t>
            </a:r>
            <a:r>
              <a:rPr lang="it" u="sng" dirty="0"/>
              <a:t>id_venditore (FK)</a:t>
            </a:r>
            <a:r>
              <a:rPr lang="it" dirty="0"/>
              <a:t>, kg_venduti_tot)</a:t>
            </a:r>
          </a:p>
          <a:p>
            <a:pPr lvl="0" rtl="0">
              <a:spcBef>
                <a:spcPts val="0"/>
              </a:spcBef>
              <a:buNone/>
            </a:pPr>
            <a:endParaRPr lang="it" dirty="0"/>
          </a:p>
          <a:p>
            <a:pPr marL="0" lvl="0" rtl="0">
              <a:spcBef>
                <a:spcPts val="0"/>
              </a:spcBef>
              <a:buNone/>
            </a:pPr>
            <a:r>
              <a:rPr lang="it" dirty="0"/>
              <a:t>Essendo queste quattro tabelle strettamente collegate, ho inserito dei trigger che, su cancellazione di un utente, eliminassero a cascata qualsiasi riferimento nelle tre tabelle.</a:t>
            </a:r>
          </a:p>
          <a:p>
            <a:pPr marL="0">
              <a:buNone/>
            </a:pPr>
            <a:endParaRPr lang="it-IT" dirty="0"/>
          </a:p>
          <a:p>
            <a:pPr marL="0">
              <a:buNone/>
            </a:pPr>
            <a:r>
              <a:rPr lang="it-IT" dirty="0"/>
              <a:t>Nella traduzione a modello logico si è usato il mantenimento dell’entità per questa gerarchia (T,E).</a:t>
            </a:r>
            <a:endParaRPr lang="it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30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2714353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Progetto</a:t>
            </a:r>
            <a:r>
              <a:rPr lang="it" dirty="0"/>
              <a:t> logico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904116" cy="32504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prenotazioni</a:t>
            </a:r>
            <a:r>
              <a:rPr lang="it" dirty="0"/>
              <a:t>(</a:t>
            </a:r>
            <a:r>
              <a:rPr lang="it" u="sng" dirty="0"/>
              <a:t>id_prenotazione</a:t>
            </a:r>
            <a:r>
              <a:rPr lang="it" dirty="0"/>
              <a:t>, id_cliente (</a:t>
            </a:r>
            <a:r>
              <a:rPr lang="it-IT" dirty="0"/>
              <a:t>FK)</a:t>
            </a:r>
            <a:r>
              <a:rPr lang="it" dirty="0"/>
              <a:t>, id_miele (</a:t>
            </a:r>
            <a:r>
              <a:rPr lang="it-IT" dirty="0"/>
              <a:t>FK)</a:t>
            </a:r>
            <a:r>
              <a:rPr lang="it" dirty="0"/>
              <a:t>, quantita, confermat</a:t>
            </a:r>
            <a:r>
              <a:rPr lang="it-IT" dirty="0"/>
              <a:t>a</a:t>
            </a:r>
            <a:r>
              <a:rPr lang="it" dirty="0"/>
              <a:t>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b="1" dirty="0"/>
              <a:t>miele</a:t>
            </a:r>
            <a:r>
              <a:rPr lang="it" dirty="0"/>
              <a:t>(</a:t>
            </a:r>
            <a:r>
              <a:rPr lang="it" u="sng" dirty="0"/>
              <a:t>id_miele</a:t>
            </a:r>
            <a:r>
              <a:rPr lang="it" dirty="0"/>
              <a:t>, id_venditore (FK), id_tipo_miele (FK), costo_kg, disponibilita)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-IT" b="1" dirty="0"/>
              <a:t>t</a:t>
            </a:r>
            <a:r>
              <a:rPr lang="it" b="1" dirty="0"/>
              <a:t>ipo_miele</a:t>
            </a:r>
            <a:r>
              <a:rPr lang="it" dirty="0"/>
              <a:t>(</a:t>
            </a:r>
            <a:r>
              <a:rPr lang="it-IT" u="sng" dirty="0" err="1"/>
              <a:t>id_tipo_miele</a:t>
            </a:r>
            <a:r>
              <a:rPr lang="it-IT" dirty="0"/>
              <a:t>, </a:t>
            </a:r>
            <a:r>
              <a:rPr lang="it-IT" dirty="0" err="1"/>
              <a:t>nome_miele</a:t>
            </a:r>
            <a:r>
              <a:rPr lang="it-IT" dirty="0"/>
              <a:t>, chiarezza, umidita)</a:t>
            </a:r>
            <a:endParaRPr lang="it" dirty="0"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31</a:t>
            </a:fld>
            <a:endParaRPr lang="i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Progetto</a:t>
            </a:r>
            <a:r>
              <a:rPr lang="it" dirty="0"/>
              <a:t> logico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043608" y="1203598"/>
            <a:ext cx="7689752" cy="29523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sz="1600" b="1" dirty="0"/>
              <a:t>apiari</a:t>
            </a:r>
            <a:r>
              <a:rPr lang="it" sz="1600" dirty="0"/>
              <a:t>(</a:t>
            </a:r>
            <a:r>
              <a:rPr lang="it" sz="1600" u="sng" dirty="0"/>
              <a:t>id_apiario</a:t>
            </a:r>
            <a:r>
              <a:rPr lang="it" sz="1600" dirty="0"/>
              <a:t>, id_venditore (FK), luogo, altitudine)</a:t>
            </a:r>
          </a:p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sz="1600" b="1" dirty="0"/>
              <a:t>famiglie</a:t>
            </a:r>
            <a:r>
              <a:rPr lang="it" sz="1600" dirty="0"/>
              <a:t>(</a:t>
            </a:r>
            <a:r>
              <a:rPr lang="it" sz="1600" u="sng" dirty="0"/>
              <a:t>id_famiglia</a:t>
            </a:r>
            <a:r>
              <a:rPr lang="it" sz="1600" dirty="0"/>
              <a:t>, id_apiario (FK), nome, numero_favi)</a:t>
            </a:r>
          </a:p>
          <a:p>
            <a:pPr marL="0" lvl="0" indent="-2286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it" sz="1600" b="1" dirty="0"/>
              <a:t>history_mese</a:t>
            </a:r>
            <a:r>
              <a:rPr lang="it" sz="1600" dirty="0"/>
              <a:t>(</a:t>
            </a:r>
            <a:r>
              <a:rPr lang="it" sz="1600" u="sng" dirty="0"/>
              <a:t>id_hmese</a:t>
            </a:r>
            <a:r>
              <a:rPr lang="it" sz="1600" dirty="0"/>
              <a:t>, id_famiglia (FK), </a:t>
            </a:r>
            <a:r>
              <a:rPr lang="it-IT" sz="1600" dirty="0"/>
              <a:t>data, </a:t>
            </a:r>
            <a:r>
              <a:rPr lang="it" sz="1600" dirty="0"/>
              <a:t>num_covata, in_salute, cibato, </a:t>
            </a:r>
            <a:r>
              <a:rPr lang="it-IT" sz="1600" dirty="0" err="1"/>
              <a:t>info_agg</a:t>
            </a:r>
            <a:r>
              <a:rPr lang="it" sz="1600" dirty="0"/>
              <a:t>)</a:t>
            </a:r>
          </a:p>
          <a:p>
            <a:pPr marL="0" lvl="0" indent="-228600">
              <a:lnSpc>
                <a:spcPct val="150000"/>
              </a:lnSpc>
              <a:buChar char="-"/>
            </a:pPr>
            <a:r>
              <a:rPr lang="it" sz="1600" b="1" dirty="0"/>
              <a:t>history_anno</a:t>
            </a:r>
            <a:r>
              <a:rPr lang="it" sz="1600" dirty="0"/>
              <a:t>(</a:t>
            </a:r>
            <a:r>
              <a:rPr lang="it" sz="1600" u="sng" dirty="0"/>
              <a:t>id_hanno</a:t>
            </a:r>
            <a:r>
              <a:rPr lang="it" sz="1600" dirty="0"/>
              <a:t>, id_famiglia (FK), anno, quantita_miele, colore_regina (FK))</a:t>
            </a:r>
          </a:p>
          <a:p>
            <a:pPr marL="0" indent="-228600">
              <a:lnSpc>
                <a:spcPct val="150000"/>
              </a:lnSpc>
              <a:buFont typeface="Franklin Gothic Book" panose="020B0503020102020204" pitchFamily="34" charset="0"/>
              <a:buChar char="-"/>
            </a:pPr>
            <a:r>
              <a:rPr lang="it" sz="1600" b="1" dirty="0"/>
              <a:t>colori_regina</a:t>
            </a:r>
            <a:r>
              <a:rPr lang="it" sz="1600" dirty="0"/>
              <a:t>(</a:t>
            </a:r>
            <a:r>
              <a:rPr lang="it" sz="1600" u="sng" dirty="0"/>
              <a:t>id_colore</a:t>
            </a:r>
            <a:r>
              <a:rPr lang="it" sz="1600" dirty="0"/>
              <a:t>, colore)</a:t>
            </a:r>
          </a:p>
          <a:p>
            <a:pPr marL="0" lvl="0" rtl="0">
              <a:lnSpc>
                <a:spcPct val="115000"/>
              </a:lnSpc>
              <a:spcBef>
                <a:spcPts val="0"/>
              </a:spcBef>
              <a:buNone/>
            </a:pPr>
            <a:endParaRPr lang="it" dirty="0"/>
          </a:p>
          <a:p>
            <a:pPr marL="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dirty="0"/>
              <a:t>La struttura ad albero di queste relazioni mi ha permesso di creare un “hub” unico dal quale gestire tutte le famiglie.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32</a:t>
            </a:fld>
            <a:endParaRPr lang="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Tecnologie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087887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-"/>
            </a:pPr>
            <a:r>
              <a:rPr lang="it" dirty="0"/>
              <a:t>Server Web</a:t>
            </a:r>
          </a:p>
          <a:p>
            <a:pPr marL="457200" lvl="0" indent="-228600">
              <a:buChar char="-"/>
            </a:pPr>
            <a:r>
              <a:rPr lang="it-IT" dirty="0"/>
              <a:t>Server MySQL (</a:t>
            </a:r>
            <a:r>
              <a:rPr lang="it-IT" dirty="0" err="1"/>
              <a:t>PHPMyAdmin</a:t>
            </a:r>
            <a:r>
              <a:rPr lang="it-IT" dirty="0"/>
              <a:t>)</a:t>
            </a:r>
          </a:p>
          <a:p>
            <a:pPr marL="457200" indent="-228600">
              <a:buFont typeface="Franklin Gothic Book" panose="020B0503020102020204" pitchFamily="34" charset="0"/>
              <a:buChar char="-"/>
            </a:pPr>
            <a:r>
              <a:rPr lang="it" dirty="0"/>
              <a:t>Database (MySQL)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4</a:t>
            </a:fld>
            <a:endParaRPr lang="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097749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/>
              <a:t>Login/</a:t>
            </a:r>
            <a:r>
              <a:rPr lang="it-IT" dirty="0" err="1"/>
              <a:t>Register</a:t>
            </a:r>
            <a:endParaRPr lang="it"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900" b="0" i="0" u="none" strike="noStrike" kern="1200" cap="none" spc="0" normalizeH="0" baseline="0" noProof="0">
                <a:ln>
                  <a:noFill/>
                </a:ln>
                <a:solidFill>
                  <a:srgbClr val="3930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" sz="900" b="0" i="0" u="none" strike="noStrike" kern="1200" cap="none" spc="0" normalizeH="0" baseline="0" noProof="0">
              <a:ln>
                <a:noFill/>
              </a:ln>
              <a:solidFill>
                <a:srgbClr val="39302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902DB6-110D-47ED-A5D6-5643B1B1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2" y="1396928"/>
            <a:ext cx="3190195" cy="32918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3253E-3386-4924-BFAB-7A75EF27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557334"/>
            <a:ext cx="4638958" cy="29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Admin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619672" y="1211350"/>
            <a:ext cx="6878327" cy="792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" dirty="0"/>
              <a:t>L’amministratore ha l’accesso all’elenco completo degli utenti </a:t>
            </a:r>
            <a:r>
              <a:rPr lang="it-IT" dirty="0"/>
              <a:t>e ai loro profili</a:t>
            </a:r>
            <a:r>
              <a:rPr lang="it" dirty="0"/>
              <a:t>. </a:t>
            </a:r>
          </a:p>
          <a:p>
            <a:pPr marL="0" lvl="0">
              <a:spcBef>
                <a:spcPts val="0"/>
              </a:spcBef>
              <a:buNone/>
            </a:pPr>
            <a:r>
              <a:rPr lang="it" dirty="0"/>
              <a:t>Può inoltre vedere tutte le prenotazioni, il miele offerto dai venditori, le informazioni relative agli apiari </a:t>
            </a:r>
            <a:r>
              <a:rPr lang="it-IT" dirty="0"/>
              <a:t>e abilitare nuovi venditori.</a:t>
            </a:r>
            <a:endParaRPr lang="it" dirty="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6</a:t>
            </a:fld>
            <a:endParaRPr lang="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BE9450E-F8C5-4C25-B7F6-999E479C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758" y="2166311"/>
            <a:ext cx="5398969" cy="27192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Admin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691680" y="1211350"/>
            <a:ext cx="6806318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spcBef>
                <a:spcPts val="0"/>
              </a:spcBef>
              <a:buNone/>
            </a:pPr>
            <a:r>
              <a:rPr lang="it-IT" dirty="0"/>
              <a:t>L’amministratore può vedere l’elenco degli utenti e promuovere a venditori gli utenti</a:t>
            </a:r>
            <a:endParaRPr lang="it" dirty="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7</a:t>
            </a:fld>
            <a:endParaRPr lang="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2AE46D-589D-42F7-AA44-92E66BDC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66" y="1719796"/>
            <a:ext cx="5940152" cy="31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dirty="0"/>
              <a:t>Cliente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691680" y="1156184"/>
            <a:ext cx="6912768" cy="9906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dirty="0"/>
              <a:t>Il cliente è l’utente col minor numero di funzionalità a disposizione. </a:t>
            </a: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it" dirty="0"/>
              <a:t>In seguito alla compilazione nel form di registrazione delle informazioni personali richieste, chiunque può registrarsi al sito venendo classificato come cliente.</a:t>
            </a: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8</a:t>
            </a:fld>
            <a:endParaRPr lang="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CEC1E4-A284-45F5-A4E9-09F3A3C9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60501"/>
            <a:ext cx="5314112" cy="26726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Cliente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43608" y="1151525"/>
            <a:ext cx="7910677" cy="792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algn="just">
              <a:spcBef>
                <a:spcPts val="0"/>
              </a:spcBef>
              <a:buNone/>
            </a:pPr>
            <a:r>
              <a:rPr lang="it" dirty="0"/>
              <a:t>Come cliente, dopo aver effettuato l’accesso con le proprie credenziali, si potrà accedere alla pagina contenente tutti i venditori registrati sul sito.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9</a:t>
            </a:fld>
            <a:endParaRPr lang="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84FFCD-C824-410B-8085-3EE6C27E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43613"/>
            <a:ext cx="5760640" cy="2977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1_Ritaglio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Ritaglio</Template>
  <TotalTime>337</TotalTime>
  <Words>1217</Words>
  <Application>Microsoft Office PowerPoint</Application>
  <PresentationFormat>Presentazione su schermo (16:9)</PresentationFormat>
  <Paragraphs>162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Arial</vt:lpstr>
      <vt:lpstr>Franklin Gothic Book</vt:lpstr>
      <vt:lpstr>Lato</vt:lpstr>
      <vt:lpstr>Calibri Light</vt:lpstr>
      <vt:lpstr>Calibri</vt:lpstr>
      <vt:lpstr>Ritaglio</vt:lpstr>
      <vt:lpstr>1_Ritaglio</vt:lpstr>
      <vt:lpstr>Gestione apiari e prenotazione miele “Beekeeper Unibg”</vt:lpstr>
      <vt:lpstr>Obiettivo</vt:lpstr>
      <vt:lpstr>Sito</vt:lpstr>
      <vt:lpstr>Tecnologie</vt:lpstr>
      <vt:lpstr>Login/Register</vt:lpstr>
      <vt:lpstr>Admin</vt:lpstr>
      <vt:lpstr>Admin</vt:lpstr>
      <vt:lpstr>Cliente</vt:lpstr>
      <vt:lpstr>Cliente</vt:lpstr>
      <vt:lpstr>Cliente</vt:lpstr>
      <vt:lpstr>Cliente</vt:lpstr>
      <vt:lpstr>Venditore</vt:lpstr>
      <vt:lpstr>Venditore</vt:lpstr>
      <vt:lpstr>Venditore</vt:lpstr>
      <vt:lpstr>Venditore</vt:lpstr>
      <vt:lpstr>Venditore</vt:lpstr>
      <vt:lpstr>Venditore</vt:lpstr>
      <vt:lpstr>Venditore</vt:lpstr>
      <vt:lpstr>Sicurezza</vt:lpstr>
      <vt:lpstr>Casi d’uso</vt:lpstr>
      <vt:lpstr>Casi d’uso</vt:lpstr>
      <vt:lpstr>Casi d’uso</vt:lpstr>
      <vt:lpstr>Query per prenotazioni</vt:lpstr>
      <vt:lpstr>Query per prenotazioni</vt:lpstr>
      <vt:lpstr>PROGETTO CONCETTUALE (ER)</vt:lpstr>
      <vt:lpstr>Entità</vt:lpstr>
      <vt:lpstr>Entità</vt:lpstr>
      <vt:lpstr>Entità</vt:lpstr>
      <vt:lpstr>Progetto logico</vt:lpstr>
      <vt:lpstr>Progetto logico</vt:lpstr>
      <vt:lpstr>Progetto logico</vt:lpstr>
      <vt:lpstr>Progetto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apiari e prenotazione miele “Beekeeper”</dc:title>
  <dc:creator>Samuele</dc:creator>
  <cp:lastModifiedBy>Samuele Ferri</cp:lastModifiedBy>
  <cp:revision>46</cp:revision>
  <dcterms:modified xsi:type="dcterms:W3CDTF">2018-05-22T12:13:58Z</dcterms:modified>
</cp:coreProperties>
</file>